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3"/>
  </p:notesMasterIdLst>
  <p:sldIdLst>
    <p:sldId id="455" r:id="rId2"/>
    <p:sldId id="528" r:id="rId3"/>
    <p:sldId id="594" r:id="rId4"/>
    <p:sldId id="605" r:id="rId5"/>
    <p:sldId id="593" r:id="rId6"/>
    <p:sldId id="586" r:id="rId7"/>
    <p:sldId id="595" r:id="rId8"/>
    <p:sldId id="599" r:id="rId9"/>
    <p:sldId id="596" r:id="rId10"/>
    <p:sldId id="600" r:id="rId11"/>
    <p:sldId id="598" r:id="rId12"/>
    <p:sldId id="602" r:id="rId13"/>
    <p:sldId id="607" r:id="rId14"/>
    <p:sldId id="609" r:id="rId15"/>
    <p:sldId id="618" r:id="rId16"/>
    <p:sldId id="623" r:id="rId17"/>
    <p:sldId id="685" r:id="rId18"/>
    <p:sldId id="686" r:id="rId19"/>
    <p:sldId id="673" r:id="rId20"/>
    <p:sldId id="655" r:id="rId21"/>
    <p:sldId id="651" r:id="rId22"/>
    <p:sldId id="656" r:id="rId23"/>
    <p:sldId id="654" r:id="rId24"/>
    <p:sldId id="652" r:id="rId25"/>
    <p:sldId id="657" r:id="rId26"/>
    <p:sldId id="606" r:id="rId27"/>
    <p:sldId id="617" r:id="rId28"/>
    <p:sldId id="660" r:id="rId29"/>
    <p:sldId id="653" r:id="rId30"/>
    <p:sldId id="659" r:id="rId31"/>
    <p:sldId id="661" r:id="rId32"/>
    <p:sldId id="662" r:id="rId33"/>
    <p:sldId id="663" r:id="rId34"/>
    <p:sldId id="684" r:id="rId35"/>
    <p:sldId id="664" r:id="rId36"/>
    <p:sldId id="665" r:id="rId37"/>
    <p:sldId id="666" r:id="rId38"/>
    <p:sldId id="667" r:id="rId39"/>
    <p:sldId id="668" r:id="rId40"/>
    <p:sldId id="672" r:id="rId41"/>
    <p:sldId id="670" r:id="rId42"/>
    <p:sldId id="671" r:id="rId43"/>
    <p:sldId id="669" r:id="rId44"/>
    <p:sldId id="674" r:id="rId45"/>
    <p:sldId id="675" r:id="rId46"/>
    <p:sldId id="676" r:id="rId47"/>
    <p:sldId id="677" r:id="rId48"/>
    <p:sldId id="680" r:id="rId49"/>
    <p:sldId id="679" r:id="rId50"/>
    <p:sldId id="678" r:id="rId51"/>
    <p:sldId id="681" r:id="rId52"/>
    <p:sldId id="683" r:id="rId53"/>
    <p:sldId id="682" r:id="rId54"/>
    <p:sldId id="687" r:id="rId55"/>
    <p:sldId id="690" r:id="rId56"/>
    <p:sldId id="691" r:id="rId57"/>
    <p:sldId id="688" r:id="rId58"/>
    <p:sldId id="692" r:id="rId59"/>
    <p:sldId id="689" r:id="rId60"/>
    <p:sldId id="693" r:id="rId61"/>
    <p:sldId id="650" r:id="rId62"/>
  </p:sldIdLst>
  <p:sldSz cx="10058400" cy="7772400"/>
  <p:notesSz cx="6858000" cy="9144000"/>
  <p:defaultTextStyle>
    <a:defPPr>
      <a:defRPr lang="en-US"/>
    </a:defPPr>
    <a:lvl1pPr algn="l" rtl="0" fontAlgn="base">
      <a:spcBef>
        <a:spcPct val="0"/>
      </a:spcBef>
      <a:spcAft>
        <a:spcPct val="0"/>
      </a:spcAft>
      <a:defRPr sz="2700" kern="1200">
        <a:solidFill>
          <a:srgbClr val="E1E1E1"/>
        </a:solidFill>
        <a:latin typeface="Lucida Blackletter" charset="0"/>
        <a:ea typeface="ヒラギノ角ゴ ProN W3" charset="-128"/>
        <a:cs typeface="+mn-cs"/>
        <a:sym typeface="Arial" charset="0"/>
      </a:defRPr>
    </a:lvl1pPr>
    <a:lvl2pPr marL="508000" indent="-50800" algn="l" rtl="0" fontAlgn="base">
      <a:spcBef>
        <a:spcPct val="0"/>
      </a:spcBef>
      <a:spcAft>
        <a:spcPct val="0"/>
      </a:spcAft>
      <a:defRPr sz="2700" kern="1200">
        <a:solidFill>
          <a:srgbClr val="E1E1E1"/>
        </a:solidFill>
        <a:latin typeface="Lucida Blackletter" charset="0"/>
        <a:ea typeface="ヒラギノ角ゴ ProN W3" charset="-128"/>
        <a:cs typeface="+mn-cs"/>
        <a:sym typeface="Arial" charset="0"/>
      </a:defRPr>
    </a:lvl2pPr>
    <a:lvl3pPr marL="1017588" indent="-103188" algn="l" rtl="0" fontAlgn="base">
      <a:spcBef>
        <a:spcPct val="0"/>
      </a:spcBef>
      <a:spcAft>
        <a:spcPct val="0"/>
      </a:spcAft>
      <a:defRPr sz="2700" kern="1200">
        <a:solidFill>
          <a:srgbClr val="E1E1E1"/>
        </a:solidFill>
        <a:latin typeface="Lucida Blackletter" charset="0"/>
        <a:ea typeface="ヒラギノ角ゴ ProN W3" charset="-128"/>
        <a:cs typeface="+mn-cs"/>
        <a:sym typeface="Arial" charset="0"/>
      </a:defRPr>
    </a:lvl3pPr>
    <a:lvl4pPr marL="1527175" indent="-155575" algn="l" rtl="0" fontAlgn="base">
      <a:spcBef>
        <a:spcPct val="0"/>
      </a:spcBef>
      <a:spcAft>
        <a:spcPct val="0"/>
      </a:spcAft>
      <a:defRPr sz="2700" kern="1200">
        <a:solidFill>
          <a:srgbClr val="E1E1E1"/>
        </a:solidFill>
        <a:latin typeface="Lucida Blackletter" charset="0"/>
        <a:ea typeface="ヒラギノ角ゴ ProN W3" charset="-128"/>
        <a:cs typeface="+mn-cs"/>
        <a:sym typeface="Arial" charset="0"/>
      </a:defRPr>
    </a:lvl4pPr>
    <a:lvl5pPr marL="2036763" indent="-207963" algn="l" rtl="0" fontAlgn="base">
      <a:spcBef>
        <a:spcPct val="0"/>
      </a:spcBef>
      <a:spcAft>
        <a:spcPct val="0"/>
      </a:spcAft>
      <a:defRPr sz="2700" kern="1200">
        <a:solidFill>
          <a:srgbClr val="E1E1E1"/>
        </a:solidFill>
        <a:latin typeface="Lucida Blackletter" charset="0"/>
        <a:ea typeface="ヒラギノ角ゴ ProN W3" charset="-128"/>
        <a:cs typeface="+mn-cs"/>
        <a:sym typeface="Arial" charset="0"/>
      </a:defRPr>
    </a:lvl5pPr>
    <a:lvl6pPr marL="2286000" algn="l" defTabSz="914400" rtl="0" eaLnBrk="1" latinLnBrk="0" hangingPunct="1">
      <a:defRPr sz="2700" kern="1200">
        <a:solidFill>
          <a:srgbClr val="E1E1E1"/>
        </a:solidFill>
        <a:latin typeface="Lucida Blackletter" charset="0"/>
        <a:ea typeface="ヒラギノ角ゴ ProN W3" charset="-128"/>
        <a:cs typeface="+mn-cs"/>
        <a:sym typeface="Arial" charset="0"/>
      </a:defRPr>
    </a:lvl6pPr>
    <a:lvl7pPr marL="2743200" algn="l" defTabSz="914400" rtl="0" eaLnBrk="1" latinLnBrk="0" hangingPunct="1">
      <a:defRPr sz="2700" kern="1200">
        <a:solidFill>
          <a:srgbClr val="E1E1E1"/>
        </a:solidFill>
        <a:latin typeface="Lucida Blackletter" charset="0"/>
        <a:ea typeface="ヒラギノ角ゴ ProN W3" charset="-128"/>
        <a:cs typeface="+mn-cs"/>
        <a:sym typeface="Arial" charset="0"/>
      </a:defRPr>
    </a:lvl7pPr>
    <a:lvl8pPr marL="3200400" algn="l" defTabSz="914400" rtl="0" eaLnBrk="1" latinLnBrk="0" hangingPunct="1">
      <a:defRPr sz="2700" kern="1200">
        <a:solidFill>
          <a:srgbClr val="E1E1E1"/>
        </a:solidFill>
        <a:latin typeface="Lucida Blackletter" charset="0"/>
        <a:ea typeface="ヒラギノ角ゴ ProN W3" charset="-128"/>
        <a:cs typeface="+mn-cs"/>
        <a:sym typeface="Arial" charset="0"/>
      </a:defRPr>
    </a:lvl8pPr>
    <a:lvl9pPr marL="3657600" algn="l" defTabSz="914400" rtl="0" eaLnBrk="1" latinLnBrk="0" hangingPunct="1">
      <a:defRPr sz="2700" kern="1200">
        <a:solidFill>
          <a:srgbClr val="E1E1E1"/>
        </a:solidFill>
        <a:latin typeface="Lucida Blackletter" charset="0"/>
        <a:ea typeface="ヒラギノ角ゴ ProN W3" charset="-128"/>
        <a:cs typeface="+mn-cs"/>
        <a:sym typeface="Arial" charset="0"/>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A30"/>
    <a:srgbClr val="66FFCC"/>
    <a:srgbClr val="FFCC66"/>
    <a:srgbClr val="CC66FF"/>
    <a:srgbClr val="66FF66"/>
    <a:srgbClr val="CCFF66"/>
    <a:srgbClr val="00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161"/>
  </p:normalViewPr>
  <p:slideViewPr>
    <p:cSldViewPr>
      <p:cViewPr>
        <p:scale>
          <a:sx n="100" d="100"/>
          <a:sy n="100" d="100"/>
        </p:scale>
        <p:origin x="2216" y="144"/>
      </p:cViewPr>
      <p:guideLst>
        <p:guide orient="horz" pos="2448"/>
        <p:guide pos="316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p:cNvSpPr>
          <p:nvPr>
            <p:ph type="hdr" sz="quarter"/>
          </p:nvPr>
        </p:nvSpPr>
        <p:spPr bwMode="auto">
          <a:xfrm>
            <a:off x="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sto MT" charset="0"/>
              </a:defRPr>
            </a:lvl1pPr>
          </a:lstStyle>
          <a:p>
            <a:endParaRPr lang="x-none" altLang="x-none"/>
          </a:p>
        </p:txBody>
      </p:sp>
      <p:sp>
        <p:nvSpPr>
          <p:cNvPr id="112643" name="Rectangle 3"/>
          <p:cNvSpPr>
            <a:spLocks noGrp="1"/>
          </p:cNvSpPr>
          <p:nvPr>
            <p:ph type="dt" idx="1"/>
          </p:nvPr>
        </p:nvSpPr>
        <p:spPr bwMode="auto">
          <a:xfrm>
            <a:off x="388620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sto MT" charset="0"/>
              </a:defRPr>
            </a:lvl1pPr>
          </a:lstStyle>
          <a:p>
            <a:endParaRPr lang="x-none" altLang="x-none"/>
          </a:p>
        </p:txBody>
      </p:sp>
      <p:sp>
        <p:nvSpPr>
          <p:cNvPr id="13316" name="Rectangle 4"/>
          <p:cNvSpPr>
            <a:spLocks noGrp="1" noRot="1" noChangeAspect="1" noChangeArrowheads="1" noTextEdit="1"/>
          </p:cNvSpPr>
          <p:nvPr>
            <p:ph type="sldImg" idx="2"/>
          </p:nvPr>
        </p:nvSpPr>
        <p:spPr bwMode="auto">
          <a:xfrm>
            <a:off x="1209675" y="685800"/>
            <a:ext cx="443865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5" name="Rectangle 5"/>
          <p:cNvSpPr>
            <a:spLocks noGrp="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12646" name="Rectangle 6"/>
          <p:cNvSpPr>
            <a:spLocks noGrp="1"/>
          </p:cNvSpPr>
          <p:nvPr>
            <p:ph type="ftr" sz="quarter" idx="4"/>
          </p:nvPr>
        </p:nvSpPr>
        <p:spPr bwMode="auto">
          <a:xfrm>
            <a:off x="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sto MT" charset="0"/>
              </a:defRPr>
            </a:lvl1pPr>
          </a:lstStyle>
          <a:p>
            <a:endParaRPr lang="x-none" altLang="x-none"/>
          </a:p>
        </p:txBody>
      </p:sp>
      <p:sp>
        <p:nvSpPr>
          <p:cNvPr id="112647" name="Rectangle 7"/>
          <p:cNvSpPr>
            <a:spLocks noGrp="1"/>
          </p:cNvSpPr>
          <p:nvPr>
            <p:ph type="sldNum" sz="quarter" idx="5"/>
          </p:nvPr>
        </p:nvSpPr>
        <p:spPr bwMode="auto">
          <a:xfrm>
            <a:off x="388620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sto MT" charset="0"/>
              </a:defRPr>
            </a:lvl1pPr>
          </a:lstStyle>
          <a:p>
            <a:fld id="{FD55EDB2-3C93-464A-9745-0E1DB30F4994}"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300" kern="1200">
        <a:solidFill>
          <a:schemeClr val="tx1"/>
        </a:solidFill>
        <a:latin typeface="Calisto MT"/>
        <a:ea typeface="ＭＳ Ｐゴシック" charset="-128"/>
        <a:cs typeface="ＭＳ Ｐゴシック" charset="-128"/>
      </a:defRPr>
    </a:lvl1pPr>
    <a:lvl2pPr marL="508000" algn="l" rtl="0" eaLnBrk="0" fontAlgn="base" hangingPunct="0">
      <a:spcBef>
        <a:spcPct val="0"/>
      </a:spcBef>
      <a:spcAft>
        <a:spcPct val="0"/>
      </a:spcAft>
      <a:defRPr sz="1300" kern="1200">
        <a:solidFill>
          <a:schemeClr val="tx1"/>
        </a:solidFill>
        <a:latin typeface="Calisto MT"/>
        <a:ea typeface="ＭＳ Ｐゴシック" charset="-128"/>
        <a:cs typeface="+mn-cs"/>
      </a:defRPr>
    </a:lvl2pPr>
    <a:lvl3pPr marL="1017588" algn="l" rtl="0" eaLnBrk="0" fontAlgn="base" hangingPunct="0">
      <a:spcBef>
        <a:spcPct val="0"/>
      </a:spcBef>
      <a:spcAft>
        <a:spcPct val="0"/>
      </a:spcAft>
      <a:defRPr sz="1300" kern="1200">
        <a:solidFill>
          <a:schemeClr val="tx1"/>
        </a:solidFill>
        <a:latin typeface="Calisto MT"/>
        <a:ea typeface="ヒラギノ角ゴ Pro W3" charset="-128"/>
        <a:cs typeface="ヒラギノ角ゴ Pro W3" charset="-128"/>
      </a:defRPr>
    </a:lvl3pPr>
    <a:lvl4pPr marL="1527175" algn="l" rtl="0" eaLnBrk="0" fontAlgn="base" hangingPunct="0">
      <a:spcBef>
        <a:spcPct val="0"/>
      </a:spcBef>
      <a:spcAft>
        <a:spcPct val="0"/>
      </a:spcAft>
      <a:defRPr sz="1300" kern="1200">
        <a:solidFill>
          <a:schemeClr val="tx1"/>
        </a:solidFill>
        <a:latin typeface="Calisto MT"/>
        <a:ea typeface="ヒラギノ角ゴ Pro W3" charset="-128"/>
        <a:cs typeface="+mn-cs"/>
      </a:defRPr>
    </a:lvl4pPr>
    <a:lvl5pPr marL="2036763" algn="l" rtl="0" eaLnBrk="0" fontAlgn="base" hangingPunct="0">
      <a:spcBef>
        <a:spcPct val="0"/>
      </a:spcBef>
      <a:spcAft>
        <a:spcPct val="0"/>
      </a:spcAft>
      <a:defRPr sz="1300" kern="1200">
        <a:solidFill>
          <a:schemeClr val="tx1"/>
        </a:solidFill>
        <a:latin typeface="Calisto MT"/>
        <a:ea typeface="ヒラギノ角ゴ Pro W3" charset="-128"/>
        <a:cs typeface="+mn-cs"/>
      </a:defRPr>
    </a:lvl5pPr>
    <a:lvl6pPr marL="2546764" algn="l" defTabSz="509352" rtl="0" eaLnBrk="1" latinLnBrk="0" hangingPunct="1">
      <a:defRPr sz="1300" kern="1200">
        <a:solidFill>
          <a:schemeClr val="tx1"/>
        </a:solidFill>
        <a:latin typeface="+mn-lt"/>
        <a:ea typeface="+mn-ea"/>
        <a:cs typeface="+mn-cs"/>
      </a:defRPr>
    </a:lvl6pPr>
    <a:lvl7pPr marL="3056116" algn="l" defTabSz="509352" rtl="0" eaLnBrk="1" latinLnBrk="0" hangingPunct="1">
      <a:defRPr sz="1300" kern="1200">
        <a:solidFill>
          <a:schemeClr val="tx1"/>
        </a:solidFill>
        <a:latin typeface="+mn-lt"/>
        <a:ea typeface="+mn-ea"/>
        <a:cs typeface="+mn-cs"/>
      </a:defRPr>
    </a:lvl7pPr>
    <a:lvl8pPr marL="3565469" algn="l" defTabSz="509352" rtl="0" eaLnBrk="1" latinLnBrk="0" hangingPunct="1">
      <a:defRPr sz="1300" kern="1200">
        <a:solidFill>
          <a:schemeClr val="tx1"/>
        </a:solidFill>
        <a:latin typeface="+mn-lt"/>
        <a:ea typeface="+mn-ea"/>
        <a:cs typeface="+mn-cs"/>
      </a:defRPr>
    </a:lvl8pPr>
    <a:lvl9pPr marL="4074821" algn="l" defTabSz="50935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06CE030F-CC9A-2346-B7BB-34DD43550FB5}" type="slidenum">
              <a:rPr lang="en-US" altLang="x-none" sz="1200">
                <a:latin typeface="Calisto MT" charset="0"/>
              </a:rPr>
              <a:pPr eaLnBrk="1" hangingPunct="1"/>
              <a:t>1</a:t>
            </a:fld>
            <a:endParaRPr lang="en-US" altLang="x-none" sz="1200">
              <a:latin typeface="Calisto MT"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Calisto M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89B7F1A7-2EF0-D642-823B-486CA6B909E0}" type="slidenum">
              <a:rPr lang="en-US" altLang="x-none" sz="1200">
                <a:latin typeface="Calisto MT" charset="0"/>
              </a:rPr>
              <a:pPr eaLnBrk="1" hangingPunct="1"/>
              <a:t>10</a:t>
            </a:fld>
            <a:endParaRPr lang="en-US" altLang="x-none" sz="1200">
              <a:latin typeface="Calisto MT"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p:cNvSpPr>
          <p:nvPr>
            <p:ph type="body" idx="1"/>
          </p:nvPr>
        </p:nvSpPr>
        <p:spPr>
          <a:ln w="9525"/>
        </p:spPr>
        <p:txBody>
          <a:bodyPr/>
          <a:lstStyle/>
          <a:p>
            <a:pPr marL="42863"/>
            <a:r>
              <a:rPr lang="en-US" altLang="x-none" sz="1400" dirty="0" smtClean="0">
                <a:latin typeface="Calisto MT" charset="0"/>
                <a:sym typeface="Bookman Old Style" charset="0"/>
              </a:rPr>
              <a:t>This is also pretty</a:t>
            </a:r>
            <a:r>
              <a:rPr lang="en-US" altLang="x-none" sz="1400" baseline="0" dirty="0" smtClean="0">
                <a:latin typeface="Calisto MT" charset="0"/>
                <a:sym typeface="Bookman Old Style" charset="0"/>
              </a:rPr>
              <a:t> low-diversity mesquite </a:t>
            </a:r>
            <a:r>
              <a:rPr lang="en-US" altLang="x-none" sz="1400" baseline="0" dirty="0" err="1" smtClean="0">
                <a:latin typeface="Calisto MT" charset="0"/>
                <a:sym typeface="Bookman Old Style" charset="0"/>
              </a:rPr>
              <a:t>shrubland</a:t>
            </a:r>
            <a:r>
              <a:rPr lang="mr-IN" altLang="x-none" sz="1400" baseline="0" dirty="0" smtClean="0">
                <a:latin typeface="Calisto MT" charset="0"/>
                <a:sym typeface="Bookman Old Style" charset="0"/>
              </a:rPr>
              <a:t>…</a:t>
            </a:r>
            <a:endParaRPr lang="en-US" altLang="x-none" sz="1200" dirty="0">
              <a:solidFill>
                <a:srgbClr val="E6E6E6"/>
              </a:solidFill>
              <a:latin typeface="Calisto MT" charset="0"/>
              <a:sym typeface="Bookman Old Styl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0DBCB623-6CAD-0444-BC6E-4DA3FF0427CF}" type="slidenum">
              <a:rPr lang="en-US" altLang="x-none" sz="1200">
                <a:latin typeface="Calisto MT" charset="0"/>
              </a:rPr>
              <a:pPr eaLnBrk="1" hangingPunct="1"/>
              <a:t>11</a:t>
            </a:fld>
            <a:endParaRPr lang="en-US" altLang="x-none" sz="1200">
              <a:latin typeface="Calisto MT"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p:cNvSpPr>
          <p:nvPr>
            <p:ph type="body" idx="1"/>
          </p:nvPr>
        </p:nvSpPr>
        <p:spPr>
          <a:ln w="9525"/>
        </p:spPr>
        <p:txBody>
          <a:bodyPr/>
          <a:lstStyle/>
          <a:p>
            <a:pPr eaLnBrk="1" hangingPunct="1"/>
            <a:r>
              <a:rPr lang="en-US" altLang="x-none" dirty="0" smtClean="0">
                <a:latin typeface="Calisto MT" charset="0"/>
              </a:rPr>
              <a:t>This is mesquite </a:t>
            </a:r>
            <a:r>
              <a:rPr lang="en-US" altLang="x-none" dirty="0" err="1" smtClean="0">
                <a:latin typeface="Calisto MT" charset="0"/>
              </a:rPr>
              <a:t>shrubland</a:t>
            </a:r>
            <a:r>
              <a:rPr lang="en-US" altLang="x-none" dirty="0" smtClean="0">
                <a:latin typeface="Calisto MT" charset="0"/>
              </a:rPr>
              <a:t> on loamy soils without</a:t>
            </a:r>
            <a:r>
              <a:rPr lang="en-US" altLang="x-none" baseline="0" dirty="0" smtClean="0">
                <a:latin typeface="Calisto MT" charset="0"/>
              </a:rPr>
              <a:t> much sand. Surface drainage patterns are readily visible, and the mesquite is smaller on average. This is northwest of Lordsburg on the north side of the Summit Hills. There is also some creosote bush and snakeweed visible here.</a:t>
            </a:r>
            <a:endParaRPr lang="en-US" altLang="x-none" sz="1200" dirty="0">
              <a:solidFill>
                <a:srgbClr val="E6E6E6"/>
              </a:solidFill>
              <a:latin typeface="Calisto MT" charset="0"/>
              <a:sym typeface="Bookman Old Styl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564A82A7-D7B5-9641-A0B0-192768E7A1C1}" type="slidenum">
              <a:rPr lang="en-US" altLang="x-none" sz="1200">
                <a:latin typeface="Calisto MT" charset="0"/>
              </a:rPr>
              <a:pPr eaLnBrk="1" hangingPunct="1"/>
              <a:t>12</a:t>
            </a:fld>
            <a:endParaRPr lang="en-US" altLang="x-none" sz="1200">
              <a:latin typeface="Calisto MT"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on the ground</a:t>
            </a:r>
            <a:r>
              <a:rPr lang="mr-IN" altLang="x-none" dirty="0" smtClean="0">
                <a:latin typeface="Calisto MT" charset="0"/>
              </a:rPr>
              <a:t>…</a:t>
            </a:r>
            <a:endParaRPr lang="x-none" altLang="x-none" dirty="0">
              <a:latin typeface="Calisto MT"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440ED499-E2A8-2D4A-B252-4723BDE1E499}" type="slidenum">
              <a:rPr lang="en-US" altLang="x-none" sz="1200">
                <a:latin typeface="Calisto MT" charset="0"/>
              </a:rPr>
              <a:pPr eaLnBrk="1" hangingPunct="1"/>
              <a:t>13</a:t>
            </a:fld>
            <a:endParaRPr lang="en-US" altLang="x-none" sz="1200">
              <a:latin typeface="Calisto MT" charset="0"/>
            </a:endParaRPr>
          </a:p>
        </p:txBody>
      </p:sp>
      <p:sp>
        <p:nvSpPr>
          <p:cNvPr id="62467" name="Rectangle 2"/>
          <p:cNvSpPr>
            <a:spLocks noGrp="1" noRot="1" noChangeAspect="1" noChangeArrowheads="1" noTextEdit="1"/>
          </p:cNvSpPr>
          <p:nvPr>
            <p:ph type="sldImg"/>
          </p:nvPr>
        </p:nvSpPr>
        <p:spPr>
          <a:ln/>
        </p:spPr>
      </p:sp>
      <p:sp>
        <p:nvSpPr>
          <p:cNvPr id="58372" name="Rectangle 3"/>
          <p:cNvSpPr>
            <a:spLocks noGrp="1"/>
          </p:cNvSpPr>
          <p:nvPr>
            <p:ph type="body" idx="1"/>
          </p:nvPr>
        </p:nvSpPr>
        <p:spPr>
          <a:ln w="9525"/>
        </p:spPr>
        <p:txBody>
          <a:bodyPr/>
          <a:lstStyle/>
          <a:p>
            <a:pPr eaLnBrk="1" hangingPunct="1"/>
            <a:r>
              <a:rPr lang="en-US" altLang="x-none" dirty="0" smtClean="0">
                <a:latin typeface="Calisto MT" charset="0"/>
              </a:rPr>
              <a:t>This is a mixture</a:t>
            </a:r>
            <a:r>
              <a:rPr lang="en-US" altLang="x-none" baseline="0" dirty="0" smtClean="0">
                <a:latin typeface="Calisto MT" charset="0"/>
              </a:rPr>
              <a:t> of mesquite, </a:t>
            </a:r>
            <a:r>
              <a:rPr lang="en-US" altLang="x-none" baseline="0" dirty="0" err="1" smtClean="0">
                <a:latin typeface="Calisto MT" charset="0"/>
              </a:rPr>
              <a:t>tobosa</a:t>
            </a:r>
            <a:r>
              <a:rPr lang="en-US" altLang="x-none" baseline="0" dirty="0" smtClean="0">
                <a:latin typeface="Calisto MT" charset="0"/>
              </a:rPr>
              <a:t>, and snakeweed. </a:t>
            </a:r>
            <a:r>
              <a:rPr lang="en-US" altLang="x-none" dirty="0" smtClean="0">
                <a:latin typeface="Calisto MT" charset="0"/>
              </a:rPr>
              <a:t>When </a:t>
            </a:r>
            <a:r>
              <a:rPr lang="en-US" altLang="x-none" dirty="0" err="1">
                <a:latin typeface="Calisto MT" charset="0"/>
              </a:rPr>
              <a:t>tobosa</a:t>
            </a:r>
            <a:r>
              <a:rPr lang="en-US" altLang="x-none" dirty="0">
                <a:latin typeface="Calisto MT" charset="0"/>
              </a:rPr>
              <a:t> is dense it’s easy to tell from snakeweed. When it’s sparser, it’s hard</a:t>
            </a:r>
            <a:r>
              <a:rPr lang="en-US" altLang="x-none" dirty="0" smtClean="0">
                <a:latin typeface="Calisto MT" charset="0"/>
              </a:rPr>
              <a:t>. This is north of Lordsburg on the west side of NM</a:t>
            </a:r>
            <a:r>
              <a:rPr lang="en-US" altLang="x-none" baseline="0" dirty="0" smtClean="0">
                <a:latin typeface="Calisto MT" charset="0"/>
              </a:rPr>
              <a:t> Hwy. 464.</a:t>
            </a:r>
            <a:endParaRPr lang="en-US" altLang="x-none" sz="1200" dirty="0">
              <a:solidFill>
                <a:srgbClr val="E6E6E6"/>
              </a:solidFill>
              <a:latin typeface="Calisto MT" charset="0"/>
              <a:sym typeface="Bookman Old Styl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D807A9B3-AE0D-1049-9220-9E209C9C56EA}" type="slidenum">
              <a:rPr lang="en-US" altLang="x-none" sz="1200">
                <a:latin typeface="Calisto MT" charset="0"/>
              </a:rPr>
              <a:pPr eaLnBrk="1" hangingPunct="1"/>
              <a:t>14</a:t>
            </a:fld>
            <a:endParaRPr lang="en-US" altLang="x-none" sz="1200">
              <a:latin typeface="Calisto MT" charset="0"/>
            </a:endParaRPr>
          </a:p>
        </p:txBody>
      </p:sp>
      <p:sp>
        <p:nvSpPr>
          <p:cNvPr id="64515" name="Rectangle 2"/>
          <p:cNvSpPr>
            <a:spLocks noGrp="1" noRot="1" noChangeAspect="1" noChangeArrowheads="1" noTextEdit="1"/>
          </p:cNvSpPr>
          <p:nvPr>
            <p:ph type="sldImg"/>
          </p:nvPr>
        </p:nvSpPr>
        <p:spPr>
          <a:ln/>
        </p:spPr>
      </p:sp>
      <p:sp>
        <p:nvSpPr>
          <p:cNvPr id="60420" name="Rectangle 3"/>
          <p:cNvSpPr>
            <a:spLocks noGrp="1"/>
          </p:cNvSpPr>
          <p:nvPr>
            <p:ph type="body" idx="1"/>
          </p:nvPr>
        </p:nvSpPr>
        <p:spPr>
          <a:ln w="9525"/>
        </p:spPr>
        <p:txBody>
          <a:bodyPr/>
          <a:lstStyle/>
          <a:p>
            <a:pPr eaLnBrk="1" hangingPunct="1"/>
            <a:r>
              <a:rPr lang="en-US" altLang="x-none" sz="1400">
                <a:latin typeface="Calisto MT" charset="0"/>
                <a:sym typeface="Bookman Old Style" charset="0"/>
              </a:rPr>
              <a:t>Mesquite shrubland with tobosa and broom snakeweed</a:t>
            </a:r>
            <a:endParaRPr lang="en-US" altLang="x-none" sz="1200">
              <a:solidFill>
                <a:srgbClr val="E6E6E6"/>
              </a:solidFill>
              <a:latin typeface="Calisto MT" charset="0"/>
              <a:sym typeface="Bookman Old Styl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EE909B39-1814-A747-8509-FF2C98962000}" type="slidenum">
              <a:rPr lang="en-US" altLang="x-none" sz="1200">
                <a:latin typeface="Calisto MT" charset="0"/>
              </a:rPr>
              <a:pPr eaLnBrk="1" hangingPunct="1"/>
              <a:t>15</a:t>
            </a:fld>
            <a:endParaRPr lang="en-US" altLang="x-none" sz="1200">
              <a:latin typeface="Calisto MT" charset="0"/>
            </a:endParaRPr>
          </a:p>
        </p:txBody>
      </p:sp>
      <p:sp>
        <p:nvSpPr>
          <p:cNvPr id="74755" name="Rectangle 2"/>
          <p:cNvSpPr>
            <a:spLocks noGrp="1" noRot="1" noChangeAspect="1" noChangeArrowheads="1" noTextEdit="1"/>
          </p:cNvSpPr>
          <p:nvPr>
            <p:ph type="sldImg"/>
          </p:nvPr>
        </p:nvSpPr>
        <p:spPr>
          <a:ln/>
        </p:spPr>
      </p:sp>
      <p:sp>
        <p:nvSpPr>
          <p:cNvPr id="58372" name="Rectangle 3"/>
          <p:cNvSpPr>
            <a:spLocks noGrp="1"/>
          </p:cNvSpPr>
          <p:nvPr>
            <p:ph type="body" idx="1"/>
          </p:nvPr>
        </p:nvSpPr>
        <p:spPr>
          <a:ln w="9525"/>
        </p:spPr>
        <p:txBody>
          <a:bodyPr/>
          <a:lstStyle/>
          <a:p>
            <a:pPr eaLnBrk="1" hangingPunct="1"/>
            <a:r>
              <a:rPr lang="en-US" altLang="x-none" sz="1400" dirty="0" smtClean="0">
                <a:latin typeface="Calisto MT" charset="0"/>
                <a:sym typeface="Bookman Old Style" charset="0"/>
              </a:rPr>
              <a:t>And sometimes we’ll get mesquite</a:t>
            </a:r>
            <a:r>
              <a:rPr lang="en-US" altLang="x-none" sz="1400" baseline="0" dirty="0" smtClean="0">
                <a:latin typeface="Calisto MT" charset="0"/>
                <a:sym typeface="Bookman Old Style" charset="0"/>
              </a:rPr>
              <a:t> with other species, in this case one I would not have expected </a:t>
            </a:r>
            <a:r>
              <a:rPr lang="mr-IN" altLang="x-none" sz="1400" baseline="0" dirty="0" smtClean="0">
                <a:latin typeface="Calisto MT" charset="0"/>
                <a:sym typeface="Bookman Old Style" charset="0"/>
              </a:rPr>
              <a:t>–</a:t>
            </a:r>
            <a:r>
              <a:rPr lang="en-US" altLang="x-none" sz="1400" baseline="0" dirty="0" smtClean="0">
                <a:latin typeface="Calisto MT" charset="0"/>
                <a:sym typeface="Bookman Old Style" charset="0"/>
              </a:rPr>
              <a:t> broom </a:t>
            </a:r>
            <a:r>
              <a:rPr lang="en-US" altLang="x-none" sz="1400" baseline="0" dirty="0" err="1" smtClean="0">
                <a:latin typeface="Calisto MT" charset="0"/>
                <a:sym typeface="Bookman Old Style" charset="0"/>
              </a:rPr>
              <a:t>dalea</a:t>
            </a:r>
            <a:r>
              <a:rPr lang="en-US" altLang="x-none" sz="1400" baseline="0" dirty="0" smtClean="0">
                <a:latin typeface="Calisto MT" charset="0"/>
                <a:sym typeface="Bookman Old Style" charset="0"/>
              </a:rPr>
              <a:t>. These smaller shrubs are really not identifiable without checking on the ground</a:t>
            </a:r>
            <a:r>
              <a:rPr lang="mr-IN" altLang="x-none" sz="1400" baseline="0" dirty="0" smtClean="0">
                <a:latin typeface="Calisto MT" charset="0"/>
                <a:sym typeface="Bookman Old Style" charset="0"/>
              </a:rPr>
              <a:t>…</a:t>
            </a:r>
            <a:r>
              <a:rPr lang="en-US" altLang="x-none" sz="1400" baseline="0" dirty="0" smtClean="0">
                <a:latin typeface="Calisto MT" charset="0"/>
                <a:sym typeface="Bookman Old Style" charset="0"/>
              </a:rPr>
              <a:t> although once you’ve figured out that this little patch is mesquite and broom </a:t>
            </a:r>
            <a:r>
              <a:rPr lang="en-US" altLang="x-none" sz="1400" baseline="0" dirty="0" err="1" smtClean="0">
                <a:latin typeface="Calisto MT" charset="0"/>
                <a:sym typeface="Bookman Old Style" charset="0"/>
              </a:rPr>
              <a:t>dalea</a:t>
            </a:r>
            <a:r>
              <a:rPr lang="en-US" altLang="x-none" sz="1400" baseline="0" dirty="0" smtClean="0">
                <a:latin typeface="Calisto MT" charset="0"/>
                <a:sym typeface="Bookman Old Style" charset="0"/>
              </a:rPr>
              <a:t>, it’s not have to identify some nearby and very similar patches as the same. This is on the </a:t>
            </a:r>
            <a:r>
              <a:rPr lang="en-US" altLang="x-none" sz="1400" baseline="0" dirty="0" err="1" smtClean="0">
                <a:latin typeface="Calisto MT" charset="0"/>
                <a:sym typeface="Bookman Old Style" charset="0"/>
              </a:rPr>
              <a:t>Jornada</a:t>
            </a:r>
            <a:r>
              <a:rPr lang="en-US" altLang="x-none" sz="1400" baseline="0" dirty="0" smtClean="0">
                <a:latin typeface="Calisto MT" charset="0"/>
                <a:sym typeface="Bookman Old Style" charset="0"/>
              </a:rPr>
              <a:t> del </a:t>
            </a:r>
            <a:r>
              <a:rPr lang="en-US" altLang="x-none" sz="1400" baseline="0" dirty="0" err="1" smtClean="0">
                <a:latin typeface="Calisto MT" charset="0"/>
                <a:sym typeface="Bookman Old Style" charset="0"/>
              </a:rPr>
              <a:t>Muerto</a:t>
            </a:r>
            <a:r>
              <a:rPr lang="en-US" altLang="x-none" sz="1400" baseline="0" dirty="0" smtClean="0">
                <a:latin typeface="Calisto MT" charset="0"/>
                <a:sym typeface="Bookman Old Style" charset="0"/>
              </a:rPr>
              <a:t> Plain near the spaceport on the east side of </a:t>
            </a:r>
            <a:r>
              <a:rPr lang="en-US" altLang="x-none" sz="1400" baseline="0" dirty="0" err="1" smtClean="0">
                <a:latin typeface="Calisto MT" charset="0"/>
                <a:sym typeface="Bookman Old Style" charset="0"/>
              </a:rPr>
              <a:t>Jornada</a:t>
            </a:r>
            <a:r>
              <a:rPr lang="en-US" altLang="x-none" sz="1400" baseline="0" dirty="0" smtClean="0">
                <a:latin typeface="Calisto MT" charset="0"/>
                <a:sym typeface="Bookman Old Style" charset="0"/>
              </a:rPr>
              <a:t> Lakes.</a:t>
            </a:r>
            <a:endParaRPr lang="en-US" altLang="x-none" dirty="0">
              <a:latin typeface="Calisto MT"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23360F53-01D7-F44E-9E6E-B9231C1A6E43}" type="slidenum">
              <a:rPr lang="en-US" altLang="x-none" sz="1200">
                <a:latin typeface="Calisto MT" charset="0"/>
              </a:rPr>
              <a:pPr eaLnBrk="1" hangingPunct="1"/>
              <a:t>16</a:t>
            </a:fld>
            <a:endParaRPr lang="en-US" altLang="x-none" sz="1200">
              <a:latin typeface="Calisto MT" charset="0"/>
            </a:endParaRPr>
          </a:p>
        </p:txBody>
      </p:sp>
      <p:sp>
        <p:nvSpPr>
          <p:cNvPr id="76803" name="Rectangle 2"/>
          <p:cNvSpPr>
            <a:spLocks noGrp="1" noRot="1" noChangeAspect="1" noChangeArrowheads="1" noTextEdit="1"/>
          </p:cNvSpPr>
          <p:nvPr>
            <p:ph type="sldImg"/>
          </p:nvPr>
        </p:nvSpPr>
        <p:spPr>
          <a:ln/>
        </p:spPr>
      </p:sp>
      <p:sp>
        <p:nvSpPr>
          <p:cNvPr id="60420" name="Rectangle 3"/>
          <p:cNvSpPr>
            <a:spLocks noGrp="1"/>
          </p:cNvSpPr>
          <p:nvPr>
            <p:ph type="body" idx="1"/>
          </p:nvPr>
        </p:nvSpPr>
        <p:spPr>
          <a:ln w="9525"/>
        </p:spPr>
        <p:txBody>
          <a:bodyPr/>
          <a:lstStyle/>
          <a:p>
            <a:pPr eaLnBrk="1" hangingPunct="1"/>
            <a:r>
              <a:rPr lang="en-US" altLang="x-none" sz="1400">
                <a:latin typeface="Calisto MT" charset="0"/>
                <a:sym typeface="Bookman Old Style" charset="0"/>
              </a:rPr>
              <a:t>Mesquite and plume dalea</a:t>
            </a:r>
            <a:endParaRPr lang="en-US" altLang="x-none" sz="1200">
              <a:solidFill>
                <a:srgbClr val="E6E6E6"/>
              </a:solidFill>
              <a:latin typeface="Calisto MT" charset="0"/>
              <a:sym typeface="Bookman Old Style" charset="0"/>
            </a:endParaRPr>
          </a:p>
          <a:p>
            <a:pPr eaLnBrk="1" hangingPunct="1"/>
            <a:endParaRPr lang="en-US" altLang="x-none">
              <a:latin typeface="Calisto MT"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0DF2254F-18BD-774F-9AAB-FFC7D3867BC4}" type="slidenum">
              <a:rPr lang="en-US" altLang="x-none" sz="1200">
                <a:latin typeface="Calisto MT" charset="0"/>
              </a:rPr>
              <a:pPr eaLnBrk="1" hangingPunct="1"/>
              <a:t>17</a:t>
            </a:fld>
            <a:endParaRPr lang="en-US" altLang="x-none" sz="1200">
              <a:latin typeface="Calisto MT"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Sometimes the plants that</a:t>
            </a:r>
            <a:r>
              <a:rPr lang="en-US" altLang="x-none" baseline="0" dirty="0" smtClean="0">
                <a:latin typeface="Calisto MT" charset="0"/>
              </a:rPr>
              <a:t> are visually dominant on the ground don’t really show up at all on aerial imagery. This tends to be the case with annuals and smaller perennial grasses. The plants visible on aerial imagery here are </a:t>
            </a:r>
            <a:r>
              <a:rPr lang="en-US" altLang="x-none" baseline="0" dirty="0" err="1" smtClean="0">
                <a:latin typeface="Calisto MT" charset="0"/>
              </a:rPr>
              <a:t>soaptree</a:t>
            </a:r>
            <a:r>
              <a:rPr lang="en-US" altLang="x-none" baseline="0" dirty="0" smtClean="0">
                <a:latin typeface="Calisto MT" charset="0"/>
              </a:rPr>
              <a:t> yucca and broom snakeweed, plus a little bit of </a:t>
            </a:r>
            <a:r>
              <a:rPr lang="en-US" altLang="x-none" baseline="0" dirty="0" err="1" smtClean="0">
                <a:latin typeface="Calisto MT" charset="0"/>
              </a:rPr>
              <a:t>longlleaf</a:t>
            </a:r>
            <a:r>
              <a:rPr lang="en-US" altLang="x-none" baseline="0" dirty="0" smtClean="0">
                <a:latin typeface="Calisto MT" charset="0"/>
              </a:rPr>
              <a:t> </a:t>
            </a:r>
            <a:r>
              <a:rPr lang="en-US" altLang="x-none" baseline="0" dirty="0" err="1" smtClean="0">
                <a:latin typeface="Calisto MT" charset="0"/>
              </a:rPr>
              <a:t>jointfir</a:t>
            </a:r>
            <a:r>
              <a:rPr lang="en-US" altLang="x-none" baseline="0" dirty="0" smtClean="0">
                <a:latin typeface="Calisto MT" charset="0"/>
              </a:rPr>
              <a:t> and one mesquite. This is east-southeast of Deming on the west side of the West </a:t>
            </a:r>
            <a:r>
              <a:rPr lang="en-US" altLang="x-none" baseline="0" dirty="0" err="1" smtClean="0">
                <a:latin typeface="Calisto MT" charset="0"/>
              </a:rPr>
              <a:t>Potrillo</a:t>
            </a:r>
            <a:r>
              <a:rPr lang="en-US" altLang="x-none" baseline="0" dirty="0" smtClean="0">
                <a:latin typeface="Calisto MT" charset="0"/>
              </a:rPr>
              <a:t> Mountains.</a:t>
            </a:r>
            <a:endParaRPr lang="x-none" altLang="x-none" dirty="0">
              <a:latin typeface="Calisto MT" charset="0"/>
            </a:endParaRPr>
          </a:p>
        </p:txBody>
      </p:sp>
    </p:spTree>
    <p:extLst>
      <p:ext uri="{BB962C8B-B14F-4D97-AF65-F5344CB8AC3E}">
        <p14:creationId xmlns:p14="http://schemas.microsoft.com/office/powerpoint/2010/main" val="1507881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DBBFD48E-6A6C-5943-BE83-2E78E42F438E}" type="slidenum">
              <a:rPr lang="en-US" altLang="x-none" sz="1200">
                <a:latin typeface="Calisto MT" charset="0"/>
              </a:rPr>
              <a:pPr eaLnBrk="1" hangingPunct="1"/>
              <a:t>18</a:t>
            </a:fld>
            <a:endParaRPr lang="en-US" altLang="x-none" sz="1200">
              <a:latin typeface="Calisto MT"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Seen on the ground, the dominant plant is </a:t>
            </a:r>
            <a:r>
              <a:rPr lang="en-US" altLang="x-none" dirty="0" err="1" smtClean="0">
                <a:latin typeface="Calisto MT" charset="0"/>
              </a:rPr>
              <a:t>sixweeks</a:t>
            </a:r>
            <a:r>
              <a:rPr lang="en-US" altLang="x-none" baseline="0" dirty="0" smtClean="0">
                <a:latin typeface="Calisto MT" charset="0"/>
              </a:rPr>
              <a:t> </a:t>
            </a:r>
            <a:r>
              <a:rPr lang="en-US" altLang="x-none" baseline="0" dirty="0" err="1" smtClean="0">
                <a:latin typeface="Calisto MT" charset="0"/>
              </a:rPr>
              <a:t>threeawn</a:t>
            </a:r>
            <a:r>
              <a:rPr lang="en-US" altLang="x-none" baseline="0" dirty="0" smtClean="0">
                <a:latin typeface="Calisto MT" charset="0"/>
              </a:rPr>
              <a:t>.</a:t>
            </a:r>
            <a:endParaRPr lang="x-none" altLang="x-none" dirty="0">
              <a:latin typeface="Calisto MT" charset="0"/>
            </a:endParaRPr>
          </a:p>
        </p:txBody>
      </p:sp>
    </p:spTree>
    <p:extLst>
      <p:ext uri="{BB962C8B-B14F-4D97-AF65-F5344CB8AC3E}">
        <p14:creationId xmlns:p14="http://schemas.microsoft.com/office/powerpoint/2010/main" val="21069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23360F53-01D7-F44E-9E6E-B9231C1A6E43}" type="slidenum">
              <a:rPr lang="en-US" altLang="x-none" sz="1200">
                <a:latin typeface="Calisto MT" charset="0"/>
              </a:rPr>
              <a:pPr eaLnBrk="1" hangingPunct="1"/>
              <a:t>19</a:t>
            </a:fld>
            <a:endParaRPr lang="en-US" altLang="x-none" sz="1200">
              <a:latin typeface="Calisto MT" charset="0"/>
            </a:endParaRPr>
          </a:p>
        </p:txBody>
      </p:sp>
      <p:sp>
        <p:nvSpPr>
          <p:cNvPr id="76803" name="Rectangle 2"/>
          <p:cNvSpPr>
            <a:spLocks noGrp="1" noRot="1" noChangeAspect="1" noChangeArrowheads="1" noTextEdit="1"/>
          </p:cNvSpPr>
          <p:nvPr>
            <p:ph type="sldImg"/>
          </p:nvPr>
        </p:nvSpPr>
        <p:spPr>
          <a:ln/>
        </p:spPr>
      </p:sp>
      <p:sp>
        <p:nvSpPr>
          <p:cNvPr id="60420" name="Rectangle 3"/>
          <p:cNvSpPr>
            <a:spLocks noGrp="1"/>
          </p:cNvSpPr>
          <p:nvPr>
            <p:ph type="body" idx="1"/>
          </p:nvPr>
        </p:nvSpPr>
        <p:spPr>
          <a:ln w="9525"/>
        </p:spPr>
        <p:txBody>
          <a:bodyPr/>
          <a:lstStyle/>
          <a:p>
            <a:pPr eaLnBrk="1" hangingPunct="1"/>
            <a:r>
              <a:rPr lang="en-US" altLang="x-none" sz="1400" dirty="0" smtClean="0">
                <a:latin typeface="Calisto MT" charset="0"/>
                <a:sym typeface="Bookman Old Style" charset="0"/>
              </a:rPr>
              <a:t>OK,</a:t>
            </a:r>
            <a:r>
              <a:rPr lang="en-US" altLang="x-none" sz="1400" baseline="0" dirty="0" smtClean="0">
                <a:latin typeface="Calisto MT" charset="0"/>
                <a:sym typeface="Bookman Old Style" charset="0"/>
              </a:rPr>
              <a:t> that’s a quick </a:t>
            </a:r>
            <a:r>
              <a:rPr lang="en-US" altLang="x-none" sz="1400" baseline="0" dirty="0" err="1" smtClean="0">
                <a:latin typeface="Calisto MT" charset="0"/>
                <a:sym typeface="Bookman Old Style" charset="0"/>
              </a:rPr>
              <a:t>intoduction</a:t>
            </a:r>
            <a:r>
              <a:rPr lang="en-US" altLang="x-none" sz="1400" baseline="0" dirty="0" smtClean="0">
                <a:latin typeface="Calisto MT" charset="0"/>
                <a:sym typeface="Bookman Old Style" charset="0"/>
              </a:rPr>
              <a:t> to some of the variation in plant communities you can see on aerial imagery. Now I have a couple of stories to tell, both of which are in Hidalgo County, mostly around Lordsburg.</a:t>
            </a:r>
            <a:endParaRPr lang="en-US" altLang="x-none" dirty="0">
              <a:latin typeface="Calisto MT" charset="0"/>
            </a:endParaRPr>
          </a:p>
        </p:txBody>
      </p:sp>
    </p:spTree>
    <p:extLst>
      <p:ext uri="{BB962C8B-B14F-4D97-AF65-F5344CB8AC3E}">
        <p14:creationId xmlns:p14="http://schemas.microsoft.com/office/powerpoint/2010/main" val="156626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A4738C8D-1558-854A-9C1C-6BA3154E9174}" type="slidenum">
              <a:rPr lang="en-US" altLang="x-none" sz="1200">
                <a:latin typeface="Calisto MT" charset="0"/>
              </a:rPr>
              <a:pPr eaLnBrk="1" hangingPunct="1"/>
              <a:t>2</a:t>
            </a:fld>
            <a:endParaRPr lang="en-US" altLang="x-none" sz="1200">
              <a:latin typeface="Calisto MT"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Calisto MT"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20</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This is </a:t>
            </a:r>
            <a:r>
              <a:rPr lang="en-US" altLang="x-none" dirty="0" err="1" smtClean="0">
                <a:latin typeface="Calisto MT" charset="0"/>
              </a:rPr>
              <a:t>Pediomelum</a:t>
            </a:r>
            <a:r>
              <a:rPr lang="en-US" altLang="x-none" dirty="0" smtClean="0">
                <a:latin typeface="Calisto MT" charset="0"/>
              </a:rPr>
              <a:t> </a:t>
            </a:r>
            <a:r>
              <a:rPr lang="en-US" altLang="x-none" dirty="0" err="1" smtClean="0">
                <a:latin typeface="Calisto MT" charset="0"/>
              </a:rPr>
              <a:t>pentaphyllum</a:t>
            </a:r>
            <a:r>
              <a:rPr lang="en-US" altLang="x-none" dirty="0" smtClean="0">
                <a:latin typeface="Calisto MT" charset="0"/>
              </a:rPr>
              <a:t>, Chihuahua</a:t>
            </a:r>
            <a:r>
              <a:rPr lang="en-US" altLang="x-none" baseline="0" dirty="0" smtClean="0">
                <a:latin typeface="Calisto MT" charset="0"/>
              </a:rPr>
              <a:t> </a:t>
            </a:r>
            <a:r>
              <a:rPr lang="en-US" altLang="x-none" baseline="0" dirty="0" err="1" smtClean="0">
                <a:latin typeface="Calisto MT" charset="0"/>
              </a:rPr>
              <a:t>scurfpea</a:t>
            </a:r>
            <a:r>
              <a:rPr lang="en-US" altLang="x-none" baseline="0" dirty="0" smtClean="0">
                <a:latin typeface="Calisto MT" charset="0"/>
              </a:rPr>
              <a:t>. It was petitioned for listing under the Endangered Species Act in 2007.</a:t>
            </a:r>
            <a:endParaRPr lang="x-none" altLang="x-none" dirty="0">
              <a:latin typeface="Calisto MT" charset="0"/>
            </a:endParaRPr>
          </a:p>
        </p:txBody>
      </p:sp>
    </p:spTree>
    <p:extLst>
      <p:ext uri="{BB962C8B-B14F-4D97-AF65-F5344CB8AC3E}">
        <p14:creationId xmlns:p14="http://schemas.microsoft.com/office/powerpoint/2010/main" val="1838794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21</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Can anyone guess what family it’s in?</a:t>
            </a:r>
            <a:endParaRPr lang="x-none" altLang="x-none" dirty="0">
              <a:latin typeface="Calisto MT" charset="0"/>
            </a:endParaRPr>
          </a:p>
        </p:txBody>
      </p:sp>
    </p:spTree>
    <p:extLst>
      <p:ext uri="{BB962C8B-B14F-4D97-AF65-F5344CB8AC3E}">
        <p14:creationId xmlns:p14="http://schemas.microsoft.com/office/powerpoint/2010/main" val="1634164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22</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When it was petitioned, there</a:t>
            </a:r>
            <a:r>
              <a:rPr lang="en-US" altLang="x-none" baseline="0" dirty="0" smtClean="0">
                <a:latin typeface="Calisto MT" charset="0"/>
              </a:rPr>
              <a:t> were only two populations known, one of perhaps 500 individuals, one of only a couple dozen.</a:t>
            </a:r>
            <a:endParaRPr lang="x-none" altLang="x-none" dirty="0">
              <a:latin typeface="Calisto MT" charset="0"/>
            </a:endParaRPr>
          </a:p>
        </p:txBody>
      </p:sp>
    </p:spTree>
    <p:extLst>
      <p:ext uri="{BB962C8B-B14F-4D97-AF65-F5344CB8AC3E}">
        <p14:creationId xmlns:p14="http://schemas.microsoft.com/office/powerpoint/2010/main" val="2049127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23</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This is what the habitat in the</a:t>
            </a:r>
            <a:r>
              <a:rPr lang="en-US" altLang="x-none" baseline="0" dirty="0" smtClean="0">
                <a:latin typeface="Calisto MT" charset="0"/>
              </a:rPr>
              <a:t> big population south of </a:t>
            </a:r>
            <a:r>
              <a:rPr lang="en-US" altLang="x-none" baseline="0" dirty="0" err="1" smtClean="0">
                <a:latin typeface="Calisto MT" charset="0"/>
              </a:rPr>
              <a:t>Hachita</a:t>
            </a:r>
            <a:r>
              <a:rPr lang="en-US" altLang="x-none" baseline="0" dirty="0" smtClean="0">
                <a:latin typeface="Calisto MT" charset="0"/>
              </a:rPr>
              <a:t> looks like. This is mesquite </a:t>
            </a:r>
            <a:r>
              <a:rPr lang="en-US" altLang="x-none" baseline="0" dirty="0" err="1" smtClean="0">
                <a:latin typeface="Calisto MT" charset="0"/>
              </a:rPr>
              <a:t>shrubland</a:t>
            </a:r>
            <a:r>
              <a:rPr lang="en-US" altLang="x-none" baseline="0" dirty="0" smtClean="0">
                <a:latin typeface="Calisto MT" charset="0"/>
              </a:rPr>
              <a:t>. In some plants there’s also creosote bush. It’s fairly sandy, but it’s coarse sand and doesn’t form coppice dunes.</a:t>
            </a:r>
            <a:endParaRPr lang="x-none" altLang="x-none" dirty="0">
              <a:latin typeface="Calisto MT" charset="0"/>
            </a:endParaRPr>
          </a:p>
        </p:txBody>
      </p:sp>
    </p:spTree>
    <p:extLst>
      <p:ext uri="{BB962C8B-B14F-4D97-AF65-F5344CB8AC3E}">
        <p14:creationId xmlns:p14="http://schemas.microsoft.com/office/powerpoint/2010/main" val="778361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24</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dirty="0">
              <a:latin typeface="Calisto MT" charset="0"/>
            </a:endParaRPr>
          </a:p>
        </p:txBody>
      </p:sp>
    </p:spTree>
    <p:extLst>
      <p:ext uri="{BB962C8B-B14F-4D97-AF65-F5344CB8AC3E}">
        <p14:creationId xmlns:p14="http://schemas.microsoft.com/office/powerpoint/2010/main" val="349314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25</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We did a lot of surveys between 2008 and 2013.</a:t>
            </a:r>
            <a:r>
              <a:rPr lang="en-US" altLang="x-none" baseline="0" dirty="0" smtClean="0">
                <a:latin typeface="Calisto MT" charset="0"/>
              </a:rPr>
              <a:t> The known populations were expanded a big, and we found a new, relatively small, population southeast of Safford. The overall picture didn’t change much, though. We were focusing mostly on trying to find areas that are like the </a:t>
            </a:r>
            <a:r>
              <a:rPr lang="en-US" altLang="x-none" baseline="0" dirty="0" err="1" smtClean="0">
                <a:latin typeface="Calisto MT" charset="0"/>
              </a:rPr>
              <a:t>Hachita</a:t>
            </a:r>
            <a:r>
              <a:rPr lang="en-US" altLang="x-none" baseline="0" dirty="0" smtClean="0">
                <a:latin typeface="Calisto MT" charset="0"/>
              </a:rPr>
              <a:t> population. The </a:t>
            </a:r>
            <a:r>
              <a:rPr lang="en-US" altLang="x-none" baseline="0" dirty="0" err="1" smtClean="0">
                <a:latin typeface="Calisto MT" charset="0"/>
              </a:rPr>
              <a:t>Hachita</a:t>
            </a:r>
            <a:r>
              <a:rPr lang="en-US" altLang="x-none" baseline="0" dirty="0" smtClean="0">
                <a:latin typeface="Calisto MT" charset="0"/>
              </a:rPr>
              <a:t> population, though, is in kind of an odd but not terribly distinguishable plant community</a:t>
            </a:r>
            <a:r>
              <a:rPr lang="mr-IN" altLang="x-none" baseline="0" dirty="0" smtClean="0">
                <a:latin typeface="Calisto MT" charset="0"/>
              </a:rPr>
              <a:t>…</a:t>
            </a:r>
            <a:r>
              <a:rPr lang="en-US" altLang="x-none" baseline="0" dirty="0" smtClean="0">
                <a:latin typeface="Calisto MT" charset="0"/>
              </a:rPr>
              <a:t> a lot of areas look like that on aerial imagery.</a:t>
            </a:r>
            <a:endParaRPr lang="x-none" altLang="x-none" dirty="0">
              <a:latin typeface="Calisto MT" charset="0"/>
            </a:endParaRPr>
          </a:p>
        </p:txBody>
      </p:sp>
    </p:spTree>
    <p:extLst>
      <p:ext uri="{BB962C8B-B14F-4D97-AF65-F5344CB8AC3E}">
        <p14:creationId xmlns:p14="http://schemas.microsoft.com/office/powerpoint/2010/main" val="929992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89317663-7516-3B40-B119-1D22EB5BE0A5}" type="slidenum">
              <a:rPr lang="en-US" altLang="x-none" sz="1200">
                <a:latin typeface="Calisto MT" charset="0"/>
              </a:rPr>
              <a:pPr eaLnBrk="1" hangingPunct="1"/>
              <a:t>26</a:t>
            </a:fld>
            <a:endParaRPr lang="en-US" altLang="x-none" sz="1200">
              <a:latin typeface="Calisto MT" charset="0"/>
            </a:endParaRPr>
          </a:p>
        </p:txBody>
      </p:sp>
      <p:sp>
        <p:nvSpPr>
          <p:cNvPr id="70659" name="Rectangle 2"/>
          <p:cNvSpPr>
            <a:spLocks noGrp="1" noRot="1" noChangeAspect="1" noChangeArrowheads="1" noTextEdit="1"/>
          </p:cNvSpPr>
          <p:nvPr>
            <p:ph type="sldImg"/>
          </p:nvPr>
        </p:nvSpPr>
        <p:spPr>
          <a:ln/>
        </p:spPr>
      </p:sp>
      <p:sp>
        <p:nvSpPr>
          <p:cNvPr id="58372" name="Rectangle 3"/>
          <p:cNvSpPr>
            <a:spLocks noGrp="1"/>
          </p:cNvSpPr>
          <p:nvPr>
            <p:ph type="body" idx="1"/>
          </p:nvPr>
        </p:nvSpPr>
        <p:spPr>
          <a:ln w="9525"/>
        </p:spPr>
        <p:txBody>
          <a:bodyPr/>
          <a:lstStyle/>
          <a:p>
            <a:pPr eaLnBrk="1" hangingPunct="1"/>
            <a:r>
              <a:rPr lang="en-US" altLang="x-none" sz="1400" dirty="0" smtClean="0">
                <a:latin typeface="Calisto MT" charset="0"/>
                <a:sym typeface="Bookman Old Style" charset="0"/>
              </a:rPr>
              <a:t>In 2014, though, we found a new population northwest</a:t>
            </a:r>
            <a:r>
              <a:rPr lang="en-US" altLang="x-none" sz="1400" baseline="0" dirty="0" smtClean="0">
                <a:latin typeface="Calisto MT" charset="0"/>
                <a:sym typeface="Bookman Old Style" charset="0"/>
              </a:rPr>
              <a:t> of Lordsburg. This gives us a lot to work with. We’ve got sparse mesquite on sandy soil, with lots of “other stuff” mixed in. In this case, that other stuff is mostly sand sagebrush and mesa </a:t>
            </a:r>
            <a:r>
              <a:rPr lang="en-US" altLang="x-none" sz="1400" baseline="0" dirty="0" err="1" smtClean="0">
                <a:latin typeface="Calisto MT" charset="0"/>
                <a:sym typeface="Bookman Old Style" charset="0"/>
              </a:rPr>
              <a:t>dropseed</a:t>
            </a:r>
            <a:r>
              <a:rPr lang="en-US" altLang="x-none" sz="1400" baseline="0" dirty="0" smtClean="0">
                <a:latin typeface="Calisto MT" charset="0"/>
                <a:sym typeface="Bookman Old Style" charset="0"/>
              </a:rPr>
              <a:t>.</a:t>
            </a:r>
            <a:endParaRPr lang="en-US" altLang="x-none" sz="1200" dirty="0">
              <a:solidFill>
                <a:srgbClr val="E6E6E6"/>
              </a:solidFill>
              <a:latin typeface="Calisto MT" charset="0"/>
              <a:sym typeface="Bookman Old Styl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27</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Here it is on the ground. This</a:t>
            </a:r>
            <a:r>
              <a:rPr lang="en-US" altLang="x-none" baseline="0" dirty="0" smtClean="0">
                <a:latin typeface="Calisto MT" charset="0"/>
              </a:rPr>
              <a:t> habitat also has a lot of annual forbs that are sand specialists. Here, some of the forbs are </a:t>
            </a:r>
            <a:r>
              <a:rPr lang="en-US" altLang="x-none" baseline="0" dirty="0" err="1" smtClean="0">
                <a:latin typeface="Calisto MT" charset="0"/>
              </a:rPr>
              <a:t>Amaranthus</a:t>
            </a:r>
            <a:r>
              <a:rPr lang="en-US" altLang="x-none" baseline="0" dirty="0" smtClean="0">
                <a:latin typeface="Calisto MT" charset="0"/>
              </a:rPr>
              <a:t> </a:t>
            </a:r>
            <a:r>
              <a:rPr lang="en-US" altLang="x-none" baseline="0" dirty="0" err="1" smtClean="0">
                <a:latin typeface="Calisto MT" charset="0"/>
              </a:rPr>
              <a:t>acanthochiton</a:t>
            </a:r>
            <a:r>
              <a:rPr lang="en-US" altLang="x-none" baseline="0" dirty="0" smtClean="0">
                <a:latin typeface="Calisto MT" charset="0"/>
              </a:rPr>
              <a:t>. Finding a new population was good news both because it meant there were more of the things out there and because it gave us more to go on in characterizing habitat. Looking at this population and the two Arizona populations, it starts to look like the </a:t>
            </a:r>
            <a:r>
              <a:rPr lang="en-US" altLang="x-none" baseline="0" dirty="0" err="1" smtClean="0">
                <a:latin typeface="Calisto MT" charset="0"/>
              </a:rPr>
              <a:t>Hachita</a:t>
            </a:r>
            <a:r>
              <a:rPr lang="en-US" altLang="x-none" baseline="0" dirty="0" smtClean="0">
                <a:latin typeface="Calisto MT" charset="0"/>
              </a:rPr>
              <a:t> population is an outlier. The other three are all on deep sand with mesquite </a:t>
            </a:r>
            <a:r>
              <a:rPr lang="en-US" altLang="x-none" baseline="0" dirty="0" err="1" smtClean="0">
                <a:latin typeface="Calisto MT" charset="0"/>
              </a:rPr>
              <a:t>shrubland</a:t>
            </a:r>
            <a:r>
              <a:rPr lang="en-US" altLang="x-none" baseline="0" dirty="0" smtClean="0">
                <a:latin typeface="Calisto MT" charset="0"/>
              </a:rPr>
              <a:t> plus “other stuff”. That’s a habitat I can find on aerial imagery. So, can we find similar habitats, and go look on the ground, and find more populations that way?</a:t>
            </a:r>
            <a:endParaRPr lang="x-none" altLang="x-none" dirty="0">
              <a:latin typeface="Calisto MT"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28</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This is a similar</a:t>
            </a:r>
            <a:r>
              <a:rPr lang="en-US" altLang="x-none" baseline="0" dirty="0" smtClean="0">
                <a:latin typeface="Calisto MT" charset="0"/>
              </a:rPr>
              <a:t> habitat in Arizona</a:t>
            </a:r>
            <a:r>
              <a:rPr lang="mr-IN" altLang="x-none" baseline="0" dirty="0" smtClean="0">
                <a:latin typeface="Calisto MT" charset="0"/>
              </a:rPr>
              <a:t>…</a:t>
            </a:r>
            <a:r>
              <a:rPr lang="en-US" altLang="x-none" baseline="0" dirty="0" smtClean="0">
                <a:latin typeface="Calisto MT" charset="0"/>
              </a:rPr>
              <a:t> it doesn’t have nearly as high density or diversity of vegetation, but it’s deep sand with mesquite and smaller shrubs that turn out in this case to mostly be creosote bush.</a:t>
            </a:r>
            <a:endParaRPr lang="x-none" altLang="x-none" dirty="0">
              <a:latin typeface="Calisto MT" charset="0"/>
            </a:endParaRPr>
          </a:p>
        </p:txBody>
      </p:sp>
    </p:spTree>
    <p:extLst>
      <p:ext uri="{BB962C8B-B14F-4D97-AF65-F5344CB8AC3E}">
        <p14:creationId xmlns:p14="http://schemas.microsoft.com/office/powerpoint/2010/main" val="1069356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29</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Looking on the ground</a:t>
            </a:r>
            <a:r>
              <a:rPr lang="mr-IN" altLang="x-none" dirty="0" smtClean="0">
                <a:latin typeface="Calisto MT" charset="0"/>
              </a:rPr>
              <a:t>…</a:t>
            </a:r>
            <a:r>
              <a:rPr lang="en-US" altLang="x-none" dirty="0" smtClean="0">
                <a:latin typeface="Calisto MT" charset="0"/>
              </a:rPr>
              <a:t> yup. There’s our </a:t>
            </a:r>
            <a:r>
              <a:rPr lang="en-US" altLang="x-none" dirty="0" err="1" smtClean="0">
                <a:latin typeface="Calisto MT" charset="0"/>
              </a:rPr>
              <a:t>scurfpea</a:t>
            </a:r>
            <a:r>
              <a:rPr lang="en-US" altLang="x-none" dirty="0" smtClean="0">
                <a:latin typeface="Calisto MT" charset="0"/>
              </a:rPr>
              <a:t>.</a:t>
            </a:r>
            <a:endParaRPr lang="x-none" altLang="x-none" dirty="0">
              <a:latin typeface="Calisto MT" charset="0"/>
            </a:endParaRPr>
          </a:p>
        </p:txBody>
      </p:sp>
    </p:spTree>
    <p:extLst>
      <p:ext uri="{BB962C8B-B14F-4D97-AF65-F5344CB8AC3E}">
        <p14:creationId xmlns:p14="http://schemas.microsoft.com/office/powerpoint/2010/main" val="50875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518DA45B-6472-BA49-BE8F-8BCBB9891B33}" type="slidenum">
              <a:rPr lang="en-US" altLang="x-none" sz="1200">
                <a:latin typeface="Calisto MT" charset="0"/>
              </a:rPr>
              <a:pPr eaLnBrk="1" hangingPunct="1"/>
              <a:t>3</a:t>
            </a:fld>
            <a:endParaRPr lang="en-US" altLang="x-none" sz="1200">
              <a:latin typeface="Calisto MT"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We’ll focus on low-elevation habitats,</a:t>
            </a:r>
            <a:r>
              <a:rPr lang="en-US" altLang="x-none" baseline="0" dirty="0" smtClean="0">
                <a:latin typeface="Calisto MT" charset="0"/>
              </a:rPr>
              <a:t> in part because that’s mostly where the BLM land is and where I work. This is mesquite </a:t>
            </a:r>
            <a:r>
              <a:rPr lang="en-US" altLang="x-none" baseline="0" dirty="0" err="1" smtClean="0">
                <a:latin typeface="Calisto MT" charset="0"/>
              </a:rPr>
              <a:t>shrubland</a:t>
            </a:r>
            <a:r>
              <a:rPr lang="en-US" altLang="x-none" baseline="0" dirty="0" smtClean="0">
                <a:latin typeface="Calisto MT" charset="0"/>
              </a:rPr>
              <a:t>, southwest of Las Cruces north of Afton. All of these are </a:t>
            </a:r>
            <a:r>
              <a:rPr lang="en-US" altLang="x-none" baseline="0" dirty="0" err="1" smtClean="0">
                <a:latin typeface="Calisto MT" charset="0"/>
              </a:rPr>
              <a:t>zoomer</a:t>
            </a:r>
            <a:r>
              <a:rPr lang="en-US" altLang="x-none" baseline="0" dirty="0" smtClean="0">
                <a:latin typeface="Calisto MT" charset="0"/>
              </a:rPr>
              <a:t> in all the way on Google aerial imagery, you can see the little tiny scale bar at lower right is 10 meters, so the shrubs are averaging around 4-5 meters wide.</a:t>
            </a:r>
            <a:endParaRPr lang="x-none" altLang="x-none" dirty="0">
              <a:latin typeface="Calisto MT"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30</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Once we started narrowing down on the right habitat and, by good or bad luck depending on how you look at it,</a:t>
            </a:r>
            <a:r>
              <a:rPr lang="en-US" altLang="x-none" baseline="0" dirty="0" smtClean="0">
                <a:latin typeface="Calisto MT" charset="0"/>
              </a:rPr>
              <a:t> happened to have some big projects (including a powerline) that required surveying in that habitat, the number and size of populations went way up. The USFWS is soon going to decide whether or not to list this species (finally—the 360-day review period is turning out to be an 11-year review period), and whereas there was a pretty strong case that it needed to be listed back in 2007, now we can say with some confidence that it’s rare, but not nearly as rare as we thought, and apparently doing OK.</a:t>
            </a:r>
            <a:endParaRPr lang="x-none" altLang="x-none" dirty="0">
              <a:latin typeface="Calisto MT" charset="0"/>
            </a:endParaRPr>
          </a:p>
        </p:txBody>
      </p:sp>
    </p:spTree>
    <p:extLst>
      <p:ext uri="{BB962C8B-B14F-4D97-AF65-F5344CB8AC3E}">
        <p14:creationId xmlns:p14="http://schemas.microsoft.com/office/powerpoint/2010/main" val="487016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31</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Part of my job is deciding whether</a:t>
            </a:r>
            <a:r>
              <a:rPr lang="en-US" altLang="x-none" baseline="0" dirty="0" smtClean="0">
                <a:latin typeface="Calisto MT" charset="0"/>
              </a:rPr>
              <a:t> we need to do surveys. Suppose someone wants to put in a powerline, or a fence, or a trough, or do an herbicide treatment</a:t>
            </a:r>
            <a:r>
              <a:rPr lang="mr-IN" altLang="x-none" baseline="0" dirty="0" smtClean="0">
                <a:latin typeface="Calisto MT" charset="0"/>
              </a:rPr>
              <a:t>…</a:t>
            </a:r>
            <a:r>
              <a:rPr lang="en-US" altLang="x-none" baseline="0" dirty="0" smtClean="0">
                <a:latin typeface="Calisto MT" charset="0"/>
              </a:rPr>
              <a:t> do we need to go out and survey for rare plants first? Obviously I want to check on the ground as much as I can, but aerial imagery really lets me narrow things down. So, should we do </a:t>
            </a:r>
            <a:r>
              <a:rPr lang="en-US" altLang="x-none" baseline="0" dirty="0" err="1" smtClean="0">
                <a:latin typeface="Calisto MT" charset="0"/>
              </a:rPr>
              <a:t>scurfpea</a:t>
            </a:r>
            <a:r>
              <a:rPr lang="en-US" altLang="x-none" baseline="0" dirty="0" smtClean="0">
                <a:latin typeface="Calisto MT" charset="0"/>
              </a:rPr>
              <a:t> surveys here? Nope. This is loamy or clayey soil with mesquite and some kind of fairly large perennial grasses</a:t>
            </a:r>
            <a:r>
              <a:rPr lang="mr-IN" altLang="x-none" baseline="0" dirty="0" smtClean="0">
                <a:latin typeface="Calisto MT" charset="0"/>
              </a:rPr>
              <a:t>…</a:t>
            </a:r>
            <a:r>
              <a:rPr lang="en-US" altLang="x-none" baseline="0" dirty="0" smtClean="0">
                <a:latin typeface="Calisto MT" charset="0"/>
              </a:rPr>
              <a:t> probably </a:t>
            </a:r>
            <a:r>
              <a:rPr lang="en-US" altLang="x-none" baseline="0" dirty="0" err="1" smtClean="0">
                <a:latin typeface="Calisto MT" charset="0"/>
              </a:rPr>
              <a:t>tobosa</a:t>
            </a:r>
            <a:r>
              <a:rPr lang="en-US" altLang="x-none" baseline="0" dirty="0" smtClean="0">
                <a:latin typeface="Calisto MT" charset="0"/>
              </a:rPr>
              <a:t> or alkali </a:t>
            </a:r>
            <a:r>
              <a:rPr lang="en-US" altLang="x-none" baseline="0" dirty="0" err="1" smtClean="0">
                <a:latin typeface="Calisto MT" charset="0"/>
              </a:rPr>
              <a:t>sacaton</a:t>
            </a:r>
            <a:r>
              <a:rPr lang="en-US" altLang="x-none" baseline="0" dirty="0" smtClean="0">
                <a:latin typeface="Calisto MT" charset="0"/>
              </a:rPr>
              <a:t>.</a:t>
            </a:r>
            <a:endParaRPr lang="x-none" altLang="x-none" dirty="0">
              <a:latin typeface="Calisto MT" charset="0"/>
            </a:endParaRPr>
          </a:p>
        </p:txBody>
      </p:sp>
    </p:spTree>
    <p:extLst>
      <p:ext uri="{BB962C8B-B14F-4D97-AF65-F5344CB8AC3E}">
        <p14:creationId xmlns:p14="http://schemas.microsoft.com/office/powerpoint/2010/main" val="1369900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32</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How about here? Nope, this is creosote </a:t>
            </a:r>
            <a:r>
              <a:rPr lang="en-US" altLang="x-none" dirty="0" err="1" smtClean="0">
                <a:latin typeface="Calisto MT" charset="0"/>
              </a:rPr>
              <a:t>shrubland</a:t>
            </a:r>
            <a:r>
              <a:rPr lang="en-US" altLang="x-none" dirty="0" smtClean="0">
                <a:latin typeface="Calisto MT" charset="0"/>
              </a:rPr>
              <a:t> on gravelly soil. The</a:t>
            </a:r>
            <a:r>
              <a:rPr lang="en-US" altLang="x-none" baseline="0" dirty="0" smtClean="0">
                <a:latin typeface="Calisto MT" charset="0"/>
              </a:rPr>
              <a:t> lighter spots, BTW, are from kangaroo rats.</a:t>
            </a:r>
            <a:endParaRPr lang="x-none" altLang="x-none" dirty="0">
              <a:latin typeface="Calisto MT" charset="0"/>
            </a:endParaRPr>
          </a:p>
        </p:txBody>
      </p:sp>
    </p:spTree>
    <p:extLst>
      <p:ext uri="{BB962C8B-B14F-4D97-AF65-F5344CB8AC3E}">
        <p14:creationId xmlns:p14="http://schemas.microsoft.com/office/powerpoint/2010/main" val="1677122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33</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How about</a:t>
            </a:r>
            <a:r>
              <a:rPr lang="en-US" altLang="x-none" baseline="0" dirty="0" smtClean="0">
                <a:latin typeface="Calisto MT" charset="0"/>
              </a:rPr>
              <a:t> here? Yup, that’s mesquite with other stuff on sand. I did actually check here and did not find any</a:t>
            </a:r>
            <a:r>
              <a:rPr lang="mr-IN" altLang="x-none" baseline="0" dirty="0" smtClean="0">
                <a:latin typeface="Calisto MT" charset="0"/>
              </a:rPr>
              <a:t>…</a:t>
            </a:r>
            <a:r>
              <a:rPr lang="en-US" altLang="x-none" baseline="0" dirty="0" smtClean="0">
                <a:latin typeface="Calisto MT" charset="0"/>
              </a:rPr>
              <a:t> but it looked like the right habitat on the ground, too</a:t>
            </a:r>
            <a:r>
              <a:rPr lang="mr-IN" altLang="x-none" baseline="0" dirty="0" smtClean="0">
                <a:latin typeface="Calisto MT" charset="0"/>
              </a:rPr>
              <a:t>…</a:t>
            </a:r>
            <a:r>
              <a:rPr lang="en-US" altLang="x-none" baseline="0" dirty="0" smtClean="0">
                <a:latin typeface="Calisto MT" charset="0"/>
              </a:rPr>
              <a:t> this is east of Columbus on the south side of NM Hwy 9.</a:t>
            </a:r>
            <a:endParaRPr lang="x-none" altLang="x-none" dirty="0">
              <a:latin typeface="Calisto MT" charset="0"/>
            </a:endParaRPr>
          </a:p>
        </p:txBody>
      </p:sp>
    </p:spTree>
    <p:extLst>
      <p:ext uri="{BB962C8B-B14F-4D97-AF65-F5344CB8AC3E}">
        <p14:creationId xmlns:p14="http://schemas.microsoft.com/office/powerpoint/2010/main" val="50942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34</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Also, although I’m focusing on aerial imagery here, there are a lot of other tools</a:t>
            </a:r>
            <a:r>
              <a:rPr lang="en-US" altLang="x-none" baseline="0" dirty="0" smtClean="0">
                <a:latin typeface="Calisto MT" charset="0"/>
              </a:rPr>
              <a:t> available for looking at plant habitats. One of the other most useful ones is soil mapping, which you can get online.</a:t>
            </a:r>
            <a:endParaRPr lang="x-none" altLang="x-none" dirty="0">
              <a:latin typeface="Calisto MT" charset="0"/>
            </a:endParaRPr>
          </a:p>
        </p:txBody>
      </p:sp>
    </p:spTree>
    <p:extLst>
      <p:ext uri="{BB962C8B-B14F-4D97-AF65-F5344CB8AC3E}">
        <p14:creationId xmlns:p14="http://schemas.microsoft.com/office/powerpoint/2010/main" val="1647746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35</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Now for the second story. In 2015,</a:t>
            </a:r>
            <a:r>
              <a:rPr lang="en-US" altLang="x-none" baseline="0" dirty="0" smtClean="0">
                <a:latin typeface="Calisto MT" charset="0"/>
              </a:rPr>
              <a:t> I found this little plant. I didn’t recognize it, so I took some pictures. Looking in Kelly Allred’s Flora </a:t>
            </a:r>
            <a:r>
              <a:rPr lang="en-US" altLang="x-none" baseline="0" dirty="0" err="1" smtClean="0">
                <a:latin typeface="Calisto MT" charset="0"/>
              </a:rPr>
              <a:t>Neomexicana</a:t>
            </a:r>
            <a:r>
              <a:rPr lang="en-US" altLang="x-none" baseline="0" dirty="0" smtClean="0">
                <a:latin typeface="Calisto MT" charset="0"/>
              </a:rPr>
              <a:t> III, it didn’t key out quite right but I ended up at </a:t>
            </a:r>
            <a:r>
              <a:rPr lang="en-US" altLang="x-none" baseline="0" dirty="0" err="1" smtClean="0">
                <a:latin typeface="Calisto MT" charset="0"/>
              </a:rPr>
              <a:t>Androstephium</a:t>
            </a:r>
            <a:r>
              <a:rPr lang="en-US" altLang="x-none" baseline="0" dirty="0" smtClean="0">
                <a:latin typeface="Calisto MT" charset="0"/>
              </a:rPr>
              <a:t> </a:t>
            </a:r>
            <a:r>
              <a:rPr lang="en-US" altLang="x-none" baseline="0" dirty="0" err="1" smtClean="0">
                <a:latin typeface="Calisto MT" charset="0"/>
              </a:rPr>
              <a:t>breviflorum</a:t>
            </a:r>
            <a:r>
              <a:rPr lang="en-US" altLang="x-none" baseline="0" dirty="0" smtClean="0">
                <a:latin typeface="Calisto MT" charset="0"/>
              </a:rPr>
              <a:t>. So, I labelled my photos as such and went on my way.</a:t>
            </a:r>
            <a:endParaRPr lang="x-none" altLang="x-none" dirty="0">
              <a:latin typeface="Calisto MT" charset="0"/>
            </a:endParaRPr>
          </a:p>
        </p:txBody>
      </p:sp>
    </p:spTree>
    <p:extLst>
      <p:ext uri="{BB962C8B-B14F-4D97-AF65-F5344CB8AC3E}">
        <p14:creationId xmlns:p14="http://schemas.microsoft.com/office/powerpoint/2010/main" val="1715790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36</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Here’s the habitat. Kind of coarse sandy loam,</a:t>
            </a:r>
            <a:r>
              <a:rPr lang="en-US" altLang="x-none" baseline="0" dirty="0" smtClean="0">
                <a:latin typeface="Calisto MT" charset="0"/>
              </a:rPr>
              <a:t> sparse mesquite </a:t>
            </a:r>
            <a:r>
              <a:rPr lang="en-US" altLang="x-none" baseline="0" dirty="0" err="1" smtClean="0">
                <a:latin typeface="Calisto MT" charset="0"/>
              </a:rPr>
              <a:t>shrubland</a:t>
            </a:r>
            <a:r>
              <a:rPr lang="en-US" altLang="x-none" baseline="0" dirty="0" smtClean="0">
                <a:latin typeface="Calisto MT" charset="0"/>
              </a:rPr>
              <a:t>, no coppice dunes. Not real exciting. This is one the west side of NM Hwy. 464 north of Lordsburg.</a:t>
            </a:r>
            <a:endParaRPr lang="x-none" altLang="x-none" dirty="0">
              <a:latin typeface="Calisto MT" charset="0"/>
            </a:endParaRPr>
          </a:p>
        </p:txBody>
      </p:sp>
    </p:spTree>
    <p:extLst>
      <p:ext uri="{BB962C8B-B14F-4D97-AF65-F5344CB8AC3E}">
        <p14:creationId xmlns:p14="http://schemas.microsoft.com/office/powerpoint/2010/main" val="1027328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37</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from the air</a:t>
            </a:r>
            <a:r>
              <a:rPr lang="mr-IN" altLang="x-none" dirty="0" smtClean="0">
                <a:latin typeface="Calisto MT" charset="0"/>
              </a:rPr>
              <a:t>…</a:t>
            </a:r>
            <a:endParaRPr lang="x-none" altLang="x-none" dirty="0">
              <a:latin typeface="Calisto MT" charset="0"/>
            </a:endParaRPr>
          </a:p>
        </p:txBody>
      </p:sp>
    </p:spTree>
    <p:extLst>
      <p:ext uri="{BB962C8B-B14F-4D97-AF65-F5344CB8AC3E}">
        <p14:creationId xmlns:p14="http://schemas.microsoft.com/office/powerpoint/2010/main" val="1593222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38</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This year, I was</a:t>
            </a:r>
            <a:r>
              <a:rPr lang="en-US" altLang="x-none" baseline="0" dirty="0" smtClean="0">
                <a:latin typeface="Calisto MT" charset="0"/>
              </a:rPr>
              <a:t> in Arizona and happened on </a:t>
            </a:r>
            <a:r>
              <a:rPr lang="en-US" altLang="x-none" baseline="0" dirty="0" err="1" smtClean="0">
                <a:latin typeface="Calisto MT" charset="0"/>
              </a:rPr>
              <a:t>Androstephium</a:t>
            </a:r>
            <a:r>
              <a:rPr lang="en-US" altLang="x-none" baseline="0" dirty="0" smtClean="0">
                <a:latin typeface="Calisto MT" charset="0"/>
              </a:rPr>
              <a:t> </a:t>
            </a:r>
            <a:r>
              <a:rPr lang="en-US" altLang="x-none" baseline="0" dirty="0" err="1" smtClean="0">
                <a:latin typeface="Calisto MT" charset="0"/>
              </a:rPr>
              <a:t>breviflorum</a:t>
            </a:r>
            <a:r>
              <a:rPr lang="en-US" altLang="x-none" baseline="0" dirty="0" smtClean="0">
                <a:latin typeface="Calisto MT" charset="0"/>
              </a:rPr>
              <a:t>. I double-checked my ID a few times, and that’s definitely what this is. It sure doesn’t look like my 2015 “</a:t>
            </a:r>
            <a:r>
              <a:rPr lang="en-US" altLang="x-none" baseline="0" dirty="0" err="1" smtClean="0">
                <a:latin typeface="Calisto MT" charset="0"/>
              </a:rPr>
              <a:t>Androstephium</a:t>
            </a:r>
            <a:r>
              <a:rPr lang="en-US" altLang="x-none" baseline="0" dirty="0" smtClean="0">
                <a:latin typeface="Calisto MT" charset="0"/>
              </a:rPr>
              <a:t> </a:t>
            </a:r>
            <a:r>
              <a:rPr lang="en-US" altLang="x-none" baseline="0" dirty="0" err="1" smtClean="0">
                <a:latin typeface="Calisto MT" charset="0"/>
              </a:rPr>
              <a:t>breviflorum</a:t>
            </a:r>
            <a:r>
              <a:rPr lang="en-US" altLang="x-none" baseline="0" dirty="0" smtClean="0">
                <a:latin typeface="Calisto MT" charset="0"/>
              </a:rPr>
              <a:t>”, though, so what gives?</a:t>
            </a:r>
            <a:endParaRPr lang="x-none" altLang="x-none" dirty="0">
              <a:latin typeface="Calisto MT" charset="0"/>
            </a:endParaRPr>
          </a:p>
        </p:txBody>
      </p:sp>
    </p:spTree>
    <p:extLst>
      <p:ext uri="{BB962C8B-B14F-4D97-AF65-F5344CB8AC3E}">
        <p14:creationId xmlns:p14="http://schemas.microsoft.com/office/powerpoint/2010/main" val="2058084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39</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Calisto MT" charset="0"/>
            </a:endParaRPr>
          </a:p>
        </p:txBody>
      </p:sp>
    </p:spTree>
    <p:extLst>
      <p:ext uri="{BB962C8B-B14F-4D97-AF65-F5344CB8AC3E}">
        <p14:creationId xmlns:p14="http://schemas.microsoft.com/office/powerpoint/2010/main" val="139635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202ABA78-C092-474F-9D66-CB9858897955}" type="slidenum">
              <a:rPr lang="en-US" altLang="x-none" sz="1200">
                <a:latin typeface="Calisto MT" charset="0"/>
              </a:rPr>
              <a:pPr eaLnBrk="1" hangingPunct="1"/>
              <a:t>4</a:t>
            </a:fld>
            <a:endParaRPr lang="en-US" altLang="x-none" sz="1200">
              <a:latin typeface="Calisto MT"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this is what it looks like on the ground.</a:t>
            </a:r>
            <a:r>
              <a:rPr lang="en-US" altLang="x-none" baseline="0" dirty="0" smtClean="0">
                <a:latin typeface="Calisto MT" charset="0"/>
              </a:rPr>
              <a:t> This particular area of mesquite </a:t>
            </a:r>
            <a:r>
              <a:rPr lang="en-US" altLang="x-none" baseline="0" dirty="0" err="1" smtClean="0">
                <a:latin typeface="Calisto MT" charset="0"/>
              </a:rPr>
              <a:t>shrubland</a:t>
            </a:r>
            <a:r>
              <a:rPr lang="en-US" altLang="x-none" baseline="0" dirty="0" smtClean="0">
                <a:latin typeface="Calisto MT" charset="0"/>
              </a:rPr>
              <a:t> has pretty low diversity.</a:t>
            </a:r>
            <a:endParaRPr lang="x-none" altLang="x-none" dirty="0">
              <a:latin typeface="Calisto MT"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40</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Well, I checked Flora</a:t>
            </a:r>
            <a:r>
              <a:rPr lang="en-US" altLang="x-none" baseline="0" dirty="0" smtClean="0">
                <a:latin typeface="Calisto MT" charset="0"/>
              </a:rPr>
              <a:t> </a:t>
            </a:r>
            <a:r>
              <a:rPr lang="en-US" altLang="x-none" baseline="0" dirty="0" err="1" smtClean="0">
                <a:latin typeface="Calisto MT" charset="0"/>
              </a:rPr>
              <a:t>Neomexicana</a:t>
            </a:r>
            <a:r>
              <a:rPr lang="en-US" altLang="x-none" baseline="0" dirty="0" smtClean="0">
                <a:latin typeface="Calisto MT" charset="0"/>
              </a:rPr>
              <a:t> III again. Yup, I just end up back at </a:t>
            </a:r>
            <a:r>
              <a:rPr lang="en-US" altLang="x-none" baseline="0" dirty="0" err="1" smtClean="0">
                <a:latin typeface="Calisto MT" charset="0"/>
              </a:rPr>
              <a:t>Androstephium</a:t>
            </a:r>
            <a:r>
              <a:rPr lang="en-US" altLang="x-none" baseline="0" dirty="0" smtClean="0">
                <a:latin typeface="Calisto MT" charset="0"/>
              </a:rPr>
              <a:t> </a:t>
            </a:r>
            <a:r>
              <a:rPr lang="en-US" altLang="x-none" baseline="0" dirty="0" err="1" smtClean="0">
                <a:latin typeface="Calisto MT" charset="0"/>
              </a:rPr>
              <a:t>breviflorum</a:t>
            </a:r>
            <a:r>
              <a:rPr lang="en-US" altLang="x-none" baseline="0" dirty="0" smtClean="0">
                <a:latin typeface="Calisto MT" charset="0"/>
              </a:rPr>
              <a:t>, but now I know that isn’t right. I check the </a:t>
            </a:r>
            <a:r>
              <a:rPr lang="en-US" altLang="x-none" baseline="0" dirty="0" err="1" smtClean="0">
                <a:latin typeface="Calisto MT" charset="0"/>
              </a:rPr>
              <a:t>Correll</a:t>
            </a:r>
            <a:r>
              <a:rPr lang="en-US" altLang="x-none" baseline="0" dirty="0" smtClean="0">
                <a:latin typeface="Calisto MT" charset="0"/>
              </a:rPr>
              <a:t> &amp; Johnston flora of Texas. No luck there. I check the Kearney and Peebles flora of Arizona, same thing. Then I check the Jepson </a:t>
            </a:r>
            <a:r>
              <a:rPr lang="en-US" altLang="x-none" baseline="0" dirty="0" err="1" smtClean="0">
                <a:latin typeface="Calisto MT" charset="0"/>
              </a:rPr>
              <a:t>eFlora</a:t>
            </a:r>
            <a:r>
              <a:rPr lang="en-US" altLang="x-none" baseline="0" dirty="0" smtClean="0">
                <a:latin typeface="Calisto MT" charset="0"/>
              </a:rPr>
              <a:t>. It keys straight to </a:t>
            </a:r>
            <a:r>
              <a:rPr lang="en-US" altLang="x-none" baseline="0" dirty="0" err="1" smtClean="0">
                <a:latin typeface="Calisto MT" charset="0"/>
              </a:rPr>
              <a:t>Muilla</a:t>
            </a:r>
            <a:r>
              <a:rPr lang="en-US" altLang="x-none" baseline="0" dirty="0" smtClean="0">
                <a:latin typeface="Calisto MT" charset="0"/>
              </a:rPr>
              <a:t> </a:t>
            </a:r>
            <a:r>
              <a:rPr lang="en-US" altLang="x-none" baseline="0" dirty="0" err="1" smtClean="0">
                <a:latin typeface="Calisto MT" charset="0"/>
              </a:rPr>
              <a:t>coronata</a:t>
            </a:r>
            <a:r>
              <a:rPr lang="en-US" altLang="x-none" baseline="0" dirty="0" smtClean="0">
                <a:latin typeface="Calisto MT" charset="0"/>
              </a:rPr>
              <a:t>.</a:t>
            </a:r>
            <a:endParaRPr lang="x-none" altLang="x-none" dirty="0">
              <a:latin typeface="Calisto MT" charset="0"/>
            </a:endParaRPr>
          </a:p>
        </p:txBody>
      </p:sp>
    </p:spTree>
    <p:extLst>
      <p:ext uri="{BB962C8B-B14F-4D97-AF65-F5344CB8AC3E}">
        <p14:creationId xmlns:p14="http://schemas.microsoft.com/office/powerpoint/2010/main" val="75268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41</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a:t>
            </a:r>
            <a:r>
              <a:rPr lang="en-US" altLang="x-none" dirty="0" err="1" smtClean="0">
                <a:latin typeface="Calisto MT" charset="0"/>
              </a:rPr>
              <a:t>Muilla</a:t>
            </a:r>
            <a:r>
              <a:rPr lang="en-US" altLang="x-none" dirty="0" smtClean="0">
                <a:latin typeface="Calisto MT" charset="0"/>
              </a:rPr>
              <a:t> </a:t>
            </a:r>
            <a:r>
              <a:rPr lang="en-US" altLang="x-none" dirty="0" err="1" smtClean="0">
                <a:latin typeface="Calisto MT" charset="0"/>
              </a:rPr>
              <a:t>coronata</a:t>
            </a:r>
            <a:r>
              <a:rPr lang="en-US" altLang="x-none" dirty="0" smtClean="0">
                <a:latin typeface="Calisto MT" charset="0"/>
              </a:rPr>
              <a:t> sure</a:t>
            </a:r>
            <a:r>
              <a:rPr lang="en-US" altLang="x-none" baseline="0" dirty="0" smtClean="0">
                <a:latin typeface="Calisto MT" charset="0"/>
              </a:rPr>
              <a:t> looks right, too!</a:t>
            </a:r>
            <a:endParaRPr lang="x-none" altLang="x-none" dirty="0">
              <a:latin typeface="Calisto MT" charset="0"/>
            </a:endParaRPr>
          </a:p>
        </p:txBody>
      </p:sp>
    </p:spTree>
    <p:extLst>
      <p:ext uri="{BB962C8B-B14F-4D97-AF65-F5344CB8AC3E}">
        <p14:creationId xmlns:p14="http://schemas.microsoft.com/office/powerpoint/2010/main" val="558891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42</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Calisto MT" charset="0"/>
            </a:endParaRPr>
          </a:p>
        </p:txBody>
      </p:sp>
    </p:spTree>
    <p:extLst>
      <p:ext uri="{BB962C8B-B14F-4D97-AF65-F5344CB8AC3E}">
        <p14:creationId xmlns:p14="http://schemas.microsoft.com/office/powerpoint/2010/main" val="958443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43</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However, </a:t>
            </a:r>
            <a:r>
              <a:rPr lang="en-US" altLang="x-none" dirty="0" err="1" smtClean="0">
                <a:latin typeface="Calisto MT" charset="0"/>
              </a:rPr>
              <a:t>Muilla</a:t>
            </a:r>
            <a:r>
              <a:rPr lang="en-US" altLang="x-none" dirty="0" smtClean="0">
                <a:latin typeface="Calisto MT" charset="0"/>
              </a:rPr>
              <a:t> </a:t>
            </a:r>
            <a:r>
              <a:rPr lang="en-US" altLang="x-none" dirty="0" err="1" smtClean="0">
                <a:latin typeface="Calisto MT" charset="0"/>
              </a:rPr>
              <a:t>coronata</a:t>
            </a:r>
            <a:r>
              <a:rPr lang="en-US" altLang="x-none" dirty="0" smtClean="0">
                <a:latin typeface="Calisto MT" charset="0"/>
              </a:rPr>
              <a:t> is over in the Mojave Desert, from near Bakersfield to the southwest side</a:t>
            </a:r>
            <a:r>
              <a:rPr lang="en-US" altLang="x-none" baseline="0" dirty="0" smtClean="0">
                <a:latin typeface="Calisto MT" charset="0"/>
              </a:rPr>
              <a:t> of Las Vegas. So that’s odd. Clearly my plants are closely related to </a:t>
            </a:r>
            <a:r>
              <a:rPr lang="en-US" altLang="x-none" baseline="0" dirty="0" err="1" smtClean="0">
                <a:latin typeface="Calisto MT" charset="0"/>
              </a:rPr>
              <a:t>Muilla</a:t>
            </a:r>
            <a:r>
              <a:rPr lang="en-US" altLang="x-none" baseline="0" dirty="0" smtClean="0">
                <a:latin typeface="Calisto MT" charset="0"/>
              </a:rPr>
              <a:t> </a:t>
            </a:r>
            <a:r>
              <a:rPr lang="en-US" altLang="x-none" baseline="0" dirty="0" err="1" smtClean="0">
                <a:latin typeface="Calisto MT" charset="0"/>
              </a:rPr>
              <a:t>coronata</a:t>
            </a:r>
            <a:r>
              <a:rPr lang="mr-IN" altLang="x-none" baseline="0" dirty="0" smtClean="0">
                <a:latin typeface="Calisto MT" charset="0"/>
              </a:rPr>
              <a:t>…</a:t>
            </a:r>
            <a:r>
              <a:rPr lang="en-US" altLang="x-none" baseline="0" dirty="0" smtClean="0">
                <a:latin typeface="Calisto MT" charset="0"/>
              </a:rPr>
              <a:t> but are they the same species?</a:t>
            </a:r>
            <a:endParaRPr lang="x-none" altLang="x-none" dirty="0">
              <a:latin typeface="Calisto MT" charset="0"/>
            </a:endParaRPr>
          </a:p>
        </p:txBody>
      </p:sp>
    </p:spTree>
    <p:extLst>
      <p:ext uri="{BB962C8B-B14F-4D97-AF65-F5344CB8AC3E}">
        <p14:creationId xmlns:p14="http://schemas.microsoft.com/office/powerpoint/2010/main" val="1892886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44</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Well, to find that out, I need to go find more plants. All I have at this point is three</a:t>
            </a:r>
            <a:r>
              <a:rPr lang="en-US" altLang="x-none" baseline="0" dirty="0" smtClean="0">
                <a:latin typeface="Calisto MT" charset="0"/>
              </a:rPr>
              <a:t> photos from 2015. So, where is my </a:t>
            </a:r>
            <a:r>
              <a:rPr lang="en-US" altLang="x-none" baseline="0" dirty="0" err="1" smtClean="0">
                <a:latin typeface="Calisto MT" charset="0"/>
              </a:rPr>
              <a:t>Muilla</a:t>
            </a:r>
            <a:r>
              <a:rPr lang="en-US" altLang="x-none" baseline="0" dirty="0" smtClean="0">
                <a:latin typeface="Calisto MT" charset="0"/>
              </a:rPr>
              <a:t> going to be?</a:t>
            </a:r>
            <a:endParaRPr lang="x-none" altLang="x-none" dirty="0">
              <a:latin typeface="Calisto MT" charset="0"/>
            </a:endParaRPr>
          </a:p>
        </p:txBody>
      </p:sp>
    </p:spTree>
    <p:extLst>
      <p:ext uri="{BB962C8B-B14F-4D97-AF65-F5344CB8AC3E}">
        <p14:creationId xmlns:p14="http://schemas.microsoft.com/office/powerpoint/2010/main" val="1877925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45</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West of the spot I visited in 2015</a:t>
            </a:r>
            <a:r>
              <a:rPr lang="en-US" altLang="x-none" baseline="0" dirty="0" smtClean="0">
                <a:latin typeface="Calisto MT" charset="0"/>
              </a:rPr>
              <a:t> is a bunch of mesquite coppice dunes. I’ve spent a lot of time in mesquite dunes, and actually walked through this area. I really doubt there’s going to be something new in such a common and familiar habitat.</a:t>
            </a:r>
            <a:endParaRPr lang="x-none" altLang="x-none" dirty="0">
              <a:latin typeface="Calisto MT" charset="0"/>
            </a:endParaRPr>
          </a:p>
        </p:txBody>
      </p:sp>
    </p:spTree>
    <p:extLst>
      <p:ext uri="{BB962C8B-B14F-4D97-AF65-F5344CB8AC3E}">
        <p14:creationId xmlns:p14="http://schemas.microsoft.com/office/powerpoint/2010/main" val="631701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46</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East of the site,</a:t>
            </a:r>
            <a:r>
              <a:rPr lang="en-US" altLang="x-none" baseline="0" dirty="0" smtClean="0">
                <a:latin typeface="Calisto MT" charset="0"/>
              </a:rPr>
              <a:t> it looks like this. This is interesting. These kinds of annual-dominated habitats aren’t all that common and often have other fun stuff in them.</a:t>
            </a:r>
            <a:endParaRPr lang="x-none" altLang="x-none" dirty="0">
              <a:latin typeface="Calisto MT" charset="0"/>
            </a:endParaRPr>
          </a:p>
        </p:txBody>
      </p:sp>
    </p:spTree>
    <p:extLst>
      <p:ext uri="{BB962C8B-B14F-4D97-AF65-F5344CB8AC3E}">
        <p14:creationId xmlns:p14="http://schemas.microsoft.com/office/powerpoint/2010/main" val="1501338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47</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So, I go out to the annual-dominated stuff and</a:t>
            </a:r>
            <a:r>
              <a:rPr lang="en-US" altLang="x-none" baseline="0" dirty="0" smtClean="0">
                <a:latin typeface="Calisto MT" charset="0"/>
              </a:rPr>
              <a:t>, yup, there are my plants.</a:t>
            </a:r>
            <a:endParaRPr lang="x-none" altLang="x-none" dirty="0">
              <a:latin typeface="Calisto MT" charset="0"/>
            </a:endParaRPr>
          </a:p>
        </p:txBody>
      </p:sp>
    </p:spTree>
    <p:extLst>
      <p:ext uri="{BB962C8B-B14F-4D97-AF65-F5344CB8AC3E}">
        <p14:creationId xmlns:p14="http://schemas.microsoft.com/office/powerpoint/2010/main" val="339238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48</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Calisto MT" charset="0"/>
            </a:endParaRPr>
          </a:p>
        </p:txBody>
      </p:sp>
    </p:spTree>
    <p:extLst>
      <p:ext uri="{BB962C8B-B14F-4D97-AF65-F5344CB8AC3E}">
        <p14:creationId xmlns:p14="http://schemas.microsoft.com/office/powerpoint/2010/main" val="647881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49</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Here’s </a:t>
            </a:r>
            <a:r>
              <a:rPr lang="en-US" altLang="x-none" dirty="0" err="1" smtClean="0">
                <a:latin typeface="Calisto MT" charset="0"/>
              </a:rPr>
              <a:t>Muilla</a:t>
            </a:r>
            <a:r>
              <a:rPr lang="en-US" altLang="x-none" dirty="0" smtClean="0">
                <a:latin typeface="Calisto MT" charset="0"/>
              </a:rPr>
              <a:t> habitat on the ground.</a:t>
            </a:r>
            <a:endParaRPr lang="x-none" altLang="x-none" dirty="0">
              <a:latin typeface="Calisto MT" charset="0"/>
            </a:endParaRPr>
          </a:p>
        </p:txBody>
      </p:sp>
    </p:spTree>
    <p:extLst>
      <p:ext uri="{BB962C8B-B14F-4D97-AF65-F5344CB8AC3E}">
        <p14:creationId xmlns:p14="http://schemas.microsoft.com/office/powerpoint/2010/main" val="1915198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4427FA26-B284-2E41-8201-82C4BCE58E10}" type="slidenum">
              <a:rPr lang="en-US" altLang="x-none" sz="1200">
                <a:latin typeface="Calisto MT" charset="0"/>
              </a:rPr>
              <a:pPr eaLnBrk="1" hangingPunct="1"/>
              <a:t>5</a:t>
            </a:fld>
            <a:endParaRPr lang="en-US" altLang="x-none" sz="1200">
              <a:latin typeface="Calisto MT"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this is mesquite </a:t>
            </a:r>
            <a:r>
              <a:rPr lang="en-US" altLang="x-none" dirty="0" err="1" smtClean="0">
                <a:latin typeface="Calisto MT" charset="0"/>
              </a:rPr>
              <a:t>shrubland</a:t>
            </a:r>
            <a:r>
              <a:rPr lang="en-US" altLang="x-none" dirty="0" smtClean="0">
                <a:latin typeface="Calisto MT" charset="0"/>
              </a:rPr>
              <a:t>. The shrubs are much smaller,</a:t>
            </a:r>
            <a:r>
              <a:rPr lang="en-US" altLang="x-none" baseline="0" dirty="0" smtClean="0">
                <a:latin typeface="Calisto MT" charset="0"/>
              </a:rPr>
              <a:t> around a meter across. This is on the east side of the Black Range.</a:t>
            </a:r>
            <a:endParaRPr lang="x-none" altLang="x-none" dirty="0">
              <a:latin typeface="Calisto MT"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50</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here’s another aerial.</a:t>
            </a:r>
            <a:endParaRPr lang="x-none" altLang="x-none" dirty="0">
              <a:latin typeface="Calisto MT" charset="0"/>
            </a:endParaRPr>
          </a:p>
        </p:txBody>
      </p:sp>
    </p:spTree>
    <p:extLst>
      <p:ext uri="{BB962C8B-B14F-4D97-AF65-F5344CB8AC3E}">
        <p14:creationId xmlns:p14="http://schemas.microsoft.com/office/powerpoint/2010/main" val="607346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51</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So, I checked as much of that habitat as I could, collected some plants, took a lot of pictures, including longitudinal sections like this.</a:t>
            </a:r>
            <a:endParaRPr lang="x-none" altLang="x-none" dirty="0">
              <a:latin typeface="Calisto MT" charset="0"/>
            </a:endParaRPr>
          </a:p>
        </p:txBody>
      </p:sp>
    </p:spTree>
    <p:extLst>
      <p:ext uri="{BB962C8B-B14F-4D97-AF65-F5344CB8AC3E}">
        <p14:creationId xmlns:p14="http://schemas.microsoft.com/office/powerpoint/2010/main" val="284724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52</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I checked all the literature I could</a:t>
            </a:r>
            <a:r>
              <a:rPr lang="en-US" altLang="x-none" baseline="0" dirty="0" smtClean="0">
                <a:latin typeface="Calisto MT" charset="0"/>
              </a:rPr>
              <a:t> find on </a:t>
            </a:r>
            <a:r>
              <a:rPr lang="en-US" altLang="x-none" baseline="0" dirty="0" err="1" smtClean="0">
                <a:latin typeface="Calisto MT" charset="0"/>
              </a:rPr>
              <a:t>Muilla</a:t>
            </a:r>
            <a:r>
              <a:rPr lang="en-US" altLang="x-none" baseline="0" dirty="0" smtClean="0">
                <a:latin typeface="Calisto MT" charset="0"/>
              </a:rPr>
              <a:t>, and contacted California botanists who are familiar with </a:t>
            </a:r>
            <a:r>
              <a:rPr lang="en-US" altLang="x-none" baseline="0" dirty="0" err="1" smtClean="0">
                <a:latin typeface="Calisto MT" charset="0"/>
              </a:rPr>
              <a:t>Muilla</a:t>
            </a:r>
            <a:r>
              <a:rPr lang="en-US" altLang="x-none" baseline="0" dirty="0" smtClean="0">
                <a:latin typeface="Calisto MT" charset="0"/>
              </a:rPr>
              <a:t> </a:t>
            </a:r>
            <a:r>
              <a:rPr lang="en-US" altLang="x-none" baseline="0" dirty="0" err="1" smtClean="0">
                <a:latin typeface="Calisto MT" charset="0"/>
              </a:rPr>
              <a:t>coronata</a:t>
            </a:r>
            <a:r>
              <a:rPr lang="en-US" altLang="x-none" baseline="0" dirty="0" smtClean="0">
                <a:latin typeface="Calisto MT" charset="0"/>
              </a:rPr>
              <a:t>. Long story short: both the filaments and anthers are longer, with no overlap between the Lordsburg </a:t>
            </a:r>
            <a:r>
              <a:rPr lang="en-US" altLang="x-none" baseline="0" dirty="0" err="1" smtClean="0">
                <a:latin typeface="Calisto MT" charset="0"/>
              </a:rPr>
              <a:t>Muilla</a:t>
            </a:r>
            <a:r>
              <a:rPr lang="en-US" altLang="x-none" baseline="0" dirty="0" smtClean="0">
                <a:latin typeface="Calisto MT" charset="0"/>
              </a:rPr>
              <a:t> and </a:t>
            </a:r>
            <a:r>
              <a:rPr lang="en-US" altLang="x-none" baseline="0" dirty="0" err="1" smtClean="0">
                <a:latin typeface="Calisto MT" charset="0"/>
              </a:rPr>
              <a:t>Muilla</a:t>
            </a:r>
            <a:r>
              <a:rPr lang="en-US" altLang="x-none" baseline="0" dirty="0" smtClean="0">
                <a:latin typeface="Calisto MT" charset="0"/>
              </a:rPr>
              <a:t> </a:t>
            </a:r>
            <a:r>
              <a:rPr lang="en-US" altLang="x-none" baseline="0" dirty="0" err="1" smtClean="0">
                <a:latin typeface="Calisto MT" charset="0"/>
              </a:rPr>
              <a:t>coronata</a:t>
            </a:r>
            <a:r>
              <a:rPr lang="en-US" altLang="x-none" baseline="0" dirty="0" smtClean="0">
                <a:latin typeface="Calisto MT" charset="0"/>
              </a:rPr>
              <a:t>. Combined with the large geographic separation, I think this is enough to name it as a new species. So, I am in the process of doing so. It will be called </a:t>
            </a:r>
            <a:r>
              <a:rPr lang="en-US" altLang="x-none" baseline="0" dirty="0" err="1" smtClean="0">
                <a:latin typeface="Calisto MT" charset="0"/>
              </a:rPr>
              <a:t>Muilla</a:t>
            </a:r>
            <a:r>
              <a:rPr lang="en-US" altLang="x-none" baseline="0" dirty="0" smtClean="0">
                <a:latin typeface="Calisto MT" charset="0"/>
              </a:rPr>
              <a:t> </a:t>
            </a:r>
            <a:r>
              <a:rPr lang="en-US" altLang="x-none" baseline="0" dirty="0" err="1" smtClean="0">
                <a:latin typeface="Calisto MT" charset="0"/>
              </a:rPr>
              <a:t>lordsburgana</a:t>
            </a:r>
            <a:r>
              <a:rPr lang="en-US" altLang="x-none" baseline="0" dirty="0" smtClean="0">
                <a:latin typeface="Calisto MT" charset="0"/>
              </a:rPr>
              <a:t>.</a:t>
            </a:r>
            <a:endParaRPr lang="x-none" altLang="x-none" dirty="0">
              <a:latin typeface="Calisto MT" charset="0"/>
            </a:endParaRPr>
          </a:p>
        </p:txBody>
      </p:sp>
    </p:spTree>
    <p:extLst>
      <p:ext uri="{BB962C8B-B14F-4D97-AF65-F5344CB8AC3E}">
        <p14:creationId xmlns:p14="http://schemas.microsoft.com/office/powerpoint/2010/main" val="1519658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53</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Here’s the map of where I found it, with three sites where I collected herbarium specimens marked. </a:t>
            </a:r>
            <a:endParaRPr lang="x-none" altLang="x-none" dirty="0">
              <a:latin typeface="Calisto MT" charset="0"/>
            </a:endParaRPr>
          </a:p>
        </p:txBody>
      </p:sp>
    </p:spTree>
    <p:extLst>
      <p:ext uri="{BB962C8B-B14F-4D97-AF65-F5344CB8AC3E}">
        <p14:creationId xmlns:p14="http://schemas.microsoft.com/office/powerpoint/2010/main" val="8567547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54</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let’s end with some other cool plants in that habitat with </a:t>
            </a:r>
            <a:r>
              <a:rPr lang="en-US" altLang="x-none" dirty="0" err="1" smtClean="0">
                <a:latin typeface="Calisto MT" charset="0"/>
              </a:rPr>
              <a:t>Muilla</a:t>
            </a:r>
            <a:r>
              <a:rPr lang="en-US" altLang="x-none" dirty="0" smtClean="0">
                <a:latin typeface="Calisto MT" charset="0"/>
              </a:rPr>
              <a:t>. </a:t>
            </a:r>
            <a:r>
              <a:rPr lang="en-US" altLang="x-none" dirty="0" err="1" smtClean="0">
                <a:latin typeface="Calisto MT" charset="0"/>
              </a:rPr>
              <a:t>Pectocarya</a:t>
            </a:r>
            <a:r>
              <a:rPr lang="en-US" altLang="x-none" baseline="0" dirty="0" smtClean="0">
                <a:latin typeface="Calisto MT" charset="0"/>
              </a:rPr>
              <a:t> </a:t>
            </a:r>
            <a:r>
              <a:rPr lang="en-US" altLang="x-none" baseline="0" dirty="0" err="1" smtClean="0">
                <a:latin typeface="Calisto MT" charset="0"/>
              </a:rPr>
              <a:t>platycarpa</a:t>
            </a:r>
            <a:r>
              <a:rPr lang="en-US" altLang="x-none" baseline="0" dirty="0">
                <a:latin typeface="Calisto MT" charset="0"/>
              </a:rPr>
              <a:t>.</a:t>
            </a:r>
            <a:endParaRPr lang="en-US" altLang="x-none" baseline="0" dirty="0" smtClean="0">
              <a:latin typeface="Calisto MT" charset="0"/>
            </a:endParaRPr>
          </a:p>
        </p:txBody>
      </p:sp>
    </p:spTree>
    <p:extLst>
      <p:ext uri="{BB962C8B-B14F-4D97-AF65-F5344CB8AC3E}">
        <p14:creationId xmlns:p14="http://schemas.microsoft.com/office/powerpoint/2010/main" val="261710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55</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let’s end with some other cool plants in that habitat with </a:t>
            </a:r>
            <a:r>
              <a:rPr lang="en-US" altLang="x-none" dirty="0" err="1" smtClean="0">
                <a:latin typeface="Calisto MT" charset="0"/>
              </a:rPr>
              <a:t>Muilla</a:t>
            </a:r>
            <a:r>
              <a:rPr lang="en-US" altLang="x-none" dirty="0" smtClean="0">
                <a:latin typeface="Calisto MT" charset="0"/>
              </a:rPr>
              <a:t>. </a:t>
            </a:r>
            <a:r>
              <a:rPr lang="en-US" altLang="x-none" dirty="0" err="1" smtClean="0">
                <a:latin typeface="Calisto MT" charset="0"/>
              </a:rPr>
              <a:t>Pectocarya</a:t>
            </a:r>
            <a:r>
              <a:rPr lang="en-US" altLang="x-none" baseline="0" dirty="0" smtClean="0">
                <a:latin typeface="Calisto MT" charset="0"/>
              </a:rPr>
              <a:t> </a:t>
            </a:r>
            <a:r>
              <a:rPr lang="en-US" altLang="x-none" baseline="0" dirty="0" err="1" smtClean="0">
                <a:latin typeface="Calisto MT" charset="0"/>
              </a:rPr>
              <a:t>platycarpa</a:t>
            </a:r>
            <a:r>
              <a:rPr lang="en-US" altLang="x-none" baseline="0" dirty="0">
                <a:latin typeface="Calisto MT" charset="0"/>
              </a:rPr>
              <a:t>.</a:t>
            </a:r>
            <a:endParaRPr lang="en-US" altLang="x-none" baseline="0" smtClean="0">
              <a:latin typeface="Calisto MT" charset="0"/>
            </a:endParaRPr>
          </a:p>
        </p:txBody>
      </p:sp>
    </p:spTree>
    <p:extLst>
      <p:ext uri="{BB962C8B-B14F-4D97-AF65-F5344CB8AC3E}">
        <p14:creationId xmlns:p14="http://schemas.microsoft.com/office/powerpoint/2010/main" val="17726167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56</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let’s end with some other cool plants in that habitat with </a:t>
            </a:r>
            <a:r>
              <a:rPr lang="en-US" altLang="x-none" dirty="0" err="1" smtClean="0">
                <a:latin typeface="Calisto MT" charset="0"/>
              </a:rPr>
              <a:t>Muilla</a:t>
            </a:r>
            <a:r>
              <a:rPr lang="en-US" altLang="x-none" dirty="0" smtClean="0">
                <a:latin typeface="Calisto MT" charset="0"/>
              </a:rPr>
              <a:t>. </a:t>
            </a:r>
            <a:r>
              <a:rPr lang="en-US" altLang="x-none" dirty="0" err="1" smtClean="0">
                <a:latin typeface="Calisto MT" charset="0"/>
              </a:rPr>
              <a:t>Pectocarya</a:t>
            </a:r>
            <a:r>
              <a:rPr lang="en-US" altLang="x-none" baseline="0" dirty="0" smtClean="0">
                <a:latin typeface="Calisto MT" charset="0"/>
              </a:rPr>
              <a:t> </a:t>
            </a:r>
            <a:r>
              <a:rPr lang="en-US" altLang="x-none" baseline="0" dirty="0" err="1" smtClean="0">
                <a:latin typeface="Calisto MT" charset="0"/>
              </a:rPr>
              <a:t>platycarpa</a:t>
            </a:r>
            <a:r>
              <a:rPr lang="en-US" altLang="x-none" baseline="0" dirty="0">
                <a:latin typeface="Calisto MT" charset="0"/>
              </a:rPr>
              <a:t>.</a:t>
            </a:r>
            <a:endParaRPr lang="en-US" altLang="x-none" baseline="0" dirty="0" smtClean="0">
              <a:latin typeface="Calisto MT" charset="0"/>
            </a:endParaRPr>
          </a:p>
        </p:txBody>
      </p:sp>
    </p:spTree>
    <p:extLst>
      <p:ext uri="{BB962C8B-B14F-4D97-AF65-F5344CB8AC3E}">
        <p14:creationId xmlns:p14="http://schemas.microsoft.com/office/powerpoint/2010/main" val="1005506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57</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let’s end with some other cool plants in that habitat with </a:t>
            </a:r>
            <a:r>
              <a:rPr lang="en-US" altLang="x-none" dirty="0" err="1" smtClean="0">
                <a:latin typeface="Calisto MT" charset="0"/>
              </a:rPr>
              <a:t>Muilla</a:t>
            </a:r>
            <a:r>
              <a:rPr lang="en-US" altLang="x-none" dirty="0" smtClean="0">
                <a:latin typeface="Calisto MT" charset="0"/>
              </a:rPr>
              <a:t>. </a:t>
            </a:r>
            <a:r>
              <a:rPr lang="en-US" altLang="x-none" dirty="0" err="1" smtClean="0">
                <a:latin typeface="Calisto MT" charset="0"/>
              </a:rPr>
              <a:t>Eriogonum</a:t>
            </a:r>
            <a:r>
              <a:rPr lang="en-US" altLang="x-none" dirty="0" smtClean="0">
                <a:latin typeface="Calisto MT" charset="0"/>
              </a:rPr>
              <a:t> </a:t>
            </a:r>
            <a:r>
              <a:rPr lang="en-US" altLang="x-none" dirty="0" err="1" smtClean="0">
                <a:latin typeface="Calisto MT" charset="0"/>
              </a:rPr>
              <a:t>thurberi</a:t>
            </a:r>
            <a:r>
              <a:rPr lang="en-US" altLang="x-none" dirty="0" smtClean="0">
                <a:latin typeface="Calisto MT" charset="0"/>
              </a:rPr>
              <a:t>.</a:t>
            </a:r>
            <a:endParaRPr lang="en-US" altLang="x-none" baseline="0" dirty="0" smtClean="0">
              <a:latin typeface="Calisto MT" charset="0"/>
            </a:endParaRPr>
          </a:p>
        </p:txBody>
      </p:sp>
    </p:spTree>
    <p:extLst>
      <p:ext uri="{BB962C8B-B14F-4D97-AF65-F5344CB8AC3E}">
        <p14:creationId xmlns:p14="http://schemas.microsoft.com/office/powerpoint/2010/main" val="898024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58</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let’s end with some other cool plants in that habitat with </a:t>
            </a:r>
            <a:r>
              <a:rPr lang="en-US" altLang="x-none" dirty="0" err="1" smtClean="0">
                <a:latin typeface="Calisto MT" charset="0"/>
              </a:rPr>
              <a:t>Muilla</a:t>
            </a:r>
            <a:r>
              <a:rPr lang="en-US" altLang="x-none" dirty="0" smtClean="0">
                <a:latin typeface="Calisto MT" charset="0"/>
              </a:rPr>
              <a:t>. </a:t>
            </a:r>
            <a:r>
              <a:rPr lang="en-US" altLang="x-none" dirty="0" err="1" smtClean="0">
                <a:latin typeface="Calisto MT" charset="0"/>
              </a:rPr>
              <a:t>Eriogonum</a:t>
            </a:r>
            <a:r>
              <a:rPr lang="en-US" altLang="x-none" dirty="0" smtClean="0">
                <a:latin typeface="Calisto MT" charset="0"/>
              </a:rPr>
              <a:t> </a:t>
            </a:r>
            <a:r>
              <a:rPr lang="en-US" altLang="x-none" dirty="0" err="1" smtClean="0">
                <a:latin typeface="Calisto MT" charset="0"/>
              </a:rPr>
              <a:t>thurberi</a:t>
            </a:r>
            <a:r>
              <a:rPr lang="en-US" altLang="x-none" dirty="0" smtClean="0">
                <a:latin typeface="Calisto MT" charset="0"/>
              </a:rPr>
              <a:t>.</a:t>
            </a:r>
            <a:endParaRPr lang="en-US" altLang="x-none" baseline="0" dirty="0" smtClean="0">
              <a:latin typeface="Calisto MT" charset="0"/>
            </a:endParaRPr>
          </a:p>
        </p:txBody>
      </p:sp>
    </p:spTree>
    <p:extLst>
      <p:ext uri="{BB962C8B-B14F-4D97-AF65-F5344CB8AC3E}">
        <p14:creationId xmlns:p14="http://schemas.microsoft.com/office/powerpoint/2010/main" val="1314547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59</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let’s end with some other cool plants in that habitat with </a:t>
            </a:r>
            <a:r>
              <a:rPr lang="en-US" altLang="x-none" dirty="0" err="1" smtClean="0">
                <a:latin typeface="Calisto MT" charset="0"/>
              </a:rPr>
              <a:t>Muilla</a:t>
            </a:r>
            <a:r>
              <a:rPr lang="en-US" altLang="x-none" dirty="0" smtClean="0">
                <a:latin typeface="Calisto MT" charset="0"/>
              </a:rPr>
              <a:t>. </a:t>
            </a:r>
            <a:r>
              <a:rPr lang="en-US" altLang="x-none" dirty="0" err="1" smtClean="0">
                <a:latin typeface="Calisto MT" charset="0"/>
              </a:rPr>
              <a:t>Plagiobothrys</a:t>
            </a:r>
            <a:r>
              <a:rPr lang="en-US" altLang="x-none" dirty="0" smtClean="0">
                <a:latin typeface="Calisto MT" charset="0"/>
              </a:rPr>
              <a:t> </a:t>
            </a:r>
            <a:r>
              <a:rPr lang="en-US" altLang="x-none" dirty="0" err="1" smtClean="0">
                <a:latin typeface="Calisto MT" charset="0"/>
              </a:rPr>
              <a:t>arizonicus</a:t>
            </a:r>
            <a:r>
              <a:rPr lang="en-US" altLang="x-none" dirty="0" smtClean="0">
                <a:latin typeface="Calisto MT" charset="0"/>
              </a:rPr>
              <a:t>.</a:t>
            </a:r>
            <a:endParaRPr lang="en-US" altLang="x-none" baseline="0" dirty="0" smtClean="0">
              <a:latin typeface="Calisto MT" charset="0"/>
            </a:endParaRPr>
          </a:p>
        </p:txBody>
      </p:sp>
    </p:spTree>
    <p:extLst>
      <p:ext uri="{BB962C8B-B14F-4D97-AF65-F5344CB8AC3E}">
        <p14:creationId xmlns:p14="http://schemas.microsoft.com/office/powerpoint/2010/main" val="112776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16EEF6E3-C83A-3249-BAAF-5F39702A70B4}" type="slidenum">
              <a:rPr lang="en-US" altLang="x-none" sz="1200">
                <a:latin typeface="Calisto MT" charset="0"/>
              </a:rPr>
              <a:pPr eaLnBrk="1" hangingPunct="1"/>
              <a:t>6</a:t>
            </a:fld>
            <a:endParaRPr lang="en-US" altLang="x-none" sz="1200">
              <a:latin typeface="Calisto MT"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here it is on the ground. The gray</a:t>
            </a:r>
            <a:r>
              <a:rPr lang="en-US" altLang="x-none" baseline="0" dirty="0" smtClean="0">
                <a:latin typeface="Calisto MT" charset="0"/>
              </a:rPr>
              <a:t> shrubs are </a:t>
            </a:r>
            <a:r>
              <a:rPr lang="en-US" altLang="x-none" baseline="0" dirty="0" err="1" smtClean="0">
                <a:latin typeface="Calisto MT" charset="0"/>
              </a:rPr>
              <a:t>Flourensia</a:t>
            </a:r>
            <a:r>
              <a:rPr lang="en-US" altLang="x-none" baseline="0" dirty="0" smtClean="0">
                <a:latin typeface="Calisto MT" charset="0"/>
              </a:rPr>
              <a:t> </a:t>
            </a:r>
            <a:r>
              <a:rPr lang="en-US" altLang="x-none" baseline="0" dirty="0" err="1" smtClean="0">
                <a:latin typeface="Calisto MT" charset="0"/>
              </a:rPr>
              <a:t>cernua</a:t>
            </a:r>
            <a:r>
              <a:rPr lang="en-US" altLang="x-none" baseline="0" dirty="0" smtClean="0">
                <a:latin typeface="Calisto MT" charset="0"/>
              </a:rPr>
              <a:t>.</a:t>
            </a:r>
            <a:endParaRPr lang="x-none" altLang="x-none" dirty="0">
              <a:latin typeface="Calisto MT"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70CB93A2-DB33-494C-8C26-779CFD3DE5E2}" type="slidenum">
              <a:rPr lang="en-US" altLang="x-none" sz="1200">
                <a:latin typeface="Calisto MT" charset="0"/>
              </a:rPr>
              <a:pPr eaLnBrk="1" hangingPunct="1"/>
              <a:t>60</a:t>
            </a:fld>
            <a:endParaRPr lang="en-US" altLang="x-none" sz="1200">
              <a:latin typeface="Calisto MT"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let’s end with some other cool plants in that habitat with </a:t>
            </a:r>
            <a:r>
              <a:rPr lang="en-US" altLang="x-none" dirty="0" err="1" smtClean="0">
                <a:latin typeface="Calisto MT" charset="0"/>
              </a:rPr>
              <a:t>Muilla</a:t>
            </a:r>
            <a:r>
              <a:rPr lang="en-US" altLang="x-none" dirty="0" smtClean="0">
                <a:latin typeface="Calisto MT" charset="0"/>
              </a:rPr>
              <a:t>. </a:t>
            </a:r>
            <a:r>
              <a:rPr lang="en-US" altLang="x-none" dirty="0" err="1" smtClean="0">
                <a:latin typeface="Calisto MT" charset="0"/>
              </a:rPr>
              <a:t>Plagiobothrys</a:t>
            </a:r>
            <a:r>
              <a:rPr lang="en-US" altLang="x-none" dirty="0" smtClean="0">
                <a:latin typeface="Calisto MT" charset="0"/>
              </a:rPr>
              <a:t> </a:t>
            </a:r>
            <a:r>
              <a:rPr lang="en-US" altLang="x-none" dirty="0" err="1" smtClean="0">
                <a:latin typeface="Calisto MT" charset="0"/>
              </a:rPr>
              <a:t>arizonicus</a:t>
            </a:r>
            <a:r>
              <a:rPr lang="en-US" altLang="x-none" smtClean="0">
                <a:latin typeface="Calisto MT" charset="0"/>
              </a:rPr>
              <a:t>.</a:t>
            </a:r>
            <a:endParaRPr lang="en-US" altLang="x-none" baseline="0" smtClean="0">
              <a:latin typeface="Calisto MT" charset="0"/>
            </a:endParaRPr>
          </a:p>
        </p:txBody>
      </p:sp>
    </p:spTree>
    <p:extLst>
      <p:ext uri="{BB962C8B-B14F-4D97-AF65-F5344CB8AC3E}">
        <p14:creationId xmlns:p14="http://schemas.microsoft.com/office/powerpoint/2010/main" val="5212329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D74DF0B0-680F-B94B-8F93-309F7960EE70}" type="slidenum">
              <a:rPr lang="en-US" altLang="x-none" sz="1200">
                <a:latin typeface="Calisto MT" charset="0"/>
              </a:rPr>
              <a:pPr eaLnBrk="1" hangingPunct="1"/>
              <a:t>61</a:t>
            </a:fld>
            <a:endParaRPr lang="en-US" altLang="x-none" sz="1200">
              <a:latin typeface="Calisto MT"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Calisto MT"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DFE3EACF-1C86-5246-AB89-2F9CBF024C43}" type="slidenum">
              <a:rPr lang="en-US" altLang="x-none" sz="1200">
                <a:latin typeface="Calisto MT" charset="0"/>
              </a:rPr>
              <a:pPr eaLnBrk="1" hangingPunct="1"/>
              <a:t>7</a:t>
            </a:fld>
            <a:endParaRPr lang="en-US" altLang="x-none" sz="1200">
              <a:latin typeface="Calisto MT"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This is </a:t>
            </a:r>
            <a:r>
              <a:rPr lang="en-US" altLang="x-none" dirty="0" err="1" smtClean="0">
                <a:latin typeface="Calisto MT" charset="0"/>
              </a:rPr>
              <a:t>tobosa</a:t>
            </a:r>
            <a:r>
              <a:rPr lang="en-US" altLang="x-none" dirty="0" smtClean="0">
                <a:latin typeface="Calisto MT" charset="0"/>
              </a:rPr>
              <a:t> grassland, near the Mexican border west of Columbus. You can also see some erosion. The </a:t>
            </a:r>
            <a:r>
              <a:rPr lang="en-US" altLang="x-none" dirty="0" err="1" smtClean="0">
                <a:latin typeface="Calisto MT" charset="0"/>
              </a:rPr>
              <a:t>shrubland</a:t>
            </a:r>
            <a:r>
              <a:rPr lang="en-US" altLang="x-none" baseline="0" dirty="0" smtClean="0">
                <a:latin typeface="Calisto MT" charset="0"/>
              </a:rPr>
              <a:t> adjacent to the </a:t>
            </a:r>
            <a:r>
              <a:rPr lang="en-US" altLang="x-none" baseline="0" dirty="0" err="1" smtClean="0">
                <a:latin typeface="Calisto MT" charset="0"/>
              </a:rPr>
              <a:t>tobosa</a:t>
            </a:r>
            <a:r>
              <a:rPr lang="en-US" altLang="x-none" baseline="0" dirty="0" smtClean="0">
                <a:latin typeface="Calisto MT" charset="0"/>
              </a:rPr>
              <a:t> grassland is a mixture of some smaller mesquite, creosote bush, and tarbush. </a:t>
            </a:r>
            <a:r>
              <a:rPr lang="en-US" altLang="x-none" baseline="0" dirty="0" err="1" smtClean="0">
                <a:latin typeface="Calisto MT" charset="0"/>
              </a:rPr>
              <a:t>Tobosa</a:t>
            </a:r>
            <a:r>
              <a:rPr lang="en-US" altLang="x-none" baseline="0" dirty="0" smtClean="0">
                <a:latin typeface="Calisto MT" charset="0"/>
              </a:rPr>
              <a:t> is usually dark gray on aerial imagery, sometimes a more or less solid stippling and sometimes sparser so that individual plants ca. 0.5 meters across are more distinct and well-separated.</a:t>
            </a:r>
            <a:endParaRPr lang="x-none" altLang="x-none" dirty="0">
              <a:latin typeface="Calisto MT"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B449DC42-6456-454E-84C4-11B19AD6368C}" type="slidenum">
              <a:rPr lang="en-US" altLang="x-none" sz="1200">
                <a:latin typeface="Calisto MT" charset="0"/>
              </a:rPr>
              <a:pPr eaLnBrk="1" hangingPunct="1"/>
              <a:t>8</a:t>
            </a:fld>
            <a:endParaRPr lang="en-US" altLang="x-none" sz="1200">
              <a:latin typeface="Calisto MT"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tLang="x-none" dirty="0" smtClean="0">
                <a:latin typeface="Calisto MT" charset="0"/>
              </a:rPr>
              <a:t>And here it is on the ground, during a particularly wet and green September.</a:t>
            </a:r>
            <a:endParaRPr lang="x-none" altLang="x-none" dirty="0">
              <a:latin typeface="Calisto MT"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fld id="{255B0BC6-FDCF-7C43-B8E7-7BFB1D686E17}" type="slidenum">
              <a:rPr lang="en-US" altLang="x-none" sz="1200">
                <a:latin typeface="Calisto MT" charset="0"/>
              </a:rPr>
              <a:pPr eaLnBrk="1" hangingPunct="1"/>
              <a:t>9</a:t>
            </a:fld>
            <a:endParaRPr lang="en-US" altLang="x-none" sz="1200">
              <a:latin typeface="Calisto MT"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p:cNvSpPr>
          <p:nvPr>
            <p:ph type="body" idx="1"/>
          </p:nvPr>
        </p:nvSpPr>
        <p:spPr>
          <a:ln w="9525"/>
        </p:spPr>
        <p:txBody>
          <a:bodyPr/>
          <a:lstStyle/>
          <a:p>
            <a:pPr eaLnBrk="1" hangingPunct="1"/>
            <a:r>
              <a:rPr lang="en-US" altLang="x-none" sz="1400" dirty="0" smtClean="0">
                <a:latin typeface="Calisto MT" charset="0"/>
                <a:sym typeface="Bookman Old Style" charset="0"/>
              </a:rPr>
              <a:t>We can also sometimes tell something about the soils. On very sandy soils,</a:t>
            </a:r>
            <a:r>
              <a:rPr lang="en-US" altLang="x-none" sz="1400" baseline="0" dirty="0" smtClean="0">
                <a:latin typeface="Calisto MT" charset="0"/>
                <a:sym typeface="Bookman Old Style" charset="0"/>
              </a:rPr>
              <a:t> mesquite tends to be larger and there are few or no surface drainage patterns visible. Instead of flowing across the surface, on sandy soils the rain tends to soak in. This is south-southwest of Las Cruces, west of </a:t>
            </a:r>
            <a:r>
              <a:rPr lang="en-US" altLang="x-none" sz="1400" baseline="0" dirty="0" err="1" smtClean="0">
                <a:latin typeface="Calisto MT" charset="0"/>
                <a:sym typeface="Bookman Old Style" charset="0"/>
              </a:rPr>
              <a:t>Chamberino</a:t>
            </a:r>
            <a:r>
              <a:rPr lang="en-US" altLang="x-none" sz="1400" baseline="0" dirty="0" smtClean="0">
                <a:latin typeface="Calisto MT" charset="0"/>
                <a:sym typeface="Bookman Old Style" charset="0"/>
              </a:rPr>
              <a:t>.</a:t>
            </a:r>
            <a:endParaRPr lang="en-US" altLang="x-none" dirty="0">
              <a:latin typeface="Calisto M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352" indent="0" algn="ctr">
              <a:buNone/>
              <a:defRPr/>
            </a:lvl2pPr>
            <a:lvl3pPr marL="1018705" indent="0" algn="ctr">
              <a:buNone/>
              <a:defRPr/>
            </a:lvl3pPr>
            <a:lvl4pPr marL="1528058" indent="0" algn="ctr">
              <a:buNone/>
              <a:defRPr/>
            </a:lvl4pPr>
            <a:lvl5pPr marL="2037411" indent="0" algn="ctr">
              <a:buNone/>
              <a:defRPr/>
            </a:lvl5pPr>
            <a:lvl6pPr marL="2546764" indent="0" algn="ctr">
              <a:buNone/>
              <a:defRPr/>
            </a:lvl6pPr>
            <a:lvl7pPr marL="3056116" indent="0" algn="ctr">
              <a:buNone/>
              <a:defRPr/>
            </a:lvl7pPr>
            <a:lvl8pPr marL="3565469" indent="0" algn="ctr">
              <a:buNone/>
              <a:defRPr/>
            </a:lvl8pPr>
            <a:lvl9pPr marL="4074821"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085E7DE6-C9D7-714B-9ACB-1F211BECED75}" type="slidenum">
              <a:rPr lang="en-US" altLang="x-none"/>
              <a:pPr/>
              <a:t>‹#›</a:t>
            </a:fld>
            <a:endParaRPr lang="en-US" altLang="x-none"/>
          </a:p>
        </p:txBody>
      </p:sp>
    </p:spTree>
    <p:extLst>
      <p:ext uri="{BB962C8B-B14F-4D97-AF65-F5344CB8AC3E}">
        <p14:creationId xmlns:p14="http://schemas.microsoft.com/office/powerpoint/2010/main" val="9862962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8B7B48F7-875C-FD4D-BFC2-2095147DF2BA}" type="slidenum">
              <a:rPr lang="en-US" altLang="x-none"/>
              <a:pPr/>
              <a:t>‹#›</a:t>
            </a:fld>
            <a:endParaRPr lang="en-US" altLang="x-none"/>
          </a:p>
        </p:txBody>
      </p:sp>
    </p:spTree>
    <p:extLst>
      <p:ext uri="{BB962C8B-B14F-4D97-AF65-F5344CB8AC3E}">
        <p14:creationId xmlns:p14="http://schemas.microsoft.com/office/powerpoint/2010/main" val="333567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431800"/>
            <a:ext cx="2137410" cy="734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0" y="431800"/>
            <a:ext cx="6244590" cy="734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394C6CA3-F86C-C348-A04C-BA950FBCCE6F}" type="slidenum">
              <a:rPr lang="en-US" altLang="x-none"/>
              <a:pPr/>
              <a:t>‹#›</a:t>
            </a:fld>
            <a:endParaRPr lang="en-US" altLang="x-none"/>
          </a:p>
        </p:txBody>
      </p:sp>
    </p:spTree>
    <p:extLst>
      <p:ext uri="{BB962C8B-B14F-4D97-AF65-F5344CB8AC3E}">
        <p14:creationId xmlns:p14="http://schemas.microsoft.com/office/powerpoint/2010/main" val="13311075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92A6C45F-B6F6-AA40-A8F0-2540A131FB0B}" type="slidenum">
              <a:rPr lang="en-US" altLang="x-none"/>
              <a:pPr/>
              <a:t>‹#›</a:t>
            </a:fld>
            <a:endParaRPr lang="en-US" altLang="x-none"/>
          </a:p>
        </p:txBody>
      </p:sp>
    </p:spTree>
    <p:extLst>
      <p:ext uri="{BB962C8B-B14F-4D97-AF65-F5344CB8AC3E}">
        <p14:creationId xmlns:p14="http://schemas.microsoft.com/office/powerpoint/2010/main" val="25431515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352" indent="0">
              <a:buNone/>
              <a:defRPr sz="2000"/>
            </a:lvl2pPr>
            <a:lvl3pPr marL="1018705" indent="0">
              <a:buNone/>
              <a:defRPr sz="1800"/>
            </a:lvl3pPr>
            <a:lvl4pPr marL="1528058" indent="0">
              <a:buNone/>
              <a:defRPr sz="1600"/>
            </a:lvl4pPr>
            <a:lvl5pPr marL="2037411" indent="0">
              <a:buNone/>
              <a:defRPr sz="1600"/>
            </a:lvl5pPr>
            <a:lvl6pPr marL="2546764" indent="0">
              <a:buNone/>
              <a:defRPr sz="1600"/>
            </a:lvl6pPr>
            <a:lvl7pPr marL="3056116" indent="0">
              <a:buNone/>
              <a:defRPr sz="1600"/>
            </a:lvl7pPr>
            <a:lvl8pPr marL="3565469" indent="0">
              <a:buNone/>
              <a:defRPr sz="1600"/>
            </a:lvl8pPr>
            <a:lvl9pPr marL="4074821" indent="0">
              <a:buNone/>
              <a:defRPr sz="16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029C66DD-A3C2-FC44-B189-895BEB65096C}" type="slidenum">
              <a:rPr lang="en-US" altLang="x-none"/>
              <a:pPr/>
              <a:t>‹#›</a:t>
            </a:fld>
            <a:endParaRPr lang="en-US" altLang="x-none"/>
          </a:p>
        </p:txBody>
      </p:sp>
    </p:spTree>
    <p:extLst>
      <p:ext uri="{BB962C8B-B14F-4D97-AF65-F5344CB8AC3E}">
        <p14:creationId xmlns:p14="http://schemas.microsoft.com/office/powerpoint/2010/main" val="7823357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2245360"/>
            <a:ext cx="4191000" cy="55270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245360"/>
            <a:ext cx="4191000" cy="55270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001319B0-2E06-7645-BD56-9A425815080E}" type="slidenum">
              <a:rPr lang="en-US" altLang="x-none"/>
              <a:pPr/>
              <a:t>‹#›</a:t>
            </a:fld>
            <a:endParaRPr lang="en-US" altLang="x-none"/>
          </a:p>
        </p:txBody>
      </p:sp>
    </p:spTree>
    <p:extLst>
      <p:ext uri="{BB962C8B-B14F-4D97-AF65-F5344CB8AC3E}">
        <p14:creationId xmlns:p14="http://schemas.microsoft.com/office/powerpoint/2010/main" val="18220297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56CD04E1-4851-794B-93AA-A68524577A29}" type="slidenum">
              <a:rPr lang="en-US" altLang="x-none"/>
              <a:pPr/>
              <a:t>‹#›</a:t>
            </a:fld>
            <a:endParaRPr lang="en-US" altLang="x-none"/>
          </a:p>
        </p:txBody>
      </p:sp>
    </p:spTree>
    <p:extLst>
      <p:ext uri="{BB962C8B-B14F-4D97-AF65-F5344CB8AC3E}">
        <p14:creationId xmlns:p14="http://schemas.microsoft.com/office/powerpoint/2010/main" val="18838789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35FC01ED-AB2A-B54D-B717-EAD708EE5E90}" type="slidenum">
              <a:rPr lang="en-US" altLang="x-none"/>
              <a:pPr/>
              <a:t>‹#›</a:t>
            </a:fld>
            <a:endParaRPr lang="en-US" altLang="x-none"/>
          </a:p>
        </p:txBody>
      </p:sp>
    </p:spTree>
    <p:extLst>
      <p:ext uri="{BB962C8B-B14F-4D97-AF65-F5344CB8AC3E}">
        <p14:creationId xmlns:p14="http://schemas.microsoft.com/office/powerpoint/2010/main" val="20019536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56DEA8A0-7F11-D149-A884-8FDF5FE93D93}" type="slidenum">
              <a:rPr lang="en-US" altLang="x-none"/>
              <a:pPr/>
              <a:t>‹#›</a:t>
            </a:fld>
            <a:endParaRPr lang="en-US" altLang="x-none"/>
          </a:p>
        </p:txBody>
      </p:sp>
    </p:spTree>
    <p:extLst>
      <p:ext uri="{BB962C8B-B14F-4D97-AF65-F5344CB8AC3E}">
        <p14:creationId xmlns:p14="http://schemas.microsoft.com/office/powerpoint/2010/main" val="614832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2" y="1626447"/>
            <a:ext cx="3309144" cy="5316538"/>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E05C510B-9602-4E44-B3F0-9BC33D39CB80}" type="slidenum">
              <a:rPr lang="en-US" altLang="x-none"/>
              <a:pPr/>
              <a:t>‹#›</a:t>
            </a:fld>
            <a:endParaRPr lang="en-US" altLang="x-none"/>
          </a:p>
        </p:txBody>
      </p:sp>
    </p:spTree>
    <p:extLst>
      <p:ext uri="{BB962C8B-B14F-4D97-AF65-F5344CB8AC3E}">
        <p14:creationId xmlns:p14="http://schemas.microsoft.com/office/powerpoint/2010/main" val="4096174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352" indent="0">
              <a:buNone/>
              <a:defRPr sz="3100"/>
            </a:lvl2pPr>
            <a:lvl3pPr marL="1018705" indent="0">
              <a:buNone/>
              <a:defRPr sz="2700"/>
            </a:lvl3pPr>
            <a:lvl4pPr marL="1528058" indent="0">
              <a:buNone/>
              <a:defRPr sz="2200"/>
            </a:lvl4pPr>
            <a:lvl5pPr marL="2037411" indent="0">
              <a:buNone/>
              <a:defRPr sz="2200"/>
            </a:lvl5pPr>
            <a:lvl6pPr marL="2546764" indent="0">
              <a:buNone/>
              <a:defRPr sz="2200"/>
            </a:lvl6pPr>
            <a:lvl7pPr marL="3056116" indent="0">
              <a:buNone/>
              <a:defRPr sz="2200"/>
            </a:lvl7pPr>
            <a:lvl8pPr marL="3565469" indent="0">
              <a:buNone/>
              <a:defRPr sz="2200"/>
            </a:lvl8pPr>
            <a:lvl9pPr marL="4074821" indent="0">
              <a:buNone/>
              <a:defRPr sz="2200"/>
            </a:lvl9pPr>
          </a:lstStyle>
          <a:p>
            <a:pPr lvl="0"/>
            <a:endParaRPr lang="en-US" noProof="0" smtClean="0">
              <a:sym typeface="Arial" charset="0"/>
            </a:endParaRP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A0B406D7-F61F-F744-BA55-D5D7DC87BFE5}" type="slidenum">
              <a:rPr lang="en-US" altLang="x-none"/>
              <a:pPr/>
              <a:t>‹#›</a:t>
            </a:fld>
            <a:endParaRPr lang="en-US" altLang="x-none"/>
          </a:p>
        </p:txBody>
      </p:sp>
    </p:spTree>
    <p:extLst>
      <p:ext uri="{BB962C8B-B14F-4D97-AF65-F5344CB8AC3E}">
        <p14:creationId xmlns:p14="http://schemas.microsoft.com/office/powerpoint/2010/main" val="1755477550"/>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754063" y="431800"/>
            <a:ext cx="85502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6595" tIns="56595" rIns="101870" bIns="56595" numCol="1" anchor="ctr" anchorCtr="0" compatLnSpc="1">
            <a:prstTxWarp prst="textNoShape">
              <a:avLst/>
            </a:prstTxWarp>
          </a:bodyPr>
          <a:lstStyle/>
          <a:p>
            <a:pPr lvl="0"/>
            <a:r>
              <a:rPr lang="en-US" altLang="x-none">
                <a:sym typeface="Arial" charset="0"/>
              </a:rPr>
              <a:t>Click to edit Master title style</a:t>
            </a:r>
          </a:p>
        </p:txBody>
      </p:sp>
      <p:sp>
        <p:nvSpPr>
          <p:cNvPr id="1027" name="Rectangle 2"/>
          <p:cNvSpPr>
            <a:spLocks noGrp="1" noChangeArrowheads="1"/>
          </p:cNvSpPr>
          <p:nvPr>
            <p:ph type="body" idx="1"/>
          </p:nvPr>
        </p:nvSpPr>
        <p:spPr bwMode="auto">
          <a:xfrm>
            <a:off x="754063" y="2244725"/>
            <a:ext cx="8550275"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6595" tIns="56595" rIns="101870" bIns="56595" numCol="1" anchor="t" anchorCtr="0" compatLnSpc="1">
            <a:prstTxWarp prst="textNoShape">
              <a:avLst/>
            </a:prstTxWarp>
          </a:bodyPr>
          <a:lstStyle/>
          <a:p>
            <a:pPr lvl="0"/>
            <a:r>
              <a:rPr lang="en-US" altLang="x-none">
                <a:sym typeface="Arial" charset="0"/>
              </a:rPr>
              <a:t>Click to edit Master text styles</a:t>
            </a:r>
          </a:p>
          <a:p>
            <a:pPr lvl="1"/>
            <a:r>
              <a:rPr lang="en-US" altLang="x-none">
                <a:sym typeface="Arial" charset="0"/>
              </a:rPr>
              <a:t>Second level</a:t>
            </a:r>
          </a:p>
          <a:p>
            <a:pPr lvl="2"/>
            <a:r>
              <a:rPr lang="en-US" altLang="x-none">
                <a:sym typeface="Arial" charset="0"/>
              </a:rPr>
              <a:t>Third level</a:t>
            </a:r>
          </a:p>
          <a:p>
            <a:pPr lvl="3"/>
            <a:r>
              <a:rPr lang="en-US" altLang="x-none">
                <a:sym typeface="Arial" charset="0"/>
              </a:rPr>
              <a:t>Fourth level</a:t>
            </a:r>
          </a:p>
          <a:p>
            <a:pPr lvl="4"/>
            <a:r>
              <a:rPr lang="en-US" altLang="x-none">
                <a:sym typeface="Arial" charset="0"/>
              </a:rPr>
              <a:t>Fifth level</a:t>
            </a:r>
          </a:p>
        </p:txBody>
      </p:sp>
      <p:sp>
        <p:nvSpPr>
          <p:cNvPr id="2" name="Text Box 3"/>
          <p:cNvSpPr txBox="1">
            <a:spLocks noGrp="1" noChangeArrowheads="1"/>
          </p:cNvSpPr>
          <p:nvPr>
            <p:ph type="sldNum" sz="quarter" idx="4"/>
          </p:nvPr>
        </p:nvSpPr>
        <p:spPr bwMode="auto">
          <a:xfrm>
            <a:off x="8083550" y="7081838"/>
            <a:ext cx="344488" cy="344487"/>
          </a:xfrm>
          <a:prstGeom prst="rect">
            <a:avLst/>
          </a:prstGeom>
          <a:noFill/>
          <a:ln w="12700">
            <a:noFill/>
            <a:miter lim="800000"/>
            <a:headEnd/>
            <a:tailEnd/>
          </a:ln>
          <a:effectLst/>
        </p:spPr>
        <p:txBody>
          <a:bodyPr vert="horz" wrap="none" lIns="101870" tIns="50935" rIns="101870" bIns="50935" numCol="1" anchor="t" anchorCtr="0" compatLnSpc="1">
            <a:prstTxWarp prst="textNoShape">
              <a:avLst/>
            </a:prstTxWarp>
          </a:bodyPr>
          <a:lstStyle>
            <a:lvl1pPr algn="ctr">
              <a:defRPr sz="1600">
                <a:solidFill>
                  <a:schemeClr val="tx1"/>
                </a:solidFill>
                <a:latin typeface="Calisto MT" charset="0"/>
              </a:defRPr>
            </a:lvl1pPr>
          </a:lstStyle>
          <a:p>
            <a:fld id="{F56993FF-DFCB-B74F-BD9C-EDF099A1067B}" type="slidenum">
              <a:rPr lang="en-US" altLang="x-none"/>
              <a:pPr/>
              <a:t>‹#›</a:t>
            </a:fld>
            <a:endParaRPr lang="en-US" altLang="x-none"/>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marL="42863" indent="-42863" algn="ctr" rtl="0" eaLnBrk="0" fontAlgn="base" hangingPunct="0">
        <a:spcBef>
          <a:spcPct val="0"/>
        </a:spcBef>
        <a:spcAft>
          <a:spcPct val="0"/>
        </a:spcAft>
        <a:defRPr sz="4900">
          <a:solidFill>
            <a:srgbClr val="E3EBF1"/>
          </a:solidFill>
          <a:latin typeface="Calisto MT"/>
          <a:ea typeface="+mj-ea"/>
          <a:cs typeface="+mj-cs"/>
          <a:sym typeface="Arial" charset="0"/>
        </a:defRPr>
      </a:lvl1pPr>
      <a:lvl2pPr marL="42863" indent="-42863" algn="ctr" rtl="0" eaLnBrk="0" fontAlgn="base" hangingPunct="0">
        <a:spcBef>
          <a:spcPct val="0"/>
        </a:spcBef>
        <a:spcAft>
          <a:spcPct val="0"/>
        </a:spcAft>
        <a:defRPr sz="4900">
          <a:solidFill>
            <a:srgbClr val="E3EBF1"/>
          </a:solidFill>
          <a:latin typeface="Calisto MT" pitchFamily="-84" charset="0"/>
          <a:ea typeface="ヒラギノ角ゴ ProN W3" charset="-128"/>
          <a:cs typeface="ヒラギノ角ゴ ProN W3" charset="-128"/>
          <a:sym typeface="Arial" charset="0"/>
        </a:defRPr>
      </a:lvl2pPr>
      <a:lvl3pPr marL="42863" indent="-42863" algn="ctr" rtl="0" eaLnBrk="0" fontAlgn="base" hangingPunct="0">
        <a:spcBef>
          <a:spcPct val="0"/>
        </a:spcBef>
        <a:spcAft>
          <a:spcPct val="0"/>
        </a:spcAft>
        <a:defRPr sz="4900">
          <a:solidFill>
            <a:srgbClr val="E3EBF1"/>
          </a:solidFill>
          <a:latin typeface="Calisto MT" pitchFamily="-84" charset="0"/>
          <a:ea typeface="ヒラギノ角ゴ ProN W3" charset="-128"/>
          <a:cs typeface="ヒラギノ角ゴ ProN W3" charset="-128"/>
          <a:sym typeface="Arial" charset="0"/>
        </a:defRPr>
      </a:lvl3pPr>
      <a:lvl4pPr marL="42863" indent="-42863" algn="ctr" rtl="0" eaLnBrk="0" fontAlgn="base" hangingPunct="0">
        <a:spcBef>
          <a:spcPct val="0"/>
        </a:spcBef>
        <a:spcAft>
          <a:spcPct val="0"/>
        </a:spcAft>
        <a:defRPr sz="4900">
          <a:solidFill>
            <a:srgbClr val="E3EBF1"/>
          </a:solidFill>
          <a:latin typeface="Calisto MT" pitchFamily="-84" charset="0"/>
          <a:ea typeface="ヒラギノ角ゴ ProN W3" charset="-128"/>
          <a:cs typeface="ヒラギノ角ゴ ProN W3" charset="-128"/>
          <a:sym typeface="Arial" charset="0"/>
        </a:defRPr>
      </a:lvl4pPr>
      <a:lvl5pPr marL="42863" indent="-42863" algn="ctr" rtl="0" eaLnBrk="0" fontAlgn="base" hangingPunct="0">
        <a:spcBef>
          <a:spcPct val="0"/>
        </a:spcBef>
        <a:spcAft>
          <a:spcPct val="0"/>
        </a:spcAft>
        <a:defRPr sz="4900">
          <a:solidFill>
            <a:srgbClr val="E3EBF1"/>
          </a:solidFill>
          <a:latin typeface="Calisto MT" pitchFamily="-84" charset="0"/>
          <a:ea typeface="ヒラギノ角ゴ ProN W3" charset="-128"/>
          <a:cs typeface="ヒラギノ角ゴ ProN W3" charset="-128"/>
          <a:sym typeface="Arial" charset="0"/>
        </a:defRPr>
      </a:lvl5pPr>
      <a:lvl6pPr marL="553568" algn="ctr" rtl="0" fontAlgn="base">
        <a:spcBef>
          <a:spcPct val="0"/>
        </a:spcBef>
        <a:spcAft>
          <a:spcPct val="0"/>
        </a:spcAft>
        <a:defRPr sz="4900">
          <a:solidFill>
            <a:srgbClr val="E3EBF1"/>
          </a:solidFill>
          <a:latin typeface="Arial" charset="0"/>
          <a:ea typeface="ヒラギノ角ゴ ProN W3" charset="-128"/>
          <a:cs typeface="ヒラギノ角ゴ ProN W3" charset="-128"/>
          <a:sym typeface="Arial" charset="0"/>
        </a:defRPr>
      </a:lvl6pPr>
      <a:lvl7pPr marL="1062921" algn="ctr" rtl="0" fontAlgn="base">
        <a:spcBef>
          <a:spcPct val="0"/>
        </a:spcBef>
        <a:spcAft>
          <a:spcPct val="0"/>
        </a:spcAft>
        <a:defRPr sz="4900">
          <a:solidFill>
            <a:srgbClr val="E3EBF1"/>
          </a:solidFill>
          <a:latin typeface="Arial" charset="0"/>
          <a:ea typeface="ヒラギノ角ゴ ProN W3" charset="-128"/>
          <a:cs typeface="ヒラギノ角ゴ ProN W3" charset="-128"/>
          <a:sym typeface="Arial" charset="0"/>
        </a:defRPr>
      </a:lvl7pPr>
      <a:lvl8pPr marL="1572273" algn="ctr" rtl="0" fontAlgn="base">
        <a:spcBef>
          <a:spcPct val="0"/>
        </a:spcBef>
        <a:spcAft>
          <a:spcPct val="0"/>
        </a:spcAft>
        <a:defRPr sz="4900">
          <a:solidFill>
            <a:srgbClr val="E3EBF1"/>
          </a:solidFill>
          <a:latin typeface="Arial" charset="0"/>
          <a:ea typeface="ヒラギノ角ゴ ProN W3" charset="-128"/>
          <a:cs typeface="ヒラギノ角ゴ ProN W3" charset="-128"/>
          <a:sym typeface="Arial" charset="0"/>
        </a:defRPr>
      </a:lvl8pPr>
      <a:lvl9pPr marL="2081625" algn="ctr" rtl="0" fontAlgn="base">
        <a:spcBef>
          <a:spcPct val="0"/>
        </a:spcBef>
        <a:spcAft>
          <a:spcPct val="0"/>
        </a:spcAft>
        <a:defRPr sz="4900">
          <a:solidFill>
            <a:srgbClr val="E3EBF1"/>
          </a:solidFill>
          <a:latin typeface="Arial" charset="0"/>
          <a:ea typeface="ヒラギノ角ゴ ProN W3" charset="-128"/>
          <a:cs typeface="ヒラギノ角ゴ ProN W3" charset="-128"/>
          <a:sym typeface="Arial" charset="0"/>
        </a:defRPr>
      </a:lvl9pPr>
    </p:titleStyle>
    <p:bodyStyle>
      <a:lvl1pPr marL="425450" indent="-381000" algn="l" rtl="0" eaLnBrk="0" fontAlgn="base" hangingPunct="0">
        <a:spcBef>
          <a:spcPts val="775"/>
        </a:spcBef>
        <a:spcAft>
          <a:spcPct val="0"/>
        </a:spcAft>
        <a:buSzPct val="100000"/>
        <a:buFont typeface="Arial" charset="0"/>
        <a:buChar char="•"/>
        <a:defRPr sz="3600">
          <a:solidFill>
            <a:schemeClr val="tx1"/>
          </a:solidFill>
          <a:latin typeface="Calisto MT"/>
          <a:ea typeface="+mn-ea"/>
          <a:cs typeface="+mn-cs"/>
          <a:sym typeface="Arial" charset="0"/>
        </a:defRPr>
      </a:lvl1pPr>
      <a:lvl2pPr marL="814388" indent="-317500" algn="l" rtl="0" eaLnBrk="0" fontAlgn="base" hangingPunct="0">
        <a:spcBef>
          <a:spcPts val="675"/>
        </a:spcBef>
        <a:spcAft>
          <a:spcPct val="0"/>
        </a:spcAft>
        <a:buSzPct val="100000"/>
        <a:buFont typeface="Arial" charset="0"/>
        <a:buChar char="–"/>
        <a:defRPr sz="3100">
          <a:solidFill>
            <a:schemeClr val="tx1"/>
          </a:solidFill>
          <a:latin typeface="Calisto MT"/>
          <a:ea typeface="+mn-ea"/>
          <a:cs typeface="+mn-cs"/>
          <a:sym typeface="Arial" charset="0"/>
        </a:defRPr>
      </a:lvl2pPr>
      <a:lvl3pPr marL="1260475" indent="-254000" algn="l" rtl="0" eaLnBrk="0" fontAlgn="base" hangingPunct="0">
        <a:spcBef>
          <a:spcPts val="675"/>
        </a:spcBef>
        <a:spcAft>
          <a:spcPct val="0"/>
        </a:spcAft>
        <a:buSzPct val="100000"/>
        <a:buFont typeface="Arial" charset="0"/>
        <a:buChar char="•"/>
        <a:defRPr sz="2700">
          <a:solidFill>
            <a:schemeClr val="tx1"/>
          </a:solidFill>
          <a:latin typeface="Calisto MT"/>
          <a:ea typeface="+mn-ea"/>
          <a:cs typeface="+mn-cs"/>
          <a:sym typeface="Arial" charset="0"/>
        </a:defRPr>
      </a:lvl3pPr>
      <a:lvl4pPr marL="1770063" indent="-254000" algn="l" rtl="0" eaLnBrk="0" fontAlgn="base" hangingPunct="0">
        <a:spcBef>
          <a:spcPts val="563"/>
        </a:spcBef>
        <a:spcAft>
          <a:spcPct val="0"/>
        </a:spcAft>
        <a:buSzPct val="100000"/>
        <a:buFont typeface="Arial" charset="0"/>
        <a:buChar char="–"/>
        <a:defRPr sz="2200">
          <a:solidFill>
            <a:schemeClr val="tx1"/>
          </a:solidFill>
          <a:latin typeface="Calisto MT"/>
          <a:ea typeface="+mn-ea"/>
          <a:cs typeface="+mn-cs"/>
          <a:sym typeface="Arial" charset="0"/>
        </a:defRPr>
      </a:lvl4pPr>
      <a:lvl5pPr marL="2279650" indent="-254000" algn="l" rtl="0" eaLnBrk="0" fontAlgn="base" hangingPunct="0">
        <a:spcBef>
          <a:spcPts val="563"/>
        </a:spcBef>
        <a:spcAft>
          <a:spcPct val="0"/>
        </a:spcAft>
        <a:buSzPct val="100000"/>
        <a:buFont typeface="Arial" charset="0"/>
        <a:buChar char="»"/>
        <a:defRPr sz="2200">
          <a:solidFill>
            <a:schemeClr val="tx1"/>
          </a:solidFill>
          <a:latin typeface="Calisto MT"/>
          <a:ea typeface="+mn-ea"/>
          <a:cs typeface="+mn-cs"/>
          <a:sym typeface="Arial" charset="0"/>
        </a:defRPr>
      </a:lvl5pPr>
      <a:lvl6pPr marL="2789060" indent="-254676" algn="l" rtl="0" fontAlgn="base">
        <a:spcBef>
          <a:spcPts val="557"/>
        </a:spcBef>
        <a:spcAft>
          <a:spcPct val="0"/>
        </a:spcAft>
        <a:buSzPct val="100000"/>
        <a:buFont typeface="Arial" charset="0"/>
        <a:buChar char="»"/>
        <a:defRPr sz="2200">
          <a:solidFill>
            <a:schemeClr val="tx1"/>
          </a:solidFill>
          <a:latin typeface="+mn-lt"/>
          <a:ea typeface="+mn-ea"/>
          <a:cs typeface="+mn-cs"/>
          <a:sym typeface="Arial" charset="0"/>
        </a:defRPr>
      </a:lvl6pPr>
      <a:lvl7pPr marL="3298413" indent="-254676" algn="l" rtl="0" fontAlgn="base">
        <a:spcBef>
          <a:spcPts val="557"/>
        </a:spcBef>
        <a:spcAft>
          <a:spcPct val="0"/>
        </a:spcAft>
        <a:buSzPct val="100000"/>
        <a:buFont typeface="Arial" charset="0"/>
        <a:buChar char="»"/>
        <a:defRPr sz="2200">
          <a:solidFill>
            <a:schemeClr val="tx1"/>
          </a:solidFill>
          <a:latin typeface="+mn-lt"/>
          <a:ea typeface="+mn-ea"/>
          <a:cs typeface="+mn-cs"/>
          <a:sym typeface="Arial" charset="0"/>
        </a:defRPr>
      </a:lvl7pPr>
      <a:lvl8pPr marL="3807766" indent="-254676" algn="l" rtl="0" fontAlgn="base">
        <a:spcBef>
          <a:spcPts val="557"/>
        </a:spcBef>
        <a:spcAft>
          <a:spcPct val="0"/>
        </a:spcAft>
        <a:buSzPct val="100000"/>
        <a:buFont typeface="Arial" charset="0"/>
        <a:buChar char="»"/>
        <a:defRPr sz="2200">
          <a:solidFill>
            <a:schemeClr val="tx1"/>
          </a:solidFill>
          <a:latin typeface="+mn-lt"/>
          <a:ea typeface="+mn-ea"/>
          <a:cs typeface="+mn-cs"/>
          <a:sym typeface="Arial" charset="0"/>
        </a:defRPr>
      </a:lvl8pPr>
      <a:lvl9pPr marL="4317118" indent="-254676" algn="l" rtl="0" fontAlgn="base">
        <a:spcBef>
          <a:spcPts val="557"/>
        </a:spcBef>
        <a:spcAft>
          <a:spcPct val="0"/>
        </a:spcAft>
        <a:buSzPct val="100000"/>
        <a:buFont typeface="Arial" charset="0"/>
        <a:buChar char="»"/>
        <a:defRPr sz="2200">
          <a:solidFill>
            <a:schemeClr val="tx1"/>
          </a:solidFill>
          <a:latin typeface="+mn-lt"/>
          <a:ea typeface="+mn-ea"/>
          <a:cs typeface="+mn-cs"/>
          <a:sym typeface="Arial" charset="0"/>
        </a:defRPr>
      </a:lvl9pPr>
    </p:bodyStyle>
    <p:otherStyle>
      <a:defPPr>
        <a:defRPr lang="en-US"/>
      </a:defPPr>
      <a:lvl1pPr marL="0" algn="l" defTabSz="509352" rtl="0" eaLnBrk="1" latinLnBrk="0" hangingPunct="1">
        <a:defRPr sz="2000" kern="1200">
          <a:solidFill>
            <a:schemeClr val="tx1"/>
          </a:solidFill>
          <a:latin typeface="+mn-lt"/>
          <a:ea typeface="+mn-ea"/>
          <a:cs typeface="+mn-cs"/>
        </a:defRPr>
      </a:lvl1pPr>
      <a:lvl2pPr marL="509352" algn="l" defTabSz="509352" rtl="0" eaLnBrk="1" latinLnBrk="0" hangingPunct="1">
        <a:defRPr sz="2000" kern="1200">
          <a:solidFill>
            <a:schemeClr val="tx1"/>
          </a:solidFill>
          <a:latin typeface="+mn-lt"/>
          <a:ea typeface="+mn-ea"/>
          <a:cs typeface="+mn-cs"/>
        </a:defRPr>
      </a:lvl2pPr>
      <a:lvl3pPr marL="1018705" algn="l" defTabSz="509352" rtl="0" eaLnBrk="1" latinLnBrk="0" hangingPunct="1">
        <a:defRPr sz="2000" kern="1200">
          <a:solidFill>
            <a:schemeClr val="tx1"/>
          </a:solidFill>
          <a:latin typeface="+mn-lt"/>
          <a:ea typeface="+mn-ea"/>
          <a:cs typeface="+mn-cs"/>
        </a:defRPr>
      </a:lvl3pPr>
      <a:lvl4pPr marL="1528058" algn="l" defTabSz="509352" rtl="0" eaLnBrk="1" latinLnBrk="0" hangingPunct="1">
        <a:defRPr sz="2000" kern="1200">
          <a:solidFill>
            <a:schemeClr val="tx1"/>
          </a:solidFill>
          <a:latin typeface="+mn-lt"/>
          <a:ea typeface="+mn-ea"/>
          <a:cs typeface="+mn-cs"/>
        </a:defRPr>
      </a:lvl4pPr>
      <a:lvl5pPr marL="2037411" algn="l" defTabSz="509352" rtl="0" eaLnBrk="1" latinLnBrk="0" hangingPunct="1">
        <a:defRPr sz="2000" kern="1200">
          <a:solidFill>
            <a:schemeClr val="tx1"/>
          </a:solidFill>
          <a:latin typeface="+mn-lt"/>
          <a:ea typeface="+mn-ea"/>
          <a:cs typeface="+mn-cs"/>
        </a:defRPr>
      </a:lvl5pPr>
      <a:lvl6pPr marL="2546764" algn="l" defTabSz="509352" rtl="0" eaLnBrk="1" latinLnBrk="0" hangingPunct="1">
        <a:defRPr sz="2000" kern="1200">
          <a:solidFill>
            <a:schemeClr val="tx1"/>
          </a:solidFill>
          <a:latin typeface="+mn-lt"/>
          <a:ea typeface="+mn-ea"/>
          <a:cs typeface="+mn-cs"/>
        </a:defRPr>
      </a:lvl6pPr>
      <a:lvl7pPr marL="3056116" algn="l" defTabSz="509352" rtl="0" eaLnBrk="1" latinLnBrk="0" hangingPunct="1">
        <a:defRPr sz="2000" kern="1200">
          <a:solidFill>
            <a:schemeClr val="tx1"/>
          </a:solidFill>
          <a:latin typeface="+mn-lt"/>
          <a:ea typeface="+mn-ea"/>
          <a:cs typeface="+mn-cs"/>
        </a:defRPr>
      </a:lvl7pPr>
      <a:lvl8pPr marL="3565469" algn="l" defTabSz="509352" rtl="0" eaLnBrk="1" latinLnBrk="0" hangingPunct="1">
        <a:defRPr sz="2000" kern="1200">
          <a:solidFill>
            <a:schemeClr val="tx1"/>
          </a:solidFill>
          <a:latin typeface="+mn-lt"/>
          <a:ea typeface="+mn-ea"/>
          <a:cs typeface="+mn-cs"/>
        </a:defRPr>
      </a:lvl8pPr>
      <a:lvl9pPr marL="4074821" algn="l" defTabSz="5093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03024_TPC_5Dec14_1150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5"/>
          <p:cNvSpPr>
            <a:spLocks/>
          </p:cNvSpPr>
          <p:nvPr/>
        </p:nvSpPr>
        <p:spPr bwMode="auto">
          <a:xfrm>
            <a:off x="2133600" y="5867400"/>
            <a:ext cx="7620000" cy="553998"/>
          </a:xfrm>
          <a:prstGeom prst="rect">
            <a:avLst/>
          </a:prstGeom>
          <a:noFill/>
          <a:ln w="12700">
            <a:noFill/>
            <a:miter lim="800000"/>
            <a:headEnd/>
            <a:tailEnd/>
          </a:ln>
        </p:spPr>
        <p:txBody>
          <a:bodyPr wrap="square" lIns="0" tIns="0" rIns="45274" bIns="0">
            <a:spAutoFit/>
          </a:bodyPr>
          <a:lstStyle>
            <a:lvl1pPr marL="42863"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algn="r" eaLnBrk="1" hangingPunct="1"/>
            <a:r>
              <a:rPr lang="en-US" altLang="x-none" sz="3600" dirty="0" smtClean="0">
                <a:solidFill>
                  <a:srgbClr val="FFFFFF"/>
                </a:solidFill>
                <a:effectLst>
                  <a:outerShdw blurRad="38100" dist="38100" dir="2700000" algn="tl">
                    <a:srgbClr val="808080"/>
                  </a:outerShdw>
                </a:effectLst>
                <a:latin typeface="IM FELL Great Primer PRO Roman" charset="0"/>
                <a:ea typeface="Verdana" charset="0"/>
              </a:rPr>
              <a:t>Finding rare plants from aerial imagery.</a:t>
            </a:r>
            <a:endParaRPr lang="en-US" altLang="x-none" sz="3600" dirty="0">
              <a:solidFill>
                <a:srgbClr val="FFFFFF"/>
              </a:solidFill>
              <a:effectLst>
                <a:outerShdw blurRad="38100" dist="38100" dir="2700000" algn="tl">
                  <a:srgbClr val="808080"/>
                </a:outerShdw>
              </a:effectLst>
              <a:latin typeface="IM FELL Great Primer PRO Roman" charset="0"/>
              <a:ea typeface="Verdana"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la-union-1_21Dec14_1641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fuller-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00584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fuller-48_1Oct14_7628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1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20750"/>
            <a:ext cx="100584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19-2_29Aug10_8998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creen Shot 2017-01-19 at 6.30.4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00584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jornada-lakes-3_27Apr16_2701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descr="west-potrillo-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25550"/>
            <a:ext cx="100584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76401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west-potrillo-4_20Dec14_1498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87741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4614291"/>
          </a:xfrm>
          <a:prstGeom prst="rect">
            <a:avLst/>
          </a:prstGeom>
        </p:spPr>
      </p:pic>
    </p:spTree>
    <p:extLst>
      <p:ext uri="{BB962C8B-B14F-4D97-AF65-F5344CB8AC3E}">
        <p14:creationId xmlns:p14="http://schemas.microsoft.com/office/powerpoint/2010/main" val="166497758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p:cNvSpPr>
          <p:nvPr/>
        </p:nvSpPr>
        <p:spPr bwMode="auto">
          <a:xfrm>
            <a:off x="290513" y="292100"/>
            <a:ext cx="9386887" cy="800100"/>
          </a:xfrm>
          <a:prstGeom prst="rect">
            <a:avLst/>
          </a:prstGeom>
          <a:noFill/>
          <a:ln w="12700">
            <a:noFill/>
            <a:miter lim="800000"/>
            <a:headEnd/>
            <a:tailEnd/>
          </a:ln>
        </p:spPr>
        <p:txBody>
          <a:bodyPr lIns="0" tIns="0" rIns="45274" bIns="0">
            <a:spAutoFit/>
          </a:bodyPr>
          <a:lstStyle>
            <a:lvl1pPr marL="42863" eaLnBrk="0" hangingPunct="0">
              <a:defRPr sz="2700">
                <a:solidFill>
                  <a:srgbClr val="E1E1E1"/>
                </a:solidFill>
                <a:latin typeface="Lucida Blackletter" charset="0"/>
                <a:ea typeface="ヒラギノ角ゴ ProN W3" charset="-128"/>
                <a:sym typeface="Arial" charset="0"/>
              </a:defRPr>
            </a:lvl1pPr>
            <a:lvl2pPr marL="37931725" indent="-37474525" eaLnBrk="0" hangingPunct="0">
              <a:defRPr sz="2700">
                <a:solidFill>
                  <a:srgbClr val="E1E1E1"/>
                </a:solidFill>
                <a:latin typeface="Lucida Blackletter" charset="0"/>
                <a:ea typeface="ヒラギノ角ゴ ProN W3" charset="-128"/>
                <a:sym typeface="Arial" charset="0"/>
              </a:defRPr>
            </a:lvl2pPr>
            <a:lvl3pPr eaLnBrk="0" hangingPunct="0">
              <a:defRPr sz="2700">
                <a:solidFill>
                  <a:srgbClr val="E1E1E1"/>
                </a:solidFill>
                <a:latin typeface="Lucida Blackletter" charset="0"/>
                <a:ea typeface="ヒラギノ角ゴ ProN W3" charset="-128"/>
                <a:sym typeface="Arial" charset="0"/>
              </a:defRPr>
            </a:lvl3pPr>
            <a:lvl4pPr eaLnBrk="0" hangingPunct="0">
              <a:defRPr sz="2700">
                <a:solidFill>
                  <a:srgbClr val="E1E1E1"/>
                </a:solidFill>
                <a:latin typeface="Lucida Blackletter" charset="0"/>
                <a:ea typeface="ヒラギノ角ゴ ProN W3" charset="-128"/>
                <a:sym typeface="Arial" charset="0"/>
              </a:defRPr>
            </a:lvl4pPr>
            <a:lvl5pPr eaLnBrk="0" hangingPunct="0">
              <a:defRPr sz="2700">
                <a:solidFill>
                  <a:srgbClr val="E1E1E1"/>
                </a:solidFill>
                <a:latin typeface="Lucida Blackletter" charset="0"/>
                <a:ea typeface="ヒラギノ角ゴ ProN W3" charset="-128"/>
                <a:sym typeface="Arial" charset="0"/>
              </a:defRPr>
            </a:lvl5pPr>
            <a:lvl6pPr marL="4572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6pPr>
            <a:lvl7pPr marL="9144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7pPr>
            <a:lvl8pPr marL="13716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8pPr>
            <a:lvl9pPr marL="1828800" eaLnBrk="0" fontAlgn="base" hangingPunct="0">
              <a:spcBef>
                <a:spcPct val="0"/>
              </a:spcBef>
              <a:spcAft>
                <a:spcPct val="0"/>
              </a:spcAft>
              <a:defRPr sz="2700">
                <a:solidFill>
                  <a:srgbClr val="E1E1E1"/>
                </a:solidFill>
                <a:latin typeface="Lucida Blackletter" charset="0"/>
                <a:ea typeface="ヒラギノ角ゴ ProN W3" charset="-128"/>
                <a:sym typeface="Arial" charset="0"/>
              </a:defRPr>
            </a:lvl9pPr>
          </a:lstStyle>
          <a:p>
            <a:pPr eaLnBrk="1" hangingPunct="1"/>
            <a:r>
              <a:rPr lang="en-US" altLang="x-none" sz="2600">
                <a:solidFill>
                  <a:schemeClr val="tx1"/>
                </a:solidFill>
                <a:latin typeface="Calisto MT" charset="0"/>
                <a:sym typeface="Bookman Old Style" charset="0"/>
              </a:rPr>
              <a:t>Aerial imagery via gmap4.com; </a:t>
            </a:r>
          </a:p>
          <a:p>
            <a:pPr eaLnBrk="1" hangingPunct="1"/>
            <a:r>
              <a:rPr lang="en-US" altLang="x-none" sz="2600">
                <a:solidFill>
                  <a:schemeClr val="tx1"/>
                </a:solidFill>
                <a:latin typeface="Calisto MT" charset="0"/>
                <a:sym typeface="Bookman Old Style" charset="0"/>
              </a:rPr>
              <a:t>see also maps.google.com, Google Earth!</a:t>
            </a:r>
            <a:endParaRPr lang="en-US" altLang="x-none" sz="2200">
              <a:solidFill>
                <a:srgbClr val="E6E6E6"/>
              </a:solidFill>
              <a:latin typeface="Calisto MT" charset="0"/>
              <a:sym typeface="Bookman Old Style" charset="0"/>
            </a:endParaRPr>
          </a:p>
        </p:txBody>
      </p:sp>
      <p:pic>
        <p:nvPicPr>
          <p:cNvPr id="16387" name="Picture 7" descr="Screen Shot 2017-01-16 at 4.34.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01775"/>
            <a:ext cx="100584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3963"/>
          </a:xfrm>
          <a:prstGeom prst="rect">
            <a:avLst/>
          </a:prstGeom>
        </p:spPr>
      </p:pic>
    </p:spTree>
    <p:extLst>
      <p:ext uri="{BB962C8B-B14F-4D97-AF65-F5344CB8AC3E}">
        <p14:creationId xmlns:p14="http://schemas.microsoft.com/office/powerpoint/2010/main" val="16066014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60856" cy="6705600"/>
          </a:xfrm>
          <a:prstGeom prst="rect">
            <a:avLst/>
          </a:prstGeom>
        </p:spPr>
      </p:pic>
    </p:spTree>
    <p:extLst>
      <p:ext uri="{BB962C8B-B14F-4D97-AF65-F5344CB8AC3E}">
        <p14:creationId xmlns:p14="http://schemas.microsoft.com/office/powerpoint/2010/main" val="18319618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58" y="1"/>
            <a:ext cx="9344442" cy="7010400"/>
          </a:xfrm>
          <a:prstGeom prst="rect">
            <a:avLst/>
          </a:prstGeom>
        </p:spPr>
      </p:pic>
    </p:spTree>
    <p:extLst>
      <p:ext uri="{BB962C8B-B14F-4D97-AF65-F5344CB8AC3E}">
        <p14:creationId xmlns:p14="http://schemas.microsoft.com/office/powerpoint/2010/main" val="167126719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0058400" cy="4614291"/>
          </a:xfrm>
          <a:prstGeom prst="rect">
            <a:avLst/>
          </a:prstGeom>
        </p:spPr>
      </p:pic>
    </p:spTree>
    <p:extLst>
      <p:ext uri="{BB962C8B-B14F-4D97-AF65-F5344CB8AC3E}">
        <p14:creationId xmlns:p14="http://schemas.microsoft.com/office/powerpoint/2010/main" val="145257169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5600"/>
          </a:xfrm>
          <a:prstGeom prst="rect">
            <a:avLst/>
          </a:prstGeom>
        </p:spPr>
      </p:pic>
    </p:spTree>
    <p:extLst>
      <p:ext uri="{BB962C8B-B14F-4D97-AF65-F5344CB8AC3E}">
        <p14:creationId xmlns:p14="http://schemas.microsoft.com/office/powerpoint/2010/main" val="177427900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0"/>
            <a:ext cx="9448800" cy="7090796"/>
          </a:xfrm>
          <a:prstGeom prst="rect">
            <a:avLst/>
          </a:prstGeom>
        </p:spPr>
      </p:pic>
    </p:spTree>
    <p:extLst>
      <p:ext uri="{BB962C8B-B14F-4D97-AF65-F5344CB8AC3E}">
        <p14:creationId xmlns:p14="http://schemas.microsoft.com/office/powerpoint/2010/main" val="153218340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fuller-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00584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fuller-25_13Sep14_5991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7082"/>
            <a:ext cx="10058400" cy="4601718"/>
          </a:xfrm>
          <a:prstGeom prst="rect">
            <a:avLst/>
          </a:prstGeom>
        </p:spPr>
      </p:pic>
    </p:spTree>
    <p:extLst>
      <p:ext uri="{BB962C8B-B14F-4D97-AF65-F5344CB8AC3E}">
        <p14:creationId xmlns:p14="http://schemas.microsoft.com/office/powerpoint/2010/main" val="101726582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5600"/>
          </a:xfrm>
          <a:prstGeom prst="rect">
            <a:avLst/>
          </a:prstGeom>
        </p:spPr>
      </p:pic>
    </p:spTree>
    <p:extLst>
      <p:ext uri="{BB962C8B-B14F-4D97-AF65-F5344CB8AC3E}">
        <p14:creationId xmlns:p14="http://schemas.microsoft.com/office/powerpoint/2010/main" val="186091870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kilbourn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0058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72" y="0"/>
            <a:ext cx="9330627" cy="7010400"/>
          </a:xfrm>
          <a:prstGeom prst="rect">
            <a:avLst/>
          </a:prstGeom>
        </p:spPr>
      </p:pic>
    </p:spTree>
    <p:extLst>
      <p:ext uri="{BB962C8B-B14F-4D97-AF65-F5344CB8AC3E}">
        <p14:creationId xmlns:p14="http://schemas.microsoft.com/office/powerpoint/2010/main" val="11616148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100709"/>
            <a:ext cx="10058400" cy="4614291"/>
          </a:xfrm>
          <a:prstGeom prst="rect">
            <a:avLst/>
          </a:prstGeom>
        </p:spPr>
      </p:pic>
    </p:spTree>
    <p:extLst>
      <p:ext uri="{BB962C8B-B14F-4D97-AF65-F5344CB8AC3E}">
        <p14:creationId xmlns:p14="http://schemas.microsoft.com/office/powerpoint/2010/main" val="152760974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6995"/>
            <a:ext cx="10058400" cy="4608005"/>
          </a:xfrm>
          <a:prstGeom prst="rect">
            <a:avLst/>
          </a:prstGeom>
        </p:spPr>
      </p:pic>
    </p:spTree>
    <p:extLst>
      <p:ext uri="{BB962C8B-B14F-4D97-AF65-F5344CB8AC3E}">
        <p14:creationId xmlns:p14="http://schemas.microsoft.com/office/powerpoint/2010/main" val="74207857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6995"/>
            <a:ext cx="10058400" cy="4608005"/>
          </a:xfrm>
          <a:prstGeom prst="rect">
            <a:avLst/>
          </a:prstGeom>
        </p:spPr>
      </p:pic>
    </p:spTree>
    <p:extLst>
      <p:ext uri="{BB962C8B-B14F-4D97-AF65-F5344CB8AC3E}">
        <p14:creationId xmlns:p14="http://schemas.microsoft.com/office/powerpoint/2010/main" val="167191494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0058400" cy="4608005"/>
          </a:xfrm>
          <a:prstGeom prst="rect">
            <a:avLst/>
          </a:prstGeom>
        </p:spPr>
      </p:pic>
    </p:spTree>
    <p:extLst>
      <p:ext uri="{BB962C8B-B14F-4D97-AF65-F5344CB8AC3E}">
        <p14:creationId xmlns:p14="http://schemas.microsoft.com/office/powerpoint/2010/main" val="9605568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3963"/>
          </a:xfrm>
          <a:prstGeom prst="rect">
            <a:avLst/>
          </a:prstGeom>
        </p:spPr>
      </p:pic>
    </p:spTree>
    <p:extLst>
      <p:ext uri="{BB962C8B-B14F-4D97-AF65-F5344CB8AC3E}">
        <p14:creationId xmlns:p14="http://schemas.microsoft.com/office/powerpoint/2010/main" val="126326763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3963"/>
          </a:xfrm>
          <a:prstGeom prst="rect">
            <a:avLst/>
          </a:prstGeom>
        </p:spPr>
      </p:pic>
    </p:spTree>
    <p:extLst>
      <p:ext uri="{BB962C8B-B14F-4D97-AF65-F5344CB8AC3E}">
        <p14:creationId xmlns:p14="http://schemas.microsoft.com/office/powerpoint/2010/main" val="212326787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0058400" cy="4614291"/>
          </a:xfrm>
          <a:prstGeom prst="rect">
            <a:avLst/>
          </a:prstGeom>
        </p:spPr>
      </p:pic>
    </p:spTree>
    <p:extLst>
      <p:ext uri="{BB962C8B-B14F-4D97-AF65-F5344CB8AC3E}">
        <p14:creationId xmlns:p14="http://schemas.microsoft.com/office/powerpoint/2010/main" val="60573961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3963"/>
          </a:xfrm>
          <a:prstGeom prst="rect">
            <a:avLst/>
          </a:prstGeom>
        </p:spPr>
      </p:pic>
    </p:spTree>
    <p:extLst>
      <p:ext uri="{BB962C8B-B14F-4D97-AF65-F5344CB8AC3E}">
        <p14:creationId xmlns:p14="http://schemas.microsoft.com/office/powerpoint/2010/main" val="31738323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3963"/>
          </a:xfrm>
          <a:prstGeom prst="rect">
            <a:avLst/>
          </a:prstGeom>
        </p:spPr>
      </p:pic>
    </p:spTree>
    <p:extLst>
      <p:ext uri="{BB962C8B-B14F-4D97-AF65-F5344CB8AC3E}">
        <p14:creationId xmlns:p14="http://schemas.microsoft.com/office/powerpoint/2010/main" val="180539018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4" descr="kilbourne-2_30Dec14_2053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3282"/>
            <a:ext cx="10058400" cy="4601718"/>
          </a:xfrm>
          <a:prstGeom prst="rect">
            <a:avLst/>
          </a:prstGeom>
        </p:spPr>
      </p:pic>
    </p:spTree>
    <p:extLst>
      <p:ext uri="{BB962C8B-B14F-4D97-AF65-F5344CB8AC3E}">
        <p14:creationId xmlns:p14="http://schemas.microsoft.com/office/powerpoint/2010/main" val="71604531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00" y="0"/>
            <a:ext cx="5048168" cy="7772400"/>
          </a:xfrm>
          <a:prstGeom prst="rect">
            <a:avLst/>
          </a:prstGeom>
        </p:spPr>
      </p:pic>
      <p:sp>
        <p:nvSpPr>
          <p:cNvPr id="4" name="TextBox 3"/>
          <p:cNvSpPr txBox="1"/>
          <p:nvPr/>
        </p:nvSpPr>
        <p:spPr>
          <a:xfrm>
            <a:off x="5578197" y="0"/>
            <a:ext cx="1965603" cy="369332"/>
          </a:xfrm>
          <a:prstGeom prst="rect">
            <a:avLst/>
          </a:prstGeom>
          <a:solidFill>
            <a:schemeClr val="accent1">
              <a:alpha val="33000"/>
            </a:schemeClr>
          </a:solidFill>
        </p:spPr>
        <p:txBody>
          <a:bodyPr wrap="none" rtlCol="0">
            <a:spAutoFit/>
          </a:bodyPr>
          <a:lstStyle/>
          <a:p>
            <a:r>
              <a:rPr lang="en-US" sz="1800" b="1" dirty="0" smtClean="0">
                <a:latin typeface="Century Gothic" charset="0"/>
                <a:ea typeface="Century Gothic" charset="0"/>
                <a:cs typeface="Century Gothic" charset="0"/>
              </a:rPr>
              <a:t>Gordon Snelling</a:t>
            </a:r>
            <a:endParaRPr lang="en-US" sz="18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75159503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 y="609600"/>
            <a:ext cx="10024533" cy="5638800"/>
          </a:xfrm>
          <a:prstGeom prst="rect">
            <a:avLst/>
          </a:prstGeom>
        </p:spPr>
      </p:pic>
    </p:spTree>
    <p:extLst>
      <p:ext uri="{BB962C8B-B14F-4D97-AF65-F5344CB8AC3E}">
        <p14:creationId xmlns:p14="http://schemas.microsoft.com/office/powerpoint/2010/main" val="104243053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363" r="7576"/>
          <a:stretch/>
        </p:blipFill>
        <p:spPr>
          <a:xfrm>
            <a:off x="9760" y="1004398"/>
            <a:ext cx="10048640" cy="4842365"/>
          </a:xfrm>
          <a:prstGeom prst="rect">
            <a:avLst/>
          </a:prstGeom>
        </p:spPr>
      </p:pic>
    </p:spTree>
    <p:extLst>
      <p:ext uri="{BB962C8B-B14F-4D97-AF65-F5344CB8AC3E}">
        <p14:creationId xmlns:p14="http://schemas.microsoft.com/office/powerpoint/2010/main" val="174485524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0058400" cy="4608005"/>
          </a:xfrm>
          <a:prstGeom prst="rect">
            <a:avLst/>
          </a:prstGeom>
        </p:spPr>
      </p:pic>
    </p:spTree>
    <p:extLst>
      <p:ext uri="{BB962C8B-B14F-4D97-AF65-F5344CB8AC3E}">
        <p14:creationId xmlns:p14="http://schemas.microsoft.com/office/powerpoint/2010/main" val="37512598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0058400" cy="4601718"/>
          </a:xfrm>
          <a:prstGeom prst="rect">
            <a:avLst/>
          </a:prstGeom>
        </p:spPr>
      </p:pic>
    </p:spTree>
    <p:extLst>
      <p:ext uri="{BB962C8B-B14F-4D97-AF65-F5344CB8AC3E}">
        <p14:creationId xmlns:p14="http://schemas.microsoft.com/office/powerpoint/2010/main" val="153446556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0058400" cy="4608005"/>
          </a:xfrm>
          <a:prstGeom prst="rect">
            <a:avLst/>
          </a:prstGeom>
        </p:spPr>
      </p:pic>
    </p:spTree>
    <p:extLst>
      <p:ext uri="{BB962C8B-B14F-4D97-AF65-F5344CB8AC3E}">
        <p14:creationId xmlns:p14="http://schemas.microsoft.com/office/powerpoint/2010/main" val="147050295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3963"/>
          </a:xfrm>
          <a:prstGeom prst="rect">
            <a:avLst/>
          </a:prstGeom>
        </p:spPr>
      </p:pic>
    </p:spTree>
    <p:extLst>
      <p:ext uri="{BB962C8B-B14F-4D97-AF65-F5344CB8AC3E}">
        <p14:creationId xmlns:p14="http://schemas.microsoft.com/office/powerpoint/2010/main" val="54267283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3963"/>
          </a:xfrm>
          <a:prstGeom prst="rect">
            <a:avLst/>
          </a:prstGeom>
        </p:spPr>
      </p:pic>
    </p:spTree>
    <p:extLst>
      <p:ext uri="{BB962C8B-B14F-4D97-AF65-F5344CB8AC3E}">
        <p14:creationId xmlns:p14="http://schemas.microsoft.com/office/powerpoint/2010/main" val="182847259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3963"/>
          </a:xfrm>
          <a:prstGeom prst="rect">
            <a:avLst/>
          </a:prstGeom>
        </p:spPr>
      </p:pic>
    </p:spTree>
    <p:extLst>
      <p:ext uri="{BB962C8B-B14F-4D97-AF65-F5344CB8AC3E}">
        <p14:creationId xmlns:p14="http://schemas.microsoft.com/office/powerpoint/2010/main" val="15727495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16047-1ct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00584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0058400" cy="4608005"/>
          </a:xfrm>
          <a:prstGeom prst="rect">
            <a:avLst/>
          </a:prstGeom>
        </p:spPr>
      </p:pic>
    </p:spTree>
    <p:extLst>
      <p:ext uri="{BB962C8B-B14F-4D97-AF65-F5344CB8AC3E}">
        <p14:creationId xmlns:p14="http://schemas.microsoft.com/office/powerpoint/2010/main" val="110051391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
            <a:ext cx="10045700" cy="6697133"/>
          </a:xfrm>
          <a:prstGeom prst="rect">
            <a:avLst/>
          </a:prstGeom>
        </p:spPr>
      </p:pic>
    </p:spTree>
    <p:extLst>
      <p:ext uri="{BB962C8B-B14F-4D97-AF65-F5344CB8AC3E}">
        <p14:creationId xmlns:p14="http://schemas.microsoft.com/office/powerpoint/2010/main" val="107995576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0058400" cy="4608005"/>
          </a:xfrm>
          <a:prstGeom prst="rect">
            <a:avLst/>
          </a:prstGeom>
        </p:spPr>
      </p:pic>
    </p:spTree>
    <p:extLst>
      <p:ext uri="{BB962C8B-B14F-4D97-AF65-F5344CB8AC3E}">
        <p14:creationId xmlns:p14="http://schemas.microsoft.com/office/powerpoint/2010/main" val="130235455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300" y="0"/>
            <a:ext cx="5495786" cy="7772400"/>
          </a:xfrm>
          <a:prstGeom prst="rect">
            <a:avLst/>
          </a:prstGeom>
        </p:spPr>
      </p:pic>
    </p:spTree>
    <p:extLst>
      <p:ext uri="{BB962C8B-B14F-4D97-AF65-F5344CB8AC3E}">
        <p14:creationId xmlns:p14="http://schemas.microsoft.com/office/powerpoint/2010/main" val="29380149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5600"/>
          </a:xfrm>
          <a:prstGeom prst="rect">
            <a:avLst/>
          </a:prstGeom>
        </p:spPr>
      </p:pic>
    </p:spTree>
    <p:extLst>
      <p:ext uri="{BB962C8B-B14F-4D97-AF65-F5344CB8AC3E}">
        <p14:creationId xmlns:p14="http://schemas.microsoft.com/office/powerpoint/2010/main" val="102488415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5600"/>
          </a:xfrm>
          <a:prstGeom prst="rect">
            <a:avLst/>
          </a:prstGeom>
        </p:spPr>
      </p:pic>
    </p:spTree>
    <p:extLst>
      <p:ext uri="{BB962C8B-B14F-4D97-AF65-F5344CB8AC3E}">
        <p14:creationId xmlns:p14="http://schemas.microsoft.com/office/powerpoint/2010/main" val="58850091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5600"/>
          </a:xfrm>
          <a:prstGeom prst="rect">
            <a:avLst/>
          </a:prstGeom>
        </p:spPr>
      </p:pic>
    </p:spTree>
    <p:extLst>
      <p:ext uri="{BB962C8B-B14F-4D97-AF65-F5344CB8AC3E}">
        <p14:creationId xmlns:p14="http://schemas.microsoft.com/office/powerpoint/2010/main" val="32894796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5600"/>
          </a:xfrm>
          <a:prstGeom prst="rect">
            <a:avLst/>
          </a:prstGeom>
        </p:spPr>
      </p:pic>
    </p:spTree>
    <p:extLst>
      <p:ext uri="{BB962C8B-B14F-4D97-AF65-F5344CB8AC3E}">
        <p14:creationId xmlns:p14="http://schemas.microsoft.com/office/powerpoint/2010/main" val="52890657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5600"/>
          </a:xfrm>
          <a:prstGeom prst="rect">
            <a:avLst/>
          </a:prstGeom>
        </p:spPr>
      </p:pic>
    </p:spTree>
    <p:extLst>
      <p:ext uri="{BB962C8B-B14F-4D97-AF65-F5344CB8AC3E}">
        <p14:creationId xmlns:p14="http://schemas.microsoft.com/office/powerpoint/2010/main" val="205875950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5600"/>
          </a:xfrm>
          <a:prstGeom prst="rect">
            <a:avLst/>
          </a:prstGeom>
        </p:spPr>
      </p:pic>
    </p:spTree>
    <p:extLst>
      <p:ext uri="{BB962C8B-B14F-4D97-AF65-F5344CB8AC3E}">
        <p14:creationId xmlns:p14="http://schemas.microsoft.com/office/powerpoint/2010/main" val="58616262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5" descr="16047_1CTL_13Feb13_9820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6705600"/>
          </a:xfrm>
          <a:prstGeom prst="rect">
            <a:avLst/>
          </a:prstGeom>
        </p:spPr>
      </p:pic>
    </p:spTree>
    <p:extLst>
      <p:ext uri="{BB962C8B-B14F-4D97-AF65-F5344CB8AC3E}">
        <p14:creationId xmlns:p14="http://schemas.microsoft.com/office/powerpoint/2010/main" val="141690768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descr="Crotalus_atrox_13Sep16_5900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victorio-s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00584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descr="victorio-se-3_17Sep14_6462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la-union-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00584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Bullets">
  <a:themeElements>
    <a:clrScheme name="">
      <a:dk1>
        <a:srgbClr val="808080"/>
      </a:dk1>
      <a:lt1>
        <a:srgbClr val="E1E1E1"/>
      </a:lt1>
      <a:dk2>
        <a:srgbClr val="101010"/>
      </a:dk2>
      <a:lt2>
        <a:srgbClr val="000000"/>
      </a:lt2>
      <a:accent1>
        <a:srgbClr val="003399"/>
      </a:accent1>
      <a:accent2>
        <a:srgbClr val="333399"/>
      </a:accent2>
      <a:accent3>
        <a:srgbClr val="AAAAAA"/>
      </a:accent3>
      <a:accent4>
        <a:srgbClr val="C0C0C0"/>
      </a:accent4>
      <a:accent5>
        <a:srgbClr val="AAADCA"/>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399"/>
        </a:solidFill>
        <a:ln w="12700" cap="flat" cmpd="sng" algn="ctr">
          <a:solidFill>
            <a:srgbClr val="E1E1E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E1E1E1"/>
            </a:solidFill>
            <a:effectLst/>
            <a:latin typeface="IM FELL Double Pica PRO Roman " charset="0"/>
            <a:ea typeface="ヒラギノ角ゴ ProN W3" charset="-128"/>
            <a:cs typeface="ヒラギノ角ゴ ProN W3" charset="-128"/>
            <a:sym typeface="Arial" charset="0"/>
          </a:defRPr>
        </a:defPPr>
      </a:lstStyle>
    </a:spDef>
    <a:lnDef>
      <a:spPr bwMode="auto">
        <a:xfrm>
          <a:off x="0" y="0"/>
          <a:ext cx="1" cy="1"/>
        </a:xfrm>
        <a:custGeom>
          <a:avLst/>
          <a:gdLst/>
          <a:ahLst/>
          <a:cxnLst/>
          <a:rect l="0" t="0" r="0" b="0"/>
          <a:pathLst/>
        </a:custGeom>
        <a:solidFill>
          <a:srgbClr val="003399"/>
        </a:solidFill>
        <a:ln w="12700" cap="flat" cmpd="sng" algn="ctr">
          <a:solidFill>
            <a:srgbClr val="E1E1E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E1E1E1"/>
            </a:solidFill>
            <a:effectLst/>
            <a:latin typeface="IM FELL Double Pica PRO Roman " charset="0"/>
            <a:ea typeface="ヒラギノ角ゴ ProN W3" charset="-128"/>
            <a:cs typeface="ヒラギノ角ゴ ProN W3" charset="-128"/>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18026</TotalTime>
  <Pages>0</Pages>
  <Words>2146</Words>
  <Characters>0</Characters>
  <Application>Microsoft Macintosh PowerPoint</Application>
  <PresentationFormat>Custom</PresentationFormat>
  <Lines>0</Lines>
  <Paragraphs>119</Paragraphs>
  <Slides>61</Slides>
  <Notes>61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Bookman Old Style</vt:lpstr>
      <vt:lpstr>Calisto MT</vt:lpstr>
      <vt:lpstr>Century Gothic</vt:lpstr>
      <vt:lpstr>IM FELL Great Primer PRO Roman</vt:lpstr>
      <vt:lpstr>Lucida Blackletter</vt:lpstr>
      <vt:lpstr>ＭＳ Ｐゴシック</vt:lpstr>
      <vt:lpstr>Verdana</vt:lpstr>
      <vt:lpstr>ヒラギノ角ゴ Pro W3</vt:lpstr>
      <vt:lpstr>ヒラギノ角ゴ ProN W3</vt:lpstr>
      <vt:lpstr>Arial</vt:lpstr>
      <vt:lpstr>Title &amp; Bullets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Patrick Alexander</dc:creator>
  <cp:keywords/>
  <dc:description/>
  <cp:lastModifiedBy>Patrick Alexander</cp:lastModifiedBy>
  <cp:revision>189</cp:revision>
  <cp:lastPrinted>2011-05-01T05:45:34Z</cp:lastPrinted>
  <dcterms:created xsi:type="dcterms:W3CDTF">2017-01-20T00:43:53Z</dcterms:created>
  <dcterms:modified xsi:type="dcterms:W3CDTF">2017-10-18T15:28:31Z</dcterms:modified>
</cp:coreProperties>
</file>