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7" r:id="rId2"/>
    <p:sldId id="367" r:id="rId3"/>
    <p:sldId id="365" r:id="rId4"/>
    <p:sldId id="369" r:id="rId5"/>
    <p:sldId id="368" r:id="rId6"/>
    <p:sldId id="371" r:id="rId7"/>
    <p:sldId id="370" r:id="rId8"/>
    <p:sldId id="373" r:id="rId9"/>
    <p:sldId id="374" r:id="rId10"/>
    <p:sldId id="375" r:id="rId11"/>
    <p:sldId id="376" r:id="rId12"/>
    <p:sldId id="377" r:id="rId13"/>
    <p:sldId id="378" r:id="rId14"/>
    <p:sldId id="379" r:id="rId15"/>
    <p:sldId id="380" r:id="rId16"/>
    <p:sldId id="382" r:id="rId17"/>
    <p:sldId id="383" r:id="rId18"/>
    <p:sldId id="381" r:id="rId19"/>
    <p:sldId id="385" r:id="rId20"/>
    <p:sldId id="386" r:id="rId21"/>
    <p:sldId id="384" r:id="rId22"/>
    <p:sldId id="387" r:id="rId23"/>
    <p:sldId id="388" r:id="rId24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FEFE02"/>
    <a:srgbClr val="112A93"/>
    <a:srgbClr val="4DBDD3"/>
    <a:srgbClr val="193D69"/>
    <a:srgbClr val="1F4A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65" autoAdjust="0"/>
    <p:restoredTop sz="89442" autoAdjust="0"/>
  </p:normalViewPr>
  <p:slideViewPr>
    <p:cSldViewPr>
      <p:cViewPr varScale="1">
        <p:scale>
          <a:sx n="102" d="100"/>
          <a:sy n="102" d="100"/>
        </p:scale>
        <p:origin x="1440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handoutMaster" Target="handoutMasters/handoutMaster1.xml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94B0861-96FB-4429-88C3-9ECB5D01B11D}" type="datetimeFigureOut">
              <a:rPr lang="en-US" smtClean="0"/>
              <a:t>7/22/17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E7420BA-2BD5-4811-BEA4-31D82F971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8984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5B79E39-257F-4EF2-A413-7A655CFC4A02}" type="datetimeFigureOut">
              <a:rPr lang="en-US" smtClean="0"/>
              <a:t>7/22/17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30CF485-7674-438B-8A84-A4296A24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266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0959CA-65B8-4596-BBA1-E3C88A6190C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3108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Most</a:t>
            </a:r>
            <a:r>
              <a:rPr lang="en-US" baseline="0" dirty="0" smtClean="0"/>
              <a:t> of the decision points are going to be based on geomorphology and soils, at least in our area (MLRA 42). Most of the variation in climate is accounted for by MLRA / LRU boundaries.</a:t>
            </a:r>
          </a:p>
          <a:p>
            <a:r>
              <a:rPr lang="en-US" baseline="0" dirty="0" smtClean="0"/>
              <a:t>The only EDIT interface only goes to ecological site groups.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0959CA-65B8-4596-BBA1-E3C88A6190C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0066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one goes all the way. And you can print it out!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0959CA-65B8-4596-BBA1-E3C88A6190C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3812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ESD: ecological site description.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0959CA-65B8-4596-BBA1-E3C88A6190C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8033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There’s an Android</a:t>
            </a:r>
            <a:r>
              <a:rPr lang="en-US" baseline="0" dirty="0" smtClean="0"/>
              <a:t> version, too.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0959CA-65B8-4596-BBA1-E3C88A6190C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4333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0959CA-65B8-4596-BBA1-E3C88A6190C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8835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0959CA-65B8-4596-BBA1-E3C88A6190C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4666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0959CA-65B8-4596-BBA1-E3C88A6190C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5123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0959CA-65B8-4596-BBA1-E3C88A6190C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2820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0959CA-65B8-4596-BBA1-E3C88A6190C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2652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0959CA-65B8-4596-BBA1-E3C88A6190C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954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0959CA-65B8-4596-BBA1-E3C88A6190C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344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0959CA-65B8-4596-BBA1-E3C88A6190C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2266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0959CA-65B8-4596-BBA1-E3C88A6190C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252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0959CA-65B8-4596-BBA1-E3C88A6190C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3946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There’s an Android</a:t>
            </a:r>
            <a:r>
              <a:rPr lang="en-US" baseline="0" dirty="0" smtClean="0"/>
              <a:t> version, too.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0959CA-65B8-4596-BBA1-E3C88A6190C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7648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0959CA-65B8-4596-BBA1-E3C88A6190C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7366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0959CA-65B8-4596-BBA1-E3C88A6190C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3415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0959CA-65B8-4596-BBA1-E3C88A6190C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180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0959CA-65B8-4596-BBA1-E3C88A6190C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7030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0959CA-65B8-4596-BBA1-E3C88A6190C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0879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0959CA-65B8-4596-BBA1-E3C88A6190C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2874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MLRA: major</a:t>
            </a:r>
            <a:r>
              <a:rPr lang="en-US" baseline="0" dirty="0" smtClean="0"/>
              <a:t> land resource area</a:t>
            </a:r>
          </a:p>
          <a:p>
            <a:r>
              <a:rPr lang="en-US" baseline="0" dirty="0" smtClean="0"/>
              <a:t>LRU: land resource unit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0959CA-65B8-4596-BBA1-E3C88A6190C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915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8311B-7B3E-4E34-97DE-2E70E4B0D17C}" type="datetime1">
              <a:rPr lang="en-US" smtClean="0"/>
              <a:t>7/22/17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BE583-718F-4C5E-89D5-DB0F11B42F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482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8180-6FE7-477D-A118-3AEB6C9780A9}" type="datetime1">
              <a:rPr lang="en-US" smtClean="0"/>
              <a:t>7/22/17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BE583-718F-4C5E-89D5-DB0F11B42F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982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0419E-C2BE-496C-A440-2B6E43AA5609}" type="datetime1">
              <a:rPr lang="en-US" smtClean="0"/>
              <a:t>7/22/17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BE583-718F-4C5E-89D5-DB0F11B42F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08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80B60-190F-4152-94AB-DDC1D363A51A}" type="datetime1">
              <a:rPr lang="en-US" smtClean="0"/>
              <a:t>7/22/17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BE583-718F-4C5E-89D5-DB0F11B42F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23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FAAB5-A491-47D0-BBFA-F9F6C784D6F0}" type="datetime1">
              <a:rPr lang="en-US" smtClean="0"/>
              <a:t>7/22/17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BE583-718F-4C5E-89D5-DB0F11B42F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894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F86DB-1BA4-4D30-837A-10C21EE6E98D}" type="datetime1">
              <a:rPr lang="en-US" smtClean="0"/>
              <a:t>7/22/17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BE583-718F-4C5E-89D5-DB0F11B42F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291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A2FF0-6E8C-404C-AE92-C6F12162A87A}" type="datetime1">
              <a:rPr lang="en-US" smtClean="0"/>
              <a:t>7/22/17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BE583-718F-4C5E-89D5-DB0F11B42F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235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F8AE9-D9EA-4EA8-80FD-888BDE643387}" type="datetime1">
              <a:rPr lang="en-US" smtClean="0"/>
              <a:t>7/22/17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BE583-718F-4C5E-89D5-DB0F11B42F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60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4340C-8979-4D36-93E4-26689D1CB9CE}" type="datetime1">
              <a:rPr lang="en-US" smtClean="0"/>
              <a:t>7/22/17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BE583-718F-4C5E-89D5-DB0F11B42F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178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B20AD-3B69-418E-BF63-E9F138AB0F5B}" type="datetime1">
              <a:rPr lang="en-US" smtClean="0"/>
              <a:t>7/22/17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BE583-718F-4C5E-89D5-DB0F11B42F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612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374FF-3E27-4BCA-B6FF-EA817CE9595F}" type="datetime1">
              <a:rPr lang="en-US" smtClean="0"/>
              <a:t>7/22/17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BE583-718F-4C5E-89D5-DB0F11B42F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687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50000"/>
              </a:schemeClr>
            </a:gs>
            <a:gs pos="86000">
              <a:srgbClr val="193D69"/>
            </a:gs>
            <a:gs pos="100000">
              <a:schemeClr val="tx2">
                <a:lumMod val="5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193DC5-E39C-4598-9FB0-99BFE245B525}" type="datetime1">
              <a:rPr lang="en-US" smtClean="0"/>
              <a:t>7/22/17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CBE583-718F-4C5E-89D5-DB0F11B42F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307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5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23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jpg"/><Relationship Id="rId5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0.jpeg"/><Relationship Id="rId5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598" y="1066800"/>
            <a:ext cx="7552871" cy="5650575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sz="33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charset="0"/>
                <a:ea typeface="Calisto MT" charset="0"/>
                <a:cs typeface="Calisto MT" charset="0"/>
              </a:rPr>
              <a:t>Ecological sites: why botanists care about soil.</a:t>
            </a:r>
            <a:endParaRPr lang="en-US" sz="3300" b="1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sto MT" charset="0"/>
              <a:ea typeface="Calisto MT" charset="0"/>
              <a:cs typeface="Calisto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00740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763000" cy="1143000"/>
          </a:xfrm>
        </p:spPr>
        <p:txBody>
          <a:bodyPr>
            <a:normAutofit/>
          </a:bodyPr>
          <a:lstStyle/>
          <a:p>
            <a:pPr algn="l"/>
            <a:r>
              <a:rPr lang="en-US" sz="3300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charset="0"/>
                <a:ea typeface="Calisto MT" charset="0"/>
                <a:cs typeface="Calisto MT" charset="0"/>
              </a:rPr>
              <a:t>Identifying e</a:t>
            </a:r>
            <a:r>
              <a:rPr lang="en-US" sz="3300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charset="0"/>
                <a:ea typeface="Calisto MT" charset="0"/>
                <a:cs typeface="Calisto MT" charset="0"/>
              </a:rPr>
              <a:t>cological sites:</a:t>
            </a:r>
            <a:endParaRPr lang="en-US" sz="3300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sto MT" charset="0"/>
              <a:ea typeface="Calisto MT" charset="0"/>
              <a:cs typeface="Calisto MT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3400" y="1143000"/>
            <a:ext cx="632460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dirty="0" smtClean="0">
                <a:solidFill>
                  <a:schemeClr val="bg1"/>
                </a:solidFill>
                <a:latin typeface="Calisto MT" charset="0"/>
                <a:ea typeface="Calisto MT" charset="0"/>
                <a:cs typeface="Calisto MT" charset="0"/>
              </a:rPr>
              <a:t>If possible, find &amp; use ecological site keys.</a:t>
            </a:r>
            <a:endParaRPr lang="en-US" sz="2500" dirty="0">
              <a:solidFill>
                <a:schemeClr val="bg1"/>
              </a:solidFill>
              <a:latin typeface="Calisto MT" charset="0"/>
              <a:ea typeface="Calisto MT" charset="0"/>
              <a:cs typeface="Calisto MT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36" y="1828800"/>
            <a:ext cx="8095964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1222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763000" cy="1143000"/>
          </a:xfrm>
        </p:spPr>
        <p:txBody>
          <a:bodyPr>
            <a:normAutofit/>
          </a:bodyPr>
          <a:lstStyle/>
          <a:p>
            <a:pPr algn="l"/>
            <a:r>
              <a:rPr lang="en-US" sz="3300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charset="0"/>
                <a:ea typeface="Calisto MT" charset="0"/>
                <a:cs typeface="Calisto MT" charset="0"/>
              </a:rPr>
              <a:t>Identifying e</a:t>
            </a:r>
            <a:r>
              <a:rPr lang="en-US" sz="3300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charset="0"/>
                <a:ea typeface="Calisto MT" charset="0"/>
                <a:cs typeface="Calisto MT" charset="0"/>
              </a:rPr>
              <a:t>cological sites:</a:t>
            </a:r>
            <a:endParaRPr lang="en-US" sz="3300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sto MT" charset="0"/>
              <a:ea typeface="Calisto MT" charset="0"/>
              <a:cs typeface="Calisto MT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3400" y="1143000"/>
            <a:ext cx="80772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dirty="0" smtClean="0">
                <a:solidFill>
                  <a:schemeClr val="bg1"/>
                </a:solidFill>
                <a:latin typeface="Calisto MT" charset="0"/>
                <a:ea typeface="Calisto MT" charset="0"/>
                <a:cs typeface="Calisto MT" charset="0"/>
              </a:rPr>
              <a:t>Most couplets are based on geomorphology and soils.</a:t>
            </a:r>
          </a:p>
          <a:p>
            <a:r>
              <a:rPr lang="en-US" sz="2500" dirty="0" smtClean="0">
                <a:solidFill>
                  <a:schemeClr val="bg1"/>
                </a:solidFill>
                <a:latin typeface="Calisto MT" charset="0"/>
                <a:ea typeface="Calisto MT" charset="0"/>
                <a:cs typeface="Calisto MT" charset="0"/>
              </a:rPr>
              <a:t>Plot characterization data sheet!</a:t>
            </a:r>
            <a:endParaRPr lang="en-US" sz="2500" dirty="0">
              <a:solidFill>
                <a:schemeClr val="bg1"/>
              </a:solidFill>
              <a:latin typeface="Calisto MT" charset="0"/>
              <a:ea typeface="Calisto MT" charset="0"/>
              <a:cs typeface="Calisto MT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116593"/>
            <a:ext cx="7543800" cy="458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5748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763000" cy="1143000"/>
          </a:xfrm>
        </p:spPr>
        <p:txBody>
          <a:bodyPr>
            <a:normAutofit/>
          </a:bodyPr>
          <a:lstStyle/>
          <a:p>
            <a:pPr algn="l"/>
            <a:r>
              <a:rPr lang="en-US" sz="3300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charset="0"/>
                <a:ea typeface="Calisto MT" charset="0"/>
                <a:cs typeface="Calisto MT" charset="0"/>
              </a:rPr>
              <a:t>Identifying e</a:t>
            </a:r>
            <a:r>
              <a:rPr lang="en-US" sz="3300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charset="0"/>
                <a:ea typeface="Calisto MT" charset="0"/>
                <a:cs typeface="Calisto MT" charset="0"/>
              </a:rPr>
              <a:t>cological sites:</a:t>
            </a:r>
            <a:endParaRPr lang="en-US" sz="3300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sto MT" charset="0"/>
              <a:ea typeface="Calisto MT" charset="0"/>
              <a:cs typeface="Calisto MT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3400" y="1143000"/>
            <a:ext cx="7924800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dirty="0" smtClean="0">
                <a:solidFill>
                  <a:schemeClr val="bg1"/>
                </a:solidFill>
                <a:latin typeface="Calisto MT" charset="0"/>
                <a:ea typeface="Calisto MT" charset="0"/>
                <a:cs typeface="Calisto MT" charset="0"/>
              </a:rPr>
              <a:t>Most areas don’t have ecological site keys, unfortunately.</a:t>
            </a:r>
          </a:p>
          <a:p>
            <a:endParaRPr lang="en-US" sz="2500" dirty="0">
              <a:solidFill>
                <a:schemeClr val="bg1"/>
              </a:solidFill>
              <a:latin typeface="Calisto MT" charset="0"/>
              <a:ea typeface="Calisto MT" charset="0"/>
              <a:cs typeface="Calisto MT" charset="0"/>
            </a:endParaRPr>
          </a:p>
          <a:p>
            <a:r>
              <a:rPr lang="en-US" sz="2500" dirty="0" smtClean="0">
                <a:solidFill>
                  <a:schemeClr val="bg1"/>
                </a:solidFill>
                <a:latin typeface="Calisto MT" charset="0"/>
                <a:ea typeface="Calisto MT" charset="0"/>
                <a:cs typeface="Calisto MT" charset="0"/>
              </a:rPr>
              <a:t>Alternate approach: 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500" dirty="0" smtClean="0">
                <a:solidFill>
                  <a:schemeClr val="bg1"/>
                </a:solidFill>
                <a:latin typeface="Calisto MT" charset="0"/>
                <a:ea typeface="Calisto MT" charset="0"/>
                <a:cs typeface="Calisto MT" charset="0"/>
              </a:rPr>
              <a:t>use soil survey data to find potential eco. sites;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500" dirty="0" smtClean="0">
                <a:solidFill>
                  <a:schemeClr val="bg1"/>
                </a:solidFill>
                <a:latin typeface="Calisto MT" charset="0"/>
                <a:ea typeface="Calisto MT" charset="0"/>
                <a:cs typeface="Calisto MT" charset="0"/>
              </a:rPr>
              <a:t>compare soil pit and vegetation to ESD</a:t>
            </a:r>
            <a:endParaRPr lang="en-US" sz="2500" dirty="0">
              <a:solidFill>
                <a:schemeClr val="bg1"/>
              </a:solidFill>
              <a:latin typeface="Calisto MT" charset="0"/>
              <a:ea typeface="Calisto MT" charset="0"/>
              <a:cs typeface="Calisto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69423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763000" cy="1143000"/>
          </a:xfrm>
        </p:spPr>
        <p:txBody>
          <a:bodyPr>
            <a:normAutofit/>
          </a:bodyPr>
          <a:lstStyle/>
          <a:p>
            <a:pPr algn="l"/>
            <a:r>
              <a:rPr lang="en-US" sz="3300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charset="0"/>
                <a:ea typeface="Calisto MT" charset="0"/>
                <a:cs typeface="Calisto MT" charset="0"/>
              </a:rPr>
              <a:t>Identifying e</a:t>
            </a:r>
            <a:r>
              <a:rPr lang="en-US" sz="3300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charset="0"/>
                <a:ea typeface="Calisto MT" charset="0"/>
                <a:cs typeface="Calisto MT" charset="0"/>
              </a:rPr>
              <a:t>cological sites:</a:t>
            </a:r>
            <a:endParaRPr lang="en-US" sz="3300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sto MT" charset="0"/>
              <a:ea typeface="Calisto MT" charset="0"/>
              <a:cs typeface="Calisto MT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3400" y="1143000"/>
            <a:ext cx="792480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dirty="0" smtClean="0">
                <a:solidFill>
                  <a:schemeClr val="bg1"/>
                </a:solidFill>
                <a:latin typeface="Calisto MT" charset="0"/>
                <a:ea typeface="Calisto MT" charset="0"/>
                <a:cs typeface="Calisto MT" charset="0"/>
              </a:rPr>
              <a:t>In office: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500" dirty="0" smtClean="0">
                <a:solidFill>
                  <a:schemeClr val="bg1"/>
                </a:solidFill>
                <a:latin typeface="Calisto MT" charset="0"/>
                <a:ea typeface="Calisto MT" charset="0"/>
                <a:cs typeface="Calisto MT" charset="0"/>
              </a:rPr>
              <a:t>get soil map / soil map unit descriptions;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500" dirty="0" smtClean="0">
                <a:solidFill>
                  <a:schemeClr val="bg1"/>
                </a:solidFill>
                <a:latin typeface="Calisto MT" charset="0"/>
                <a:ea typeface="Calisto MT" charset="0"/>
                <a:cs typeface="Calisto MT" charset="0"/>
              </a:rPr>
              <a:t>print relevant ecological site descriptions.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500" dirty="0" err="1" smtClean="0">
                <a:solidFill>
                  <a:schemeClr val="bg1"/>
                </a:solidFill>
                <a:latin typeface="Calisto MT" charset="0"/>
                <a:ea typeface="Calisto MT" charset="0"/>
                <a:cs typeface="Calisto MT" charset="0"/>
              </a:rPr>
              <a:t>SoilWeb</a:t>
            </a:r>
            <a:r>
              <a:rPr lang="en-US" sz="2500" dirty="0" smtClean="0">
                <a:solidFill>
                  <a:schemeClr val="bg1"/>
                </a:solidFill>
                <a:latin typeface="Calisto MT" charset="0"/>
                <a:ea typeface="Calisto MT" charset="0"/>
                <a:cs typeface="Calisto MT" charset="0"/>
              </a:rPr>
              <a:t> app will do both all this in the field, if there is cell service!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500" dirty="0" smtClean="0">
                <a:solidFill>
                  <a:schemeClr val="bg1"/>
                </a:solidFill>
                <a:latin typeface="Calisto MT" charset="0"/>
                <a:ea typeface="Calisto MT" charset="0"/>
                <a:cs typeface="Calisto MT" charset="0"/>
              </a:rPr>
              <a:t>Otherwise Web Soil Survey or </a:t>
            </a:r>
            <a:r>
              <a:rPr lang="en-US" sz="2500" dirty="0" err="1" smtClean="0">
                <a:solidFill>
                  <a:schemeClr val="bg1"/>
                </a:solidFill>
                <a:latin typeface="Calisto MT" charset="0"/>
                <a:ea typeface="Calisto MT" charset="0"/>
                <a:cs typeface="Calisto MT" charset="0"/>
              </a:rPr>
              <a:t>SoilWeb</a:t>
            </a:r>
            <a:r>
              <a:rPr lang="en-US" sz="2500" dirty="0" smtClean="0">
                <a:solidFill>
                  <a:schemeClr val="bg1"/>
                </a:solidFill>
                <a:latin typeface="Calisto MT" charset="0"/>
                <a:ea typeface="Calisto MT" charset="0"/>
                <a:cs typeface="Calisto MT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086" y="3657599"/>
            <a:ext cx="3076114" cy="3086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5891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9144000" cy="4429125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763000" cy="1143000"/>
          </a:xfrm>
        </p:spPr>
        <p:txBody>
          <a:bodyPr>
            <a:normAutofit/>
          </a:bodyPr>
          <a:lstStyle/>
          <a:p>
            <a:pPr algn="l"/>
            <a:r>
              <a:rPr lang="en-US" sz="3300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charset="0"/>
                <a:ea typeface="Calisto MT" charset="0"/>
                <a:cs typeface="Calisto MT" charset="0"/>
              </a:rPr>
              <a:t>SoilWeb</a:t>
            </a:r>
            <a:endParaRPr lang="en-US" sz="3300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sto MT" charset="0"/>
              <a:ea typeface="Calisto MT" charset="0"/>
              <a:cs typeface="Calisto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8133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9144000" cy="4429125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763000" cy="1143000"/>
          </a:xfrm>
        </p:spPr>
        <p:txBody>
          <a:bodyPr>
            <a:normAutofit/>
          </a:bodyPr>
          <a:lstStyle/>
          <a:p>
            <a:pPr algn="l"/>
            <a:r>
              <a:rPr lang="en-US" sz="3300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charset="0"/>
                <a:ea typeface="Calisto MT" charset="0"/>
                <a:cs typeface="Calisto MT" charset="0"/>
              </a:rPr>
              <a:t>SoilWeb</a:t>
            </a:r>
            <a:endParaRPr lang="en-US" sz="3300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sto MT" charset="0"/>
              <a:ea typeface="Calisto MT" charset="0"/>
              <a:cs typeface="Calisto MT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2038"/>
            <a:ext cx="4457700" cy="260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6279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9144000" cy="4429125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763000" cy="1143000"/>
          </a:xfrm>
        </p:spPr>
        <p:txBody>
          <a:bodyPr>
            <a:normAutofit/>
          </a:bodyPr>
          <a:lstStyle/>
          <a:p>
            <a:pPr algn="l"/>
            <a:r>
              <a:rPr lang="en-US" sz="3300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charset="0"/>
                <a:ea typeface="Calisto MT" charset="0"/>
                <a:cs typeface="Calisto MT" charset="0"/>
              </a:rPr>
              <a:t>SoilWeb</a:t>
            </a:r>
            <a:endParaRPr lang="en-US" sz="3300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sto MT" charset="0"/>
              <a:ea typeface="Calisto MT" charset="0"/>
              <a:cs typeface="Calisto MT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22"/>
          <a:stretch/>
        </p:blipFill>
        <p:spPr>
          <a:xfrm>
            <a:off x="4175" y="1371600"/>
            <a:ext cx="44577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9733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9144000" cy="4429125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763000" cy="1143000"/>
          </a:xfrm>
        </p:spPr>
        <p:txBody>
          <a:bodyPr>
            <a:normAutofit/>
          </a:bodyPr>
          <a:lstStyle/>
          <a:p>
            <a:pPr algn="l"/>
            <a:r>
              <a:rPr lang="en-US" sz="3300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charset="0"/>
                <a:ea typeface="Calisto MT" charset="0"/>
                <a:cs typeface="Calisto MT" charset="0"/>
              </a:rPr>
              <a:t>SoilWeb</a:t>
            </a:r>
            <a:endParaRPr lang="en-US" sz="3300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sto MT" charset="0"/>
              <a:ea typeface="Calisto MT" charset="0"/>
              <a:cs typeface="Calisto MT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47"/>
          <a:stretch/>
        </p:blipFill>
        <p:spPr>
          <a:xfrm>
            <a:off x="0" y="1371600"/>
            <a:ext cx="4470400" cy="439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00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9144000" cy="4429125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763000" cy="1143000"/>
          </a:xfrm>
        </p:spPr>
        <p:txBody>
          <a:bodyPr>
            <a:normAutofit/>
          </a:bodyPr>
          <a:lstStyle/>
          <a:p>
            <a:pPr algn="l"/>
            <a:r>
              <a:rPr lang="en-US" sz="3300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charset="0"/>
                <a:ea typeface="Calisto MT" charset="0"/>
                <a:cs typeface="Calisto MT" charset="0"/>
              </a:rPr>
              <a:t>SoilWeb</a:t>
            </a:r>
            <a:endParaRPr lang="en-US" sz="3300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sto MT" charset="0"/>
              <a:ea typeface="Calisto MT" charset="0"/>
              <a:cs typeface="Calisto MT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062"/>
            <a:ext cx="4279900" cy="219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5859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9144000" cy="4429125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763000" cy="1143000"/>
          </a:xfrm>
        </p:spPr>
        <p:txBody>
          <a:bodyPr>
            <a:normAutofit/>
          </a:bodyPr>
          <a:lstStyle/>
          <a:p>
            <a:pPr algn="l"/>
            <a:r>
              <a:rPr lang="en-US" sz="3300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charset="0"/>
                <a:ea typeface="Calisto MT" charset="0"/>
                <a:cs typeface="Calisto MT" charset="0"/>
              </a:rPr>
              <a:t>SoilWeb</a:t>
            </a:r>
            <a:endParaRPr lang="en-US" sz="3300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sto MT" charset="0"/>
              <a:ea typeface="Calisto MT" charset="0"/>
              <a:cs typeface="Calisto MT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445770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922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763000" cy="1143000"/>
          </a:xfrm>
        </p:spPr>
        <p:txBody>
          <a:bodyPr>
            <a:normAutofit/>
          </a:bodyPr>
          <a:lstStyle/>
          <a:p>
            <a:pPr algn="l"/>
            <a:r>
              <a:rPr lang="en-US" sz="330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charset="0"/>
                <a:ea typeface="Calisto MT" charset="0"/>
                <a:cs typeface="Calisto MT" charset="0"/>
              </a:rPr>
              <a:t>Vegetation varies with:</a:t>
            </a:r>
            <a:endParaRPr lang="en-US" sz="3300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sto MT" charset="0"/>
              <a:ea typeface="Calisto MT" charset="0"/>
              <a:cs typeface="Calisto MT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3400" y="1143000"/>
            <a:ext cx="73533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500" dirty="0" smtClean="0">
                <a:solidFill>
                  <a:schemeClr val="bg1"/>
                </a:solidFill>
                <a:latin typeface="Calisto MT" charset="0"/>
                <a:ea typeface="Calisto MT" charset="0"/>
                <a:cs typeface="Calisto MT" charset="0"/>
              </a:rPr>
              <a:t>temperature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500" dirty="0" smtClean="0">
                <a:solidFill>
                  <a:schemeClr val="bg1"/>
                </a:solidFill>
                <a:latin typeface="Calisto MT" charset="0"/>
                <a:ea typeface="Calisto MT" charset="0"/>
                <a:cs typeface="Calisto MT" charset="0"/>
              </a:rPr>
              <a:t>precipitation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0"/>
            <a:ext cx="3429000" cy="2286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2286000"/>
            <a:ext cx="3483799" cy="23225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4571651"/>
            <a:ext cx="3467100" cy="231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6566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9144000" cy="4429125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763000" cy="1143000"/>
          </a:xfrm>
        </p:spPr>
        <p:txBody>
          <a:bodyPr>
            <a:normAutofit/>
          </a:bodyPr>
          <a:lstStyle/>
          <a:p>
            <a:pPr algn="l"/>
            <a:r>
              <a:rPr lang="en-US" sz="3300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charset="0"/>
                <a:ea typeface="Calisto MT" charset="0"/>
                <a:cs typeface="Calisto MT" charset="0"/>
              </a:rPr>
              <a:t>SoilWeb</a:t>
            </a:r>
            <a:endParaRPr lang="en-US" sz="3300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sto MT" charset="0"/>
              <a:ea typeface="Calisto MT" charset="0"/>
              <a:cs typeface="Calisto MT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1384126"/>
            <a:ext cx="4457700" cy="3962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445770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6799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763000" cy="1143000"/>
          </a:xfrm>
        </p:spPr>
        <p:txBody>
          <a:bodyPr>
            <a:normAutofit/>
          </a:bodyPr>
          <a:lstStyle/>
          <a:p>
            <a:pPr algn="l"/>
            <a:r>
              <a:rPr lang="en-US" sz="3300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charset="0"/>
                <a:ea typeface="Calisto MT" charset="0"/>
                <a:cs typeface="Calisto MT" charset="0"/>
              </a:rPr>
              <a:t>SoilWeb</a:t>
            </a:r>
            <a:endParaRPr lang="en-US" sz="3300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sto MT" charset="0"/>
              <a:ea typeface="Calisto MT" charset="0"/>
              <a:cs typeface="Calisto MT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6500"/>
            <a:ext cx="9144000" cy="442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0955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763000" cy="1143000"/>
          </a:xfrm>
        </p:spPr>
        <p:txBody>
          <a:bodyPr>
            <a:normAutofit/>
          </a:bodyPr>
          <a:lstStyle/>
          <a:p>
            <a:pPr algn="l"/>
            <a:r>
              <a:rPr lang="en-US" sz="3300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charset="0"/>
                <a:ea typeface="Calisto MT" charset="0"/>
                <a:cs typeface="Calisto MT" charset="0"/>
              </a:rPr>
              <a:t>Identifying e</a:t>
            </a:r>
            <a:r>
              <a:rPr lang="en-US" sz="3300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charset="0"/>
                <a:ea typeface="Calisto MT" charset="0"/>
                <a:cs typeface="Calisto MT" charset="0"/>
              </a:rPr>
              <a:t>cological sites:</a:t>
            </a:r>
            <a:endParaRPr lang="en-US" sz="3300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sto MT" charset="0"/>
              <a:ea typeface="Calisto MT" charset="0"/>
              <a:cs typeface="Calisto MT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3400" y="1143000"/>
            <a:ext cx="79248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dirty="0" smtClean="0">
                <a:solidFill>
                  <a:schemeClr val="bg1"/>
                </a:solidFill>
                <a:latin typeface="Calisto MT" charset="0"/>
                <a:ea typeface="Calisto MT" charset="0"/>
                <a:cs typeface="Calisto MT" charset="0"/>
              </a:rPr>
              <a:t>In field: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500" dirty="0" smtClean="0">
                <a:solidFill>
                  <a:schemeClr val="bg1"/>
                </a:solidFill>
                <a:latin typeface="Calisto MT" charset="0"/>
                <a:ea typeface="Calisto MT" charset="0"/>
                <a:cs typeface="Calisto MT" charset="0"/>
              </a:rPr>
              <a:t>dig a soil pit and compare soils to possible ecological sites;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500" dirty="0" smtClean="0">
                <a:solidFill>
                  <a:schemeClr val="bg1"/>
                </a:solidFill>
                <a:latin typeface="Calisto MT" charset="0"/>
                <a:ea typeface="Calisto MT" charset="0"/>
                <a:cs typeface="Calisto MT" charset="0"/>
              </a:rPr>
              <a:t>compare vegetation to the ESDs.</a:t>
            </a:r>
            <a:endParaRPr lang="en-US" sz="2500" dirty="0" smtClean="0">
              <a:solidFill>
                <a:schemeClr val="bg1"/>
              </a:solidFill>
              <a:latin typeface="Calisto MT" charset="0"/>
              <a:ea typeface="Calisto MT" charset="0"/>
              <a:cs typeface="Calisto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30170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"/>
            <a:ext cx="8839200" cy="664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0873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763000" cy="1143000"/>
          </a:xfrm>
        </p:spPr>
        <p:txBody>
          <a:bodyPr>
            <a:normAutofit/>
          </a:bodyPr>
          <a:lstStyle/>
          <a:p>
            <a:pPr algn="l"/>
            <a:r>
              <a:rPr lang="en-US" sz="330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charset="0"/>
                <a:ea typeface="Calisto MT" charset="0"/>
                <a:cs typeface="Calisto MT" charset="0"/>
              </a:rPr>
              <a:t>Vegetation varies with:</a:t>
            </a:r>
            <a:endParaRPr lang="en-US" sz="3300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sto MT" charset="0"/>
              <a:ea typeface="Calisto MT" charset="0"/>
              <a:cs typeface="Calisto MT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3400" y="1143000"/>
            <a:ext cx="7353300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500" dirty="0" smtClean="0">
                <a:solidFill>
                  <a:schemeClr val="bg1"/>
                </a:solidFill>
                <a:latin typeface="Calisto MT" charset="0"/>
                <a:ea typeface="Calisto MT" charset="0"/>
                <a:cs typeface="Calisto MT" charset="0"/>
              </a:rPr>
              <a:t>temperature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500" dirty="0" smtClean="0">
                <a:solidFill>
                  <a:schemeClr val="bg1"/>
                </a:solidFill>
                <a:latin typeface="Calisto MT" charset="0"/>
                <a:ea typeface="Calisto MT" charset="0"/>
                <a:cs typeface="Calisto MT" charset="0"/>
              </a:rPr>
              <a:t>precipitation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500" dirty="0" smtClean="0">
                <a:solidFill>
                  <a:schemeClr val="bg1"/>
                </a:solidFill>
                <a:latin typeface="Calisto MT" charset="0"/>
                <a:ea typeface="Calisto MT" charset="0"/>
                <a:cs typeface="Calisto MT" charset="0"/>
              </a:rPr>
              <a:t>geomorphology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706" y="1295400"/>
            <a:ext cx="5915294" cy="3943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4568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763000" cy="1143000"/>
          </a:xfrm>
        </p:spPr>
        <p:txBody>
          <a:bodyPr>
            <a:normAutofit/>
          </a:bodyPr>
          <a:lstStyle/>
          <a:p>
            <a:pPr algn="l"/>
            <a:r>
              <a:rPr lang="en-US" sz="330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charset="0"/>
                <a:ea typeface="Calisto MT" charset="0"/>
                <a:cs typeface="Calisto MT" charset="0"/>
              </a:rPr>
              <a:t>Vegetation varies with:</a:t>
            </a:r>
            <a:endParaRPr lang="en-US" sz="3300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sto MT" charset="0"/>
              <a:ea typeface="Calisto MT" charset="0"/>
              <a:cs typeface="Calisto MT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3400" y="1143000"/>
            <a:ext cx="73533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500" dirty="0" smtClean="0">
                <a:solidFill>
                  <a:schemeClr val="bg1"/>
                </a:solidFill>
                <a:latin typeface="Calisto MT" charset="0"/>
                <a:ea typeface="Calisto MT" charset="0"/>
                <a:cs typeface="Calisto MT" charset="0"/>
              </a:rPr>
              <a:t>temperature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500" dirty="0" smtClean="0">
                <a:solidFill>
                  <a:schemeClr val="bg1"/>
                </a:solidFill>
                <a:latin typeface="Calisto MT" charset="0"/>
                <a:ea typeface="Calisto MT" charset="0"/>
                <a:cs typeface="Calisto MT" charset="0"/>
              </a:rPr>
              <a:t>precipitation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500" dirty="0" smtClean="0">
                <a:solidFill>
                  <a:schemeClr val="bg1"/>
                </a:solidFill>
                <a:latin typeface="Calisto MT" charset="0"/>
                <a:ea typeface="Calisto MT" charset="0"/>
                <a:cs typeface="Calisto MT" charset="0"/>
              </a:rPr>
              <a:t>geomorphology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500" dirty="0" smtClean="0">
                <a:solidFill>
                  <a:schemeClr val="bg1"/>
                </a:solidFill>
                <a:latin typeface="Calisto MT" charset="0"/>
                <a:ea typeface="Calisto MT" charset="0"/>
                <a:cs typeface="Calisto MT" charset="0"/>
              </a:rPr>
              <a:t>soils</a:t>
            </a:r>
            <a:endParaRPr lang="en-US" sz="2500" dirty="0">
              <a:solidFill>
                <a:schemeClr val="bg1"/>
              </a:solidFill>
              <a:latin typeface="Calisto MT" charset="0"/>
              <a:ea typeface="Calisto MT" charset="0"/>
              <a:cs typeface="Calisto MT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4521200"/>
            <a:ext cx="3505200" cy="2336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2286000"/>
            <a:ext cx="3505200" cy="2336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0"/>
            <a:ext cx="3505200" cy="233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9824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763000" cy="1143000"/>
          </a:xfrm>
        </p:spPr>
        <p:txBody>
          <a:bodyPr>
            <a:normAutofit/>
          </a:bodyPr>
          <a:lstStyle/>
          <a:p>
            <a:pPr algn="l"/>
            <a:r>
              <a:rPr lang="en-US" sz="330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charset="0"/>
                <a:ea typeface="Calisto MT" charset="0"/>
                <a:cs typeface="Calisto MT" charset="0"/>
              </a:rPr>
              <a:t>Vegetation varies with:</a:t>
            </a:r>
            <a:endParaRPr lang="en-US" sz="3300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sto MT" charset="0"/>
              <a:ea typeface="Calisto MT" charset="0"/>
              <a:cs typeface="Calisto MT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3400" y="1143000"/>
            <a:ext cx="73533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500" dirty="0" smtClean="0">
                <a:solidFill>
                  <a:schemeClr val="bg1"/>
                </a:solidFill>
                <a:latin typeface="Calisto MT" charset="0"/>
                <a:ea typeface="Calisto MT" charset="0"/>
                <a:cs typeface="Calisto MT" charset="0"/>
              </a:rPr>
              <a:t>temperature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500" dirty="0" smtClean="0">
                <a:solidFill>
                  <a:schemeClr val="bg1"/>
                </a:solidFill>
                <a:latin typeface="Calisto MT" charset="0"/>
                <a:ea typeface="Calisto MT" charset="0"/>
                <a:cs typeface="Calisto MT" charset="0"/>
              </a:rPr>
              <a:t>precipitation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500" dirty="0" smtClean="0">
                <a:solidFill>
                  <a:schemeClr val="bg1"/>
                </a:solidFill>
                <a:latin typeface="Calisto MT" charset="0"/>
                <a:ea typeface="Calisto MT" charset="0"/>
                <a:cs typeface="Calisto MT" charset="0"/>
              </a:rPr>
              <a:t>geomorphology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500" dirty="0" smtClean="0">
                <a:solidFill>
                  <a:schemeClr val="bg1"/>
                </a:solidFill>
                <a:latin typeface="Calisto MT" charset="0"/>
                <a:ea typeface="Calisto MT" charset="0"/>
                <a:cs typeface="Calisto MT" charset="0"/>
              </a:rPr>
              <a:t>soils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500" dirty="0" smtClean="0">
                <a:solidFill>
                  <a:schemeClr val="bg1"/>
                </a:solidFill>
                <a:latin typeface="Calisto MT" charset="0"/>
                <a:ea typeface="Calisto MT" charset="0"/>
                <a:cs typeface="Calisto MT" charset="0"/>
              </a:rPr>
              <a:t>disturbance: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500" dirty="0" smtClean="0">
                <a:solidFill>
                  <a:schemeClr val="bg1"/>
                </a:solidFill>
                <a:latin typeface="Calisto MT" charset="0"/>
                <a:ea typeface="Calisto MT" charset="0"/>
                <a:cs typeface="Calisto MT" charset="0"/>
              </a:rPr>
              <a:t>grazing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500" dirty="0" smtClean="0">
                <a:solidFill>
                  <a:schemeClr val="bg1"/>
                </a:solidFill>
                <a:latin typeface="Calisto MT" charset="0"/>
                <a:ea typeface="Calisto MT" charset="0"/>
                <a:cs typeface="Calisto MT" charset="0"/>
              </a:rPr>
              <a:t>fire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500" dirty="0" smtClean="0">
                <a:solidFill>
                  <a:schemeClr val="bg1"/>
                </a:solidFill>
                <a:latin typeface="Calisto MT" charset="0"/>
                <a:ea typeface="Calisto MT" charset="0"/>
                <a:cs typeface="Calisto MT" charset="0"/>
              </a:rPr>
              <a:t>roads 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500" dirty="0" smtClean="0">
                <a:solidFill>
                  <a:schemeClr val="bg1"/>
                </a:solidFill>
                <a:latin typeface="Calisto MT" charset="0"/>
                <a:ea typeface="Calisto MT" charset="0"/>
                <a:cs typeface="Calisto MT" charset="0"/>
              </a:rPr>
              <a:t>recreation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500" dirty="0" smtClean="0">
                <a:solidFill>
                  <a:schemeClr val="bg1"/>
                </a:solidFill>
                <a:latin typeface="Calisto MT" charset="0"/>
                <a:ea typeface="Calisto MT" charset="0"/>
                <a:cs typeface="Calisto MT" charset="0"/>
              </a:rPr>
              <a:t>oil / gas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500" dirty="0" smtClean="0">
                <a:solidFill>
                  <a:schemeClr val="bg1"/>
                </a:solidFill>
                <a:latin typeface="Calisto MT" charset="0"/>
                <a:ea typeface="Calisto MT" charset="0"/>
                <a:cs typeface="Calisto MT" charset="0"/>
              </a:rPr>
              <a:t>wildlife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500" dirty="0" smtClean="0">
                <a:solidFill>
                  <a:schemeClr val="bg1"/>
                </a:solidFill>
                <a:latin typeface="Calisto MT" charset="0"/>
                <a:ea typeface="Calisto MT" charset="0"/>
                <a:cs typeface="Calisto MT" charset="0"/>
              </a:rPr>
              <a:t>drought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855" y="533400"/>
            <a:ext cx="4361145" cy="29074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855" y="3440830"/>
            <a:ext cx="4361145" cy="290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6274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763000" cy="1143000"/>
          </a:xfrm>
        </p:spPr>
        <p:txBody>
          <a:bodyPr>
            <a:normAutofit/>
          </a:bodyPr>
          <a:lstStyle/>
          <a:p>
            <a:pPr algn="l"/>
            <a:r>
              <a:rPr lang="en-US" sz="3300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charset="0"/>
                <a:ea typeface="Calisto MT" charset="0"/>
                <a:cs typeface="Calisto MT" charset="0"/>
              </a:rPr>
              <a:t>Ecological site:</a:t>
            </a:r>
            <a:endParaRPr lang="en-US" sz="3300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sto MT" charset="0"/>
              <a:ea typeface="Calisto MT" charset="0"/>
              <a:cs typeface="Calisto MT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7200" y="1752600"/>
            <a:ext cx="81534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700" dirty="0" smtClean="0">
                <a:solidFill>
                  <a:schemeClr val="bg1"/>
                </a:solidFill>
                <a:latin typeface="Calisto MT" charset="0"/>
                <a:ea typeface="Calisto MT" charset="0"/>
                <a:cs typeface="Calisto MT" charset="0"/>
              </a:rPr>
              <a:t>“… </a:t>
            </a:r>
            <a:r>
              <a:rPr lang="en-US" sz="2700" dirty="0">
                <a:solidFill>
                  <a:schemeClr val="bg1"/>
                </a:solidFill>
                <a:latin typeface="Calisto MT" charset="0"/>
                <a:ea typeface="Calisto MT" charset="0"/>
                <a:cs typeface="Calisto MT" charset="0"/>
              </a:rPr>
              <a:t>a distinctive kind of land with specific soil and physical characteristics that differ from other kinds of land in its ability to produce a distinctive kind and amount of vegetation and its ability to respond similarly to management actions and natural disturbances</a:t>
            </a:r>
            <a:r>
              <a:rPr lang="en-US" sz="2700" dirty="0" smtClean="0">
                <a:solidFill>
                  <a:schemeClr val="bg1"/>
                </a:solidFill>
                <a:latin typeface="Calisto MT" charset="0"/>
                <a:ea typeface="Calisto MT" charset="0"/>
                <a:cs typeface="Calisto MT" charset="0"/>
              </a:rPr>
              <a:t>.” </a:t>
            </a:r>
          </a:p>
          <a:p>
            <a:r>
              <a:rPr lang="en-US" sz="2400" dirty="0">
                <a:solidFill>
                  <a:schemeClr val="bg1"/>
                </a:solidFill>
                <a:latin typeface="Calisto MT" charset="0"/>
                <a:ea typeface="Calisto MT" charset="0"/>
                <a:cs typeface="Calisto MT" charset="0"/>
              </a:rPr>
              <a:t>	</a:t>
            </a:r>
            <a:r>
              <a:rPr lang="en-US" sz="2400" dirty="0" smtClean="0">
                <a:solidFill>
                  <a:schemeClr val="bg1"/>
                </a:solidFill>
                <a:latin typeface="Calisto MT" charset="0"/>
                <a:ea typeface="Calisto MT" charset="0"/>
                <a:cs typeface="Calisto MT" charset="0"/>
              </a:rPr>
              <a:t>	</a:t>
            </a:r>
            <a:r>
              <a:rPr lang="en-US" sz="2100" dirty="0" smtClean="0">
                <a:solidFill>
                  <a:schemeClr val="bg1"/>
                </a:solidFill>
                <a:latin typeface="Calisto MT" charset="0"/>
                <a:ea typeface="Calisto MT" charset="0"/>
                <a:cs typeface="Calisto MT" charset="0"/>
              </a:rPr>
              <a:t>Interagency </a:t>
            </a:r>
            <a:r>
              <a:rPr lang="en-US" sz="2100" dirty="0">
                <a:solidFill>
                  <a:schemeClr val="bg1"/>
                </a:solidFill>
                <a:latin typeface="Calisto MT" charset="0"/>
                <a:ea typeface="Calisto MT" charset="0"/>
                <a:cs typeface="Calisto MT" charset="0"/>
              </a:rPr>
              <a:t>Ecological Site </a:t>
            </a:r>
            <a:r>
              <a:rPr lang="en-US" sz="2100" dirty="0" smtClean="0">
                <a:solidFill>
                  <a:schemeClr val="bg1"/>
                </a:solidFill>
                <a:latin typeface="Calisto MT" charset="0"/>
                <a:ea typeface="Calisto MT" charset="0"/>
                <a:cs typeface="Calisto MT" charset="0"/>
              </a:rPr>
              <a:t>Handbook </a:t>
            </a:r>
            <a:r>
              <a:rPr lang="en-US" sz="2100" dirty="0">
                <a:solidFill>
                  <a:schemeClr val="bg1"/>
                </a:solidFill>
                <a:latin typeface="Calisto MT" charset="0"/>
                <a:ea typeface="Calisto MT" charset="0"/>
                <a:cs typeface="Calisto MT" charset="0"/>
              </a:rPr>
              <a:t>for Rangelands</a:t>
            </a:r>
            <a:endParaRPr lang="en-US" sz="2100" dirty="0">
              <a:latin typeface="Calisto MT" charset="0"/>
              <a:ea typeface="Calisto MT" charset="0"/>
              <a:cs typeface="Calisto MT" charset="0"/>
            </a:endParaRPr>
          </a:p>
          <a:p>
            <a:endParaRPr lang="en-US" sz="2400" dirty="0">
              <a:solidFill>
                <a:schemeClr val="bg1"/>
              </a:solidFill>
              <a:latin typeface="Calisto MT" charset="0"/>
              <a:ea typeface="Calisto MT" charset="0"/>
              <a:cs typeface="Calisto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4937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763000" cy="1143000"/>
          </a:xfrm>
        </p:spPr>
        <p:txBody>
          <a:bodyPr>
            <a:normAutofit/>
          </a:bodyPr>
          <a:lstStyle/>
          <a:p>
            <a:pPr algn="l"/>
            <a:r>
              <a:rPr lang="en-US" sz="3300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charset="0"/>
                <a:ea typeface="Calisto MT" charset="0"/>
                <a:cs typeface="Calisto MT" charset="0"/>
              </a:rPr>
              <a:t>Ecological sites</a:t>
            </a:r>
            <a:endParaRPr lang="en-US" sz="3300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sto MT" charset="0"/>
              <a:ea typeface="Calisto MT" charset="0"/>
              <a:cs typeface="Calisto MT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3400" y="1958876"/>
            <a:ext cx="403860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dirty="0" smtClean="0">
                <a:solidFill>
                  <a:schemeClr val="bg1"/>
                </a:solidFill>
                <a:latin typeface="Calisto MT" charset="0"/>
                <a:ea typeface="Calisto MT" charset="0"/>
                <a:cs typeface="Calisto MT" charset="0"/>
              </a:rPr>
              <a:t>classify the land to account for variation in: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500" dirty="0" smtClean="0">
                <a:solidFill>
                  <a:schemeClr val="bg1"/>
                </a:solidFill>
                <a:latin typeface="Calisto MT" charset="0"/>
                <a:ea typeface="Calisto MT" charset="0"/>
                <a:cs typeface="Calisto MT" charset="0"/>
              </a:rPr>
              <a:t>temperature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500" dirty="0" smtClean="0">
                <a:solidFill>
                  <a:schemeClr val="bg1"/>
                </a:solidFill>
                <a:latin typeface="Calisto MT" charset="0"/>
                <a:ea typeface="Calisto MT" charset="0"/>
                <a:cs typeface="Calisto MT" charset="0"/>
              </a:rPr>
              <a:t>precipitation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500" dirty="0" smtClean="0">
                <a:solidFill>
                  <a:schemeClr val="bg1"/>
                </a:solidFill>
                <a:latin typeface="Calisto MT" charset="0"/>
                <a:ea typeface="Calisto MT" charset="0"/>
                <a:cs typeface="Calisto MT" charset="0"/>
              </a:rPr>
              <a:t>geomorphology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500" dirty="0" smtClean="0">
                <a:solidFill>
                  <a:schemeClr val="bg1"/>
                </a:solidFill>
                <a:latin typeface="Calisto MT" charset="0"/>
                <a:ea typeface="Calisto MT" charset="0"/>
                <a:cs typeface="Calisto MT" charset="0"/>
              </a:rPr>
              <a:t>soils</a:t>
            </a:r>
            <a:endParaRPr lang="en-US" sz="2500" dirty="0">
              <a:solidFill>
                <a:schemeClr val="bg1"/>
              </a:solidFill>
              <a:latin typeface="Calisto MT" charset="0"/>
              <a:ea typeface="Calisto MT" charset="0"/>
              <a:cs typeface="Calisto MT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700" y="1676400"/>
            <a:ext cx="46863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230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763000" cy="1143000"/>
          </a:xfrm>
        </p:spPr>
        <p:txBody>
          <a:bodyPr>
            <a:normAutofit/>
          </a:bodyPr>
          <a:lstStyle/>
          <a:p>
            <a:pPr algn="l"/>
            <a:r>
              <a:rPr lang="en-US" sz="3300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charset="0"/>
                <a:ea typeface="Calisto MT" charset="0"/>
                <a:cs typeface="Calisto MT" charset="0"/>
              </a:rPr>
              <a:t>Ecological sites</a:t>
            </a:r>
            <a:endParaRPr lang="en-US" sz="3300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sto MT" charset="0"/>
              <a:ea typeface="Calisto MT" charset="0"/>
              <a:cs typeface="Calisto MT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3400" y="1958876"/>
            <a:ext cx="4038600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dirty="0" smtClean="0">
                <a:solidFill>
                  <a:schemeClr val="bg1"/>
                </a:solidFill>
                <a:latin typeface="Calisto MT" charset="0"/>
                <a:ea typeface="Calisto MT" charset="0"/>
                <a:cs typeface="Calisto MT" charset="0"/>
              </a:rPr>
              <a:t>so that the residual variation is due to </a:t>
            </a:r>
            <a:r>
              <a:rPr lang="en-US" sz="2500" dirty="0" smtClean="0">
                <a:solidFill>
                  <a:schemeClr val="bg1"/>
                </a:solidFill>
                <a:latin typeface="Calisto MT" charset="0"/>
                <a:ea typeface="Calisto MT" charset="0"/>
                <a:cs typeface="Calisto MT" charset="0"/>
              </a:rPr>
              <a:t>disturbance</a:t>
            </a:r>
            <a:r>
              <a:rPr lang="en-US" sz="2500" dirty="0">
                <a:solidFill>
                  <a:schemeClr val="bg1"/>
                </a:solidFill>
                <a:latin typeface="Calisto MT" charset="0"/>
                <a:ea typeface="Calisto MT" charset="0"/>
                <a:cs typeface="Calisto MT" charset="0"/>
              </a:rPr>
              <a:t>: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500" dirty="0">
                <a:solidFill>
                  <a:schemeClr val="bg1"/>
                </a:solidFill>
                <a:latin typeface="Calisto MT" charset="0"/>
                <a:ea typeface="Calisto MT" charset="0"/>
                <a:cs typeface="Calisto MT" charset="0"/>
              </a:rPr>
              <a:t>grazing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500" dirty="0">
                <a:solidFill>
                  <a:schemeClr val="bg1"/>
                </a:solidFill>
                <a:latin typeface="Calisto MT" charset="0"/>
                <a:ea typeface="Calisto MT" charset="0"/>
                <a:cs typeface="Calisto MT" charset="0"/>
              </a:rPr>
              <a:t>fire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500" dirty="0">
                <a:solidFill>
                  <a:schemeClr val="bg1"/>
                </a:solidFill>
                <a:latin typeface="Calisto MT" charset="0"/>
                <a:ea typeface="Calisto MT" charset="0"/>
                <a:cs typeface="Calisto MT" charset="0"/>
              </a:rPr>
              <a:t>roads 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500" dirty="0">
                <a:solidFill>
                  <a:schemeClr val="bg1"/>
                </a:solidFill>
                <a:latin typeface="Calisto MT" charset="0"/>
                <a:ea typeface="Calisto MT" charset="0"/>
                <a:cs typeface="Calisto MT" charset="0"/>
              </a:rPr>
              <a:t>recreation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500" dirty="0">
                <a:solidFill>
                  <a:schemeClr val="bg1"/>
                </a:solidFill>
                <a:latin typeface="Calisto MT" charset="0"/>
                <a:ea typeface="Calisto MT" charset="0"/>
                <a:cs typeface="Calisto MT" charset="0"/>
              </a:rPr>
              <a:t>oil / gas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500" dirty="0">
                <a:solidFill>
                  <a:schemeClr val="bg1"/>
                </a:solidFill>
                <a:latin typeface="Calisto MT" charset="0"/>
                <a:ea typeface="Calisto MT" charset="0"/>
                <a:cs typeface="Calisto MT" charset="0"/>
              </a:rPr>
              <a:t>wildlife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500" dirty="0" smtClean="0">
                <a:solidFill>
                  <a:schemeClr val="bg1"/>
                </a:solidFill>
                <a:latin typeface="Calisto MT" charset="0"/>
                <a:ea typeface="Calisto MT" charset="0"/>
                <a:cs typeface="Calisto MT" charset="0"/>
              </a:rPr>
              <a:t>drought</a:t>
            </a:r>
            <a:endParaRPr lang="en-US" sz="2500" dirty="0">
              <a:solidFill>
                <a:schemeClr val="bg1"/>
              </a:solidFill>
              <a:latin typeface="Calisto MT" charset="0"/>
              <a:ea typeface="Calisto MT" charset="0"/>
              <a:cs typeface="Calisto MT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76400"/>
            <a:ext cx="4572000" cy="304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5400000">
            <a:off x="1816016" y="3738891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MANAGEMENT</a:t>
            </a:r>
            <a:endParaRPr lang="en-US" sz="2800" dirty="0">
              <a:solidFill>
                <a:schemeClr val="bg1"/>
              </a:solidFill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4049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763000" cy="1143000"/>
          </a:xfrm>
        </p:spPr>
        <p:txBody>
          <a:bodyPr>
            <a:normAutofit/>
          </a:bodyPr>
          <a:lstStyle/>
          <a:p>
            <a:pPr algn="l"/>
            <a:r>
              <a:rPr lang="en-US" sz="3300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charset="0"/>
                <a:ea typeface="Calisto MT" charset="0"/>
                <a:cs typeface="Calisto MT" charset="0"/>
              </a:rPr>
              <a:t>Identifying e</a:t>
            </a:r>
            <a:r>
              <a:rPr lang="en-US" sz="3300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charset="0"/>
                <a:ea typeface="Calisto MT" charset="0"/>
                <a:cs typeface="Calisto MT" charset="0"/>
              </a:rPr>
              <a:t>cological sites:</a:t>
            </a:r>
            <a:endParaRPr lang="en-US" sz="3300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sto MT" charset="0"/>
              <a:ea typeface="Calisto MT" charset="0"/>
              <a:cs typeface="Calisto MT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3400" y="1958876"/>
            <a:ext cx="4038600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dirty="0" smtClean="0">
                <a:solidFill>
                  <a:schemeClr val="bg1"/>
                </a:solidFill>
                <a:latin typeface="Calisto MT" charset="0"/>
                <a:ea typeface="Calisto MT" charset="0"/>
                <a:cs typeface="Calisto MT" charset="0"/>
              </a:rPr>
              <a:t>What MLRA / LRU are you in?</a:t>
            </a:r>
            <a:endParaRPr lang="en-US" sz="2500" dirty="0">
              <a:solidFill>
                <a:schemeClr val="bg1"/>
              </a:solidFill>
              <a:latin typeface="Calisto MT" charset="0"/>
              <a:ea typeface="Calisto MT" charset="0"/>
              <a:cs typeface="Calisto MT" charset="0"/>
            </a:endParaRPr>
          </a:p>
          <a:p>
            <a:endParaRPr lang="en-US" sz="2500" dirty="0" smtClean="0">
              <a:solidFill>
                <a:schemeClr val="bg1"/>
              </a:solidFill>
              <a:latin typeface="Calisto MT" charset="0"/>
              <a:ea typeface="Calisto MT" charset="0"/>
              <a:cs typeface="Calisto MT" charset="0"/>
            </a:endParaRPr>
          </a:p>
          <a:p>
            <a:r>
              <a:rPr lang="en-US" sz="2500" dirty="0" smtClean="0">
                <a:solidFill>
                  <a:schemeClr val="bg1"/>
                </a:solidFill>
                <a:latin typeface="Calisto MT" charset="0"/>
                <a:ea typeface="Calisto MT" charset="0"/>
                <a:cs typeface="Calisto MT" charset="0"/>
              </a:rPr>
              <a:t>Each LRU is divided into ecological sites.</a:t>
            </a:r>
          </a:p>
          <a:p>
            <a:endParaRPr lang="en-US" sz="2500" dirty="0">
              <a:solidFill>
                <a:schemeClr val="bg1"/>
              </a:solidFill>
              <a:latin typeface="Calisto MT" charset="0"/>
              <a:ea typeface="Calisto MT" charset="0"/>
              <a:cs typeface="Calisto MT" charset="0"/>
            </a:endParaRPr>
          </a:p>
          <a:p>
            <a:r>
              <a:rPr lang="en-US" sz="2500" dirty="0" smtClean="0">
                <a:solidFill>
                  <a:schemeClr val="bg1"/>
                </a:solidFill>
                <a:latin typeface="Calisto MT" charset="0"/>
                <a:ea typeface="Calisto MT" charset="0"/>
                <a:cs typeface="Calisto MT" charset="0"/>
              </a:rPr>
              <a:t>Gravelly</a:t>
            </a:r>
          </a:p>
          <a:p>
            <a:r>
              <a:rPr lang="en-US" sz="2500" dirty="0" smtClean="0">
                <a:solidFill>
                  <a:schemeClr val="bg1"/>
                </a:solidFill>
                <a:latin typeface="Calisto MT" charset="0"/>
                <a:ea typeface="Calisto MT" charset="0"/>
                <a:cs typeface="Calisto MT" charset="0"/>
              </a:rPr>
              <a:t>R042XB010NM</a:t>
            </a:r>
          </a:p>
          <a:p>
            <a:r>
              <a:rPr lang="de-DE" sz="2500" dirty="0" smtClean="0">
                <a:solidFill>
                  <a:schemeClr val="bg1"/>
                </a:solidFill>
                <a:latin typeface="Calisto MT" charset="0"/>
                <a:ea typeface="Calisto MT" charset="0"/>
                <a:cs typeface="Calisto MT" charset="0"/>
              </a:rPr>
              <a:t>R042XC001NM</a:t>
            </a:r>
            <a:endParaRPr lang="en-US" sz="2500" dirty="0">
              <a:solidFill>
                <a:schemeClr val="bg1"/>
              </a:solidFill>
              <a:latin typeface="Calisto MT" charset="0"/>
              <a:ea typeface="Calisto MT" charset="0"/>
              <a:cs typeface="Calisto MT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1" t="7013" r="3571" b="1824"/>
          <a:stretch/>
        </p:blipFill>
        <p:spPr>
          <a:xfrm>
            <a:off x="4340469" y="1143000"/>
            <a:ext cx="4683369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0142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2639</TotalTime>
  <Words>420</Words>
  <Application>Microsoft Macintosh PowerPoint</Application>
  <PresentationFormat>On-screen Show (4:3)</PresentationFormat>
  <Paragraphs>113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Abadi MT Condensed Extra Bold</vt:lpstr>
      <vt:lpstr>Calibri</vt:lpstr>
      <vt:lpstr>Calisto MT</vt:lpstr>
      <vt:lpstr>Arial</vt:lpstr>
      <vt:lpstr>Office Theme</vt:lpstr>
      <vt:lpstr>Ecological sites: why botanists care about soil.</vt:lpstr>
      <vt:lpstr>Vegetation varies with:</vt:lpstr>
      <vt:lpstr>Vegetation varies with:</vt:lpstr>
      <vt:lpstr>Vegetation varies with:</vt:lpstr>
      <vt:lpstr>Vegetation varies with:</vt:lpstr>
      <vt:lpstr>Ecological site:</vt:lpstr>
      <vt:lpstr>Ecological sites</vt:lpstr>
      <vt:lpstr>Ecological sites</vt:lpstr>
      <vt:lpstr>Identifying ecological sites:</vt:lpstr>
      <vt:lpstr>Identifying ecological sites:</vt:lpstr>
      <vt:lpstr>Identifying ecological sites:</vt:lpstr>
      <vt:lpstr>Identifying ecological sites:</vt:lpstr>
      <vt:lpstr>Identifying ecological sites:</vt:lpstr>
      <vt:lpstr>SoilWeb</vt:lpstr>
      <vt:lpstr>SoilWeb</vt:lpstr>
      <vt:lpstr>SoilWeb</vt:lpstr>
      <vt:lpstr>SoilWeb</vt:lpstr>
      <vt:lpstr>SoilWeb</vt:lpstr>
      <vt:lpstr>SoilWeb</vt:lpstr>
      <vt:lpstr>SoilWeb</vt:lpstr>
      <vt:lpstr>SoilWeb</vt:lpstr>
      <vt:lpstr>Identifying ecological sites:</vt:lpstr>
      <vt:lpstr>PowerPoint Presentation</vt:lpstr>
    </vt:vector>
  </TitlesOfParts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Assessment, Inventory and Monitoring:  Introduction to Soils and Ecological Sites</dc:title>
  <dc:creator>Lamagna, Sarah F</dc:creator>
  <cp:lastModifiedBy>Patrick Alexander</cp:lastModifiedBy>
  <cp:revision>153</cp:revision>
  <cp:lastPrinted>2016-07-26T13:54:29Z</cp:lastPrinted>
  <dcterms:created xsi:type="dcterms:W3CDTF">2015-04-27T14:05:44Z</dcterms:created>
  <dcterms:modified xsi:type="dcterms:W3CDTF">2017-07-22T23:50:29Z</dcterms:modified>
</cp:coreProperties>
</file>