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6.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9.jpg" ContentType="image/jpeg"/>
  <Override PartName="/ppt/media/image10.jpg" ContentType="image/jpeg"/>
  <Override PartName="/ppt/notesSlides/notesSlide7.xml" ContentType="application/vnd.openxmlformats-officedocument.presentationml.notesSlide+xml"/>
  <Override PartName="/ppt/media/image11.jpg" ContentType="image/jpeg"/>
  <Override PartName="/ppt/notesSlides/notesSlide8.xml" ContentType="application/vnd.openxmlformats-officedocument.presentationml.notesSlide+xml"/>
  <Override PartName="/ppt/media/image12.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5.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41.jpg" ContentType="image/jpeg"/>
  <Override PartName="/ppt/media/image47.jpg" ContentType="image/jpeg"/>
  <Override PartName="/ppt/notesSlides/notesSlide18.xml" ContentType="application/vnd.openxmlformats-officedocument.presentationml.notesSlide+xml"/>
  <Override PartName="/ppt/media/image57.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256" r:id="rId2"/>
    <p:sldId id="303" r:id="rId3"/>
    <p:sldId id="309" r:id="rId4"/>
    <p:sldId id="262" r:id="rId5"/>
    <p:sldId id="310" r:id="rId6"/>
    <p:sldId id="312" r:id="rId7"/>
    <p:sldId id="313" r:id="rId8"/>
    <p:sldId id="315" r:id="rId9"/>
    <p:sldId id="316" r:id="rId10"/>
    <p:sldId id="317" r:id="rId11"/>
    <p:sldId id="257" r:id="rId12"/>
    <p:sldId id="266" r:id="rId13"/>
    <p:sldId id="263" r:id="rId14"/>
    <p:sldId id="305" r:id="rId15"/>
    <p:sldId id="259" r:id="rId16"/>
    <p:sldId id="268" r:id="rId17"/>
    <p:sldId id="308" r:id="rId18"/>
    <p:sldId id="274" r:id="rId19"/>
    <p:sldId id="273" r:id="rId20"/>
    <p:sldId id="302" r:id="rId21"/>
    <p:sldId id="269" r:id="rId22"/>
    <p:sldId id="275" r:id="rId23"/>
    <p:sldId id="276" r:id="rId24"/>
    <p:sldId id="277" r:id="rId25"/>
    <p:sldId id="278" r:id="rId26"/>
    <p:sldId id="279" r:id="rId27"/>
    <p:sldId id="286"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on Karl" initials="JK [6]" lastIdx="1" clrIdx="0"/>
  <p:cmAuthor id="2" name="Jason Karl" initials="JK [7]"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20"/>
    <p:restoredTop sz="90799"/>
  </p:normalViewPr>
  <p:slideViewPr>
    <p:cSldViewPr snapToObjects="1">
      <p:cViewPr varScale="1">
        <p:scale>
          <a:sx n="119" d="100"/>
          <a:sy n="119" d="100"/>
        </p:scale>
        <p:origin x="1164" y="96"/>
      </p:cViewPr>
      <p:guideLst>
        <p:guide orient="horz" pos="2160"/>
        <p:guide pos="2880"/>
      </p:guideLst>
    </p:cSldViewPr>
  </p:slideViewPr>
  <p:notesTextViewPr>
    <p:cViewPr>
      <p:scale>
        <a:sx n="1" d="1"/>
        <a:sy n="1" d="1"/>
      </p:scale>
      <p:origin x="0" y="0"/>
    </p:cViewPr>
  </p:notesTextViewPr>
  <p:gridSpacing cx="114300" cy="1143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98A5BA-58BF-4D4B-A684-FF4BD184329E}" type="datetimeFigureOut">
              <a:rPr lang="en-US" smtClean="0"/>
              <a:t>7/21/2017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815CF6-D601-5D4C-BA09-0A61815D066D}" type="slidenum">
              <a:rPr lang="en-US" smtClean="0"/>
              <a:t>‹#›</a:t>
            </a:fld>
            <a:endParaRPr lang="en-US"/>
          </a:p>
        </p:txBody>
      </p:sp>
    </p:spTree>
    <p:extLst>
      <p:ext uri="{BB962C8B-B14F-4D97-AF65-F5344CB8AC3E}">
        <p14:creationId xmlns:p14="http://schemas.microsoft.com/office/powerpoint/2010/main" val="933825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information, part soapbox, part sales pitch</a:t>
            </a:r>
          </a:p>
        </p:txBody>
      </p:sp>
      <p:sp>
        <p:nvSpPr>
          <p:cNvPr id="4" name="Slide Number Placeholder 3"/>
          <p:cNvSpPr>
            <a:spLocks noGrp="1"/>
          </p:cNvSpPr>
          <p:nvPr>
            <p:ph type="sldNum" sz="quarter" idx="10"/>
          </p:nvPr>
        </p:nvSpPr>
        <p:spPr/>
        <p:txBody>
          <a:bodyPr/>
          <a:lstStyle/>
          <a:p>
            <a:fld id="{E4815CF6-D601-5D4C-BA09-0A61815D066D}" type="slidenum">
              <a:rPr lang="en-US" smtClean="0"/>
              <a:t>1</a:t>
            </a:fld>
            <a:endParaRPr lang="en-US"/>
          </a:p>
        </p:txBody>
      </p:sp>
    </p:spTree>
    <p:extLst>
      <p:ext uri="{BB962C8B-B14F-4D97-AF65-F5344CB8AC3E}">
        <p14:creationId xmlns:p14="http://schemas.microsoft.com/office/powerpoint/2010/main" val="577907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LCDO</a:t>
            </a:r>
            <a:r>
              <a:rPr lang="en-US" dirty="0" smtClean="0"/>
              <a:t> monitoring manual for</a:t>
            </a:r>
            <a:r>
              <a:rPr lang="en-US" baseline="0" dirty="0" smtClean="0"/>
              <a:t> grazing, written by Tom Birch ca. 1985.</a:t>
            </a:r>
            <a:endParaRPr lang="en-US" dirty="0"/>
          </a:p>
        </p:txBody>
      </p:sp>
      <p:sp>
        <p:nvSpPr>
          <p:cNvPr id="4" name="Slide Number Placeholder 3"/>
          <p:cNvSpPr>
            <a:spLocks noGrp="1"/>
          </p:cNvSpPr>
          <p:nvPr>
            <p:ph type="sldNum" sz="quarter" idx="10"/>
          </p:nvPr>
        </p:nvSpPr>
        <p:spPr/>
        <p:txBody>
          <a:bodyPr/>
          <a:lstStyle/>
          <a:p>
            <a:fld id="{E4815CF6-D601-5D4C-BA09-0A61815D066D}" type="slidenum">
              <a:rPr lang="en-US" smtClean="0"/>
              <a:t>10</a:t>
            </a:fld>
            <a:endParaRPr lang="en-US"/>
          </a:p>
        </p:txBody>
      </p:sp>
    </p:spTree>
    <p:extLst>
      <p:ext uri="{BB962C8B-B14F-4D97-AF65-F5344CB8AC3E}">
        <p14:creationId xmlns:p14="http://schemas.microsoft.com/office/powerpoint/2010/main" val="1845994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OMB: Office of Management and Budget.</a:t>
            </a:r>
            <a:endParaRPr lang="en-US" dirty="0"/>
          </a:p>
        </p:txBody>
      </p:sp>
      <p:sp>
        <p:nvSpPr>
          <p:cNvPr id="4" name="Slide Number Placeholder 3"/>
          <p:cNvSpPr>
            <a:spLocks noGrp="1"/>
          </p:cNvSpPr>
          <p:nvPr>
            <p:ph type="sldNum" sz="quarter" idx="10"/>
          </p:nvPr>
        </p:nvSpPr>
        <p:spPr/>
        <p:txBody>
          <a:bodyPr/>
          <a:lstStyle/>
          <a:p>
            <a:fld id="{E4815CF6-D601-5D4C-BA09-0A61815D066D}" type="slidenum">
              <a:rPr lang="en-US" smtClean="0"/>
              <a:t>11</a:t>
            </a:fld>
            <a:endParaRPr lang="en-US"/>
          </a:p>
        </p:txBody>
      </p:sp>
    </p:spTree>
    <p:extLst>
      <p:ext uri="{BB962C8B-B14F-4D97-AF65-F5344CB8AC3E}">
        <p14:creationId xmlns:p14="http://schemas.microsoft.com/office/powerpoint/2010/main" val="247517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05" name="Shape 10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56183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Assessment,</a:t>
            </a:r>
            <a:r>
              <a:rPr lang="en-US" baseline="0" dirty="0" smtClean="0"/>
              <a:t> Inventory, and Monitoring Monitoring is part of the Assessment, Inventory, and Monitoring Strategy.</a:t>
            </a:r>
            <a:endParaRPr dirty="0"/>
          </a:p>
        </p:txBody>
      </p:sp>
      <p:sp>
        <p:nvSpPr>
          <p:cNvPr id="179" name="Shape 17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84830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Advantages </a:t>
            </a:r>
          </a:p>
          <a:p>
            <a:r>
              <a:rPr lang="en-US" sz="1200" dirty="0"/>
              <a:t>Combining data across areas</a:t>
            </a:r>
          </a:p>
          <a:p>
            <a:r>
              <a:rPr lang="en-US" sz="1200" dirty="0"/>
              <a:t>“Scaling up” data to larger extents</a:t>
            </a:r>
          </a:p>
          <a:p>
            <a:r>
              <a:rPr lang="en-US" sz="1200" dirty="0"/>
              <a:t>Reuse of data for other purposes </a:t>
            </a:r>
          </a:p>
          <a:p>
            <a:endParaRPr lang="en-US" dirty="0"/>
          </a:p>
          <a:p>
            <a:r>
              <a:rPr lang="en-US" dirty="0"/>
              <a:t>Disadvantages</a:t>
            </a:r>
          </a:p>
          <a:p>
            <a:r>
              <a:rPr lang="en-US" dirty="0"/>
              <a:t>“Every system is unique”</a:t>
            </a:r>
          </a:p>
          <a:p>
            <a:r>
              <a:rPr lang="en-US" dirty="0"/>
              <a:t>Efficiency</a:t>
            </a:r>
            <a:r>
              <a:rPr lang="en-US" baseline="0" dirty="0"/>
              <a:t> within a single program</a:t>
            </a:r>
          </a:p>
          <a:p>
            <a:r>
              <a:rPr lang="en-US" baseline="0" dirty="0"/>
              <a:t>Inability to craft methods to a specific purpose</a:t>
            </a:r>
          </a:p>
          <a:p>
            <a:r>
              <a:rPr lang="en-US" baseline="0" dirty="0"/>
              <a:t>“Pet methods”</a:t>
            </a:r>
            <a:endParaRPr lang="en-US" dirty="0"/>
          </a:p>
        </p:txBody>
      </p:sp>
      <p:sp>
        <p:nvSpPr>
          <p:cNvPr id="4" name="Slide Number Placeholder 3"/>
          <p:cNvSpPr>
            <a:spLocks noGrp="1"/>
          </p:cNvSpPr>
          <p:nvPr>
            <p:ph type="sldNum" sz="quarter" idx="10"/>
          </p:nvPr>
        </p:nvSpPr>
        <p:spPr/>
        <p:txBody>
          <a:bodyPr/>
          <a:lstStyle/>
          <a:p>
            <a:fld id="{8350A0E6-8580-2D44-8814-AE91668B7392}" type="slidenum">
              <a:rPr lang="en-US" smtClean="0"/>
              <a:t>16</a:t>
            </a:fld>
            <a:endParaRPr lang="en-US"/>
          </a:p>
        </p:txBody>
      </p:sp>
    </p:spTree>
    <p:extLst>
      <p:ext uri="{BB962C8B-B14F-4D97-AF65-F5344CB8AC3E}">
        <p14:creationId xmlns:p14="http://schemas.microsoft.com/office/powerpoint/2010/main" val="68236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also aquatic indicators, but we don’t care about them.</a:t>
            </a:r>
          </a:p>
        </p:txBody>
      </p:sp>
      <p:sp>
        <p:nvSpPr>
          <p:cNvPr id="4" name="Slide Number Placeholder 3"/>
          <p:cNvSpPr>
            <a:spLocks noGrp="1"/>
          </p:cNvSpPr>
          <p:nvPr>
            <p:ph type="sldNum" sz="quarter" idx="10"/>
          </p:nvPr>
        </p:nvSpPr>
        <p:spPr/>
        <p:txBody>
          <a:bodyPr/>
          <a:lstStyle/>
          <a:p>
            <a:fld id="{8B794EA8-739D-4A2F-8B61-4297C17E3DB7}" type="slidenum">
              <a:rPr lang="en-US" smtClean="0"/>
              <a:t>17</a:t>
            </a:fld>
            <a:endParaRPr lang="en-US"/>
          </a:p>
        </p:txBody>
      </p:sp>
    </p:spTree>
    <p:extLst>
      <p:ext uri="{BB962C8B-B14F-4D97-AF65-F5344CB8AC3E}">
        <p14:creationId xmlns:p14="http://schemas.microsoft.com/office/powerpoint/2010/main" val="3963195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t>
            </a:r>
            <a:r>
              <a:rPr lang="en-US" dirty="0" err="1" smtClean="0"/>
              <a:t>LCDO</a:t>
            </a:r>
            <a:r>
              <a:rPr lang="en-US" dirty="0" smtClean="0"/>
              <a:t> folks, plant</a:t>
            </a:r>
            <a:r>
              <a:rPr lang="en-US" baseline="0" dirty="0" smtClean="0"/>
              <a:t> production is a supplemental indicator...</a:t>
            </a:r>
            <a:endParaRPr lang="en-US" dirty="0"/>
          </a:p>
        </p:txBody>
      </p:sp>
      <p:sp>
        <p:nvSpPr>
          <p:cNvPr id="4" name="Slide Number Placeholder 3"/>
          <p:cNvSpPr>
            <a:spLocks noGrp="1"/>
          </p:cNvSpPr>
          <p:nvPr>
            <p:ph type="sldNum" sz="quarter" idx="10"/>
          </p:nvPr>
        </p:nvSpPr>
        <p:spPr/>
        <p:txBody>
          <a:bodyPr/>
          <a:lstStyle/>
          <a:p>
            <a:fld id="{315DA586-0039-4D09-BE74-8E57AB440078}" type="slidenum">
              <a:rPr lang="en-US" smtClean="0"/>
              <a:t>19</a:t>
            </a:fld>
            <a:endParaRPr lang="en-US"/>
          </a:p>
        </p:txBody>
      </p:sp>
    </p:spTree>
    <p:extLst>
      <p:ext uri="{BB962C8B-B14F-4D97-AF65-F5344CB8AC3E}">
        <p14:creationId xmlns:p14="http://schemas.microsoft.com/office/powerpoint/2010/main" val="929560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794EA8-739D-4A2F-8B61-4297C17E3DB7}" type="slidenum">
              <a:rPr lang="en-US" smtClean="0"/>
              <a:t>20</a:t>
            </a:fld>
            <a:endParaRPr lang="en-US"/>
          </a:p>
        </p:txBody>
      </p:sp>
    </p:spTree>
    <p:extLst>
      <p:ext uri="{BB962C8B-B14F-4D97-AF65-F5344CB8AC3E}">
        <p14:creationId xmlns:p14="http://schemas.microsoft.com/office/powerpoint/2010/main" val="2980030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a:p>
        </p:txBody>
      </p:sp>
      <p:sp>
        <p:nvSpPr>
          <p:cNvPr id="293" name="Shape 2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66153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r>
              <a:rPr lang="en-US" dirty="0" smtClean="0"/>
              <a:t>Herbicide treatment,</a:t>
            </a:r>
            <a:r>
              <a:rPr lang="en-US" baseline="0" dirty="0" smtClean="0"/>
              <a:t> </a:t>
            </a:r>
            <a:r>
              <a:rPr lang="en-US" baseline="0" dirty="0" err="1" smtClean="0"/>
              <a:t>LCDO</a:t>
            </a:r>
            <a:r>
              <a:rPr lang="en-US" baseline="0" dirty="0" smtClean="0"/>
              <a:t> Box Canyon allotment; </a:t>
            </a:r>
            <a:r>
              <a:rPr lang="en-US" baseline="0" dirty="0" err="1" smtClean="0"/>
              <a:t>trt</a:t>
            </a:r>
            <a:r>
              <a:rPr lang="en-US" baseline="0" dirty="0" smtClean="0"/>
              <a:t> 2010, phot 2016.</a:t>
            </a:r>
            <a:endParaRPr lang="en-US" dirty="0"/>
          </a:p>
        </p:txBody>
      </p:sp>
      <p:sp>
        <p:nvSpPr>
          <p:cNvPr id="4" name="Slide Number Placeholder 3"/>
          <p:cNvSpPr>
            <a:spLocks noGrp="1"/>
          </p:cNvSpPr>
          <p:nvPr>
            <p:ph type="sldNum" sz="quarter" idx="5"/>
          </p:nvPr>
        </p:nvSpPr>
        <p:spPr/>
        <p:txBody>
          <a:bodyPr/>
          <a:lstStyle/>
          <a:p>
            <a:pPr>
              <a:defRPr/>
            </a:pPr>
            <a:fld id="{8255B417-B56C-4870-B753-2FD70D971814}"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r>
              <a:rPr lang="en-US" dirty="0" smtClean="0"/>
              <a:t>Herbicide treatment,</a:t>
            </a:r>
            <a:r>
              <a:rPr lang="en-US" baseline="0" dirty="0" smtClean="0"/>
              <a:t> </a:t>
            </a:r>
            <a:r>
              <a:rPr lang="en-US" baseline="0" dirty="0" err="1" smtClean="0"/>
              <a:t>LCDO</a:t>
            </a:r>
            <a:r>
              <a:rPr lang="en-US" baseline="0" dirty="0" smtClean="0"/>
              <a:t> Box Canyon allotment; </a:t>
            </a:r>
            <a:r>
              <a:rPr lang="en-US" baseline="0" dirty="0" err="1" smtClean="0"/>
              <a:t>trt</a:t>
            </a:r>
            <a:r>
              <a:rPr lang="en-US" baseline="0" dirty="0" smtClean="0"/>
              <a:t> 2010, phot 2016.</a:t>
            </a:r>
            <a:endParaRPr lang="en-US" dirty="0"/>
          </a:p>
        </p:txBody>
      </p:sp>
      <p:sp>
        <p:nvSpPr>
          <p:cNvPr id="4" name="Slide Number Placeholder 3"/>
          <p:cNvSpPr>
            <a:spLocks noGrp="1"/>
          </p:cNvSpPr>
          <p:nvPr>
            <p:ph type="sldNum" sz="quarter" idx="5"/>
          </p:nvPr>
        </p:nvSpPr>
        <p:spPr/>
        <p:txBody>
          <a:bodyPr/>
          <a:lstStyle/>
          <a:p>
            <a:pPr>
              <a:defRPr/>
            </a:pPr>
            <a:fld id="{8255B417-B56C-4870-B753-2FD70D971814}" type="slidenum">
              <a:rPr lang="en-US" smtClean="0"/>
              <a:pPr>
                <a:defRPr/>
              </a:pPr>
              <a:t>3</a:t>
            </a:fld>
            <a:endParaRPr lang="en-US"/>
          </a:p>
        </p:txBody>
      </p:sp>
    </p:spTree>
    <p:extLst>
      <p:ext uri="{BB962C8B-B14F-4D97-AF65-F5344CB8AC3E}">
        <p14:creationId xmlns:p14="http://schemas.microsoft.com/office/powerpoint/2010/main" val="2253003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815CF6-D601-5D4C-BA09-0A61815D066D}" type="slidenum">
              <a:rPr lang="en-US" smtClean="0"/>
              <a:t>4</a:t>
            </a:fld>
            <a:endParaRPr lang="en-US"/>
          </a:p>
        </p:txBody>
      </p:sp>
    </p:spTree>
    <p:extLst>
      <p:ext uri="{BB962C8B-B14F-4D97-AF65-F5344CB8AC3E}">
        <p14:creationId xmlns:p14="http://schemas.microsoft.com/office/powerpoint/2010/main" val="2393388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smtClean="0">
                <a:latin typeface="Calisto MT" panose="02040603050505030304" pitchFamily="18" charset="0"/>
              </a:rPr>
              <a:t>Sampson is the “first range</a:t>
            </a:r>
            <a:r>
              <a:rPr lang="en-US" baseline="0" dirty="0" smtClean="0">
                <a:latin typeface="Calisto MT" panose="02040603050505030304" pitchFamily="18" charset="0"/>
              </a:rPr>
              <a:t> scientist”; Utah; focused primarily </a:t>
            </a:r>
            <a:r>
              <a:rPr lang="en-US" dirty="0" smtClean="0">
                <a:latin typeface="Calisto MT" panose="02040603050505030304" pitchFamily="18" charset="0"/>
              </a:rPr>
              <a:t> </a:t>
            </a:r>
          </a:p>
          <a:p>
            <a:pPr>
              <a:lnSpc>
                <a:spcPct val="120000"/>
              </a:lnSpc>
            </a:pPr>
            <a:r>
              <a:rPr lang="en-US" dirty="0" smtClean="0">
                <a:latin typeface="Calisto MT" panose="02040603050505030304" pitchFamily="18" charset="0"/>
              </a:rPr>
              <a:t>Historically, rangeland monitoring focused on determining impacts of and maximizing productivity related to land use – typically grazing</a:t>
            </a:r>
          </a:p>
          <a:p>
            <a:pPr>
              <a:lnSpc>
                <a:spcPct val="120000"/>
              </a:lnSpc>
            </a:pPr>
            <a:r>
              <a:rPr lang="en-US" dirty="0" smtClean="0">
                <a:latin typeface="Calisto MT" panose="02040603050505030304" pitchFamily="18" charset="0"/>
              </a:rPr>
              <a:t>Monitoring designed around specific land uses or program objectives</a:t>
            </a:r>
          </a:p>
          <a:p>
            <a:endParaRPr lang="en-US" dirty="0"/>
          </a:p>
        </p:txBody>
      </p:sp>
      <p:sp>
        <p:nvSpPr>
          <p:cNvPr id="4" name="Slide Number Placeholder 3"/>
          <p:cNvSpPr>
            <a:spLocks noGrp="1"/>
          </p:cNvSpPr>
          <p:nvPr>
            <p:ph type="sldNum" sz="quarter" idx="10"/>
          </p:nvPr>
        </p:nvSpPr>
        <p:spPr/>
        <p:txBody>
          <a:bodyPr/>
          <a:lstStyle/>
          <a:p>
            <a:fld id="{E4815CF6-D601-5D4C-BA09-0A61815D066D}" type="slidenum">
              <a:rPr lang="en-US" smtClean="0"/>
              <a:t>5</a:t>
            </a:fld>
            <a:endParaRPr lang="en-US"/>
          </a:p>
        </p:txBody>
      </p:sp>
    </p:spTree>
    <p:extLst>
      <p:ext uri="{BB962C8B-B14F-4D97-AF65-F5344CB8AC3E}">
        <p14:creationId xmlns:p14="http://schemas.microsoft.com/office/powerpoint/2010/main" val="558472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time, it was the Grazing Service; </a:t>
            </a:r>
            <a:r>
              <a:rPr lang="en-US" dirty="0" err="1" smtClean="0"/>
              <a:t>BLM</a:t>
            </a:r>
            <a:r>
              <a:rPr lang="en-US" dirty="0" smtClean="0"/>
              <a:t> created 12 years later.</a:t>
            </a:r>
            <a:endParaRPr lang="en-US" dirty="0"/>
          </a:p>
        </p:txBody>
      </p:sp>
      <p:sp>
        <p:nvSpPr>
          <p:cNvPr id="4" name="Slide Number Placeholder 3"/>
          <p:cNvSpPr>
            <a:spLocks noGrp="1"/>
          </p:cNvSpPr>
          <p:nvPr>
            <p:ph type="sldNum" sz="quarter" idx="10"/>
          </p:nvPr>
        </p:nvSpPr>
        <p:spPr/>
        <p:txBody>
          <a:bodyPr/>
          <a:lstStyle/>
          <a:p>
            <a:fld id="{E4815CF6-D601-5D4C-BA09-0A61815D066D}" type="slidenum">
              <a:rPr lang="en-US" smtClean="0"/>
              <a:t>6</a:t>
            </a:fld>
            <a:endParaRPr lang="en-US"/>
          </a:p>
        </p:txBody>
      </p:sp>
    </p:spTree>
    <p:extLst>
      <p:ext uri="{BB962C8B-B14F-4D97-AF65-F5344CB8AC3E}">
        <p14:creationId xmlns:p14="http://schemas.microsoft.com/office/powerpoint/2010/main" val="249207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methods aren’t clearly described in The Western Range, that I can tell. It must have been something generally analogous to our forage production methods, but I have no idea what the specific protocol or sample design might have been...</a:t>
            </a:r>
            <a:endParaRPr lang="en-US" dirty="0"/>
          </a:p>
        </p:txBody>
      </p:sp>
      <p:sp>
        <p:nvSpPr>
          <p:cNvPr id="4" name="Slide Number Placeholder 3"/>
          <p:cNvSpPr>
            <a:spLocks noGrp="1"/>
          </p:cNvSpPr>
          <p:nvPr>
            <p:ph type="sldNum" sz="quarter" idx="10"/>
          </p:nvPr>
        </p:nvSpPr>
        <p:spPr/>
        <p:txBody>
          <a:bodyPr/>
          <a:lstStyle/>
          <a:p>
            <a:fld id="{E4815CF6-D601-5D4C-BA09-0A61815D066D}" type="slidenum">
              <a:rPr lang="en-US" smtClean="0"/>
              <a:t>7</a:t>
            </a:fld>
            <a:endParaRPr lang="en-US"/>
          </a:p>
        </p:txBody>
      </p:sp>
    </p:spTree>
    <p:extLst>
      <p:ext uri="{BB962C8B-B14F-4D97-AF65-F5344CB8AC3E}">
        <p14:creationId xmlns:p14="http://schemas.microsoft.com/office/powerpoint/2010/main" val="674976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SCS</a:t>
            </a:r>
            <a:r>
              <a:rPr lang="en-US" dirty="0" smtClean="0"/>
              <a:t> is now NRCS;</a:t>
            </a:r>
            <a:r>
              <a:rPr lang="en-US" baseline="0" dirty="0" smtClean="0"/>
              <a:t> Range Sites to be revisited.</a:t>
            </a:r>
            <a:endParaRPr lang="en-US" dirty="0"/>
          </a:p>
        </p:txBody>
      </p:sp>
      <p:sp>
        <p:nvSpPr>
          <p:cNvPr id="4" name="Slide Number Placeholder 3"/>
          <p:cNvSpPr>
            <a:spLocks noGrp="1"/>
          </p:cNvSpPr>
          <p:nvPr>
            <p:ph type="sldNum" sz="quarter" idx="10"/>
          </p:nvPr>
        </p:nvSpPr>
        <p:spPr/>
        <p:txBody>
          <a:bodyPr/>
          <a:lstStyle/>
          <a:p>
            <a:fld id="{E4815CF6-D601-5D4C-BA09-0A61815D066D}" type="slidenum">
              <a:rPr lang="en-US" smtClean="0"/>
              <a:t>8</a:t>
            </a:fld>
            <a:endParaRPr lang="en-US"/>
          </a:p>
        </p:txBody>
      </p:sp>
    </p:spTree>
    <p:extLst>
      <p:ext uri="{BB962C8B-B14F-4D97-AF65-F5344CB8AC3E}">
        <p14:creationId xmlns:p14="http://schemas.microsoft.com/office/powerpoint/2010/main" val="2095178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SVIM</a:t>
            </a:r>
            <a:r>
              <a:rPr lang="en-US" baseline="0" dirty="0" smtClean="0"/>
              <a:t> – Soil Vegetation Inventory Method. Killed for political reasons...</a:t>
            </a:r>
          </a:p>
          <a:p>
            <a:endParaRPr lang="en-US" dirty="0"/>
          </a:p>
        </p:txBody>
      </p:sp>
      <p:sp>
        <p:nvSpPr>
          <p:cNvPr id="4" name="Slide Number Placeholder 3"/>
          <p:cNvSpPr>
            <a:spLocks noGrp="1"/>
          </p:cNvSpPr>
          <p:nvPr>
            <p:ph type="sldNum" sz="quarter" idx="10"/>
          </p:nvPr>
        </p:nvSpPr>
        <p:spPr/>
        <p:txBody>
          <a:bodyPr/>
          <a:lstStyle/>
          <a:p>
            <a:fld id="{E4815CF6-D601-5D4C-BA09-0A61815D066D}" type="slidenum">
              <a:rPr lang="en-US" smtClean="0"/>
              <a:t>9</a:t>
            </a:fld>
            <a:endParaRPr lang="en-US"/>
          </a:p>
        </p:txBody>
      </p:sp>
    </p:spTree>
    <p:extLst>
      <p:ext uri="{BB962C8B-B14F-4D97-AF65-F5344CB8AC3E}">
        <p14:creationId xmlns:p14="http://schemas.microsoft.com/office/powerpoint/2010/main" val="2048011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DC32C1-0DA1-7B40-BFD9-43410E5E0DFF}" type="datetimeFigureOut">
              <a:rPr lang="en-US" smtClean="0"/>
              <a:t>7/21/2017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7C700-EA20-1C46-B2F0-BFBCE25CDB72}" type="slidenum">
              <a:rPr lang="en-US" smtClean="0"/>
              <a:t>‹#›</a:t>
            </a:fld>
            <a:endParaRPr lang="en-US"/>
          </a:p>
        </p:txBody>
      </p:sp>
    </p:spTree>
    <p:extLst>
      <p:ext uri="{BB962C8B-B14F-4D97-AF65-F5344CB8AC3E}">
        <p14:creationId xmlns:p14="http://schemas.microsoft.com/office/powerpoint/2010/main" val="184171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DC32C1-0DA1-7B40-BFD9-43410E5E0DFF}" type="datetimeFigureOut">
              <a:rPr lang="en-US" smtClean="0"/>
              <a:t>7/21/2017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7C700-EA20-1C46-B2F0-BFBCE25CDB72}" type="slidenum">
              <a:rPr lang="en-US" smtClean="0"/>
              <a:t>‹#›</a:t>
            </a:fld>
            <a:endParaRPr lang="en-US"/>
          </a:p>
        </p:txBody>
      </p:sp>
    </p:spTree>
    <p:extLst>
      <p:ext uri="{BB962C8B-B14F-4D97-AF65-F5344CB8AC3E}">
        <p14:creationId xmlns:p14="http://schemas.microsoft.com/office/powerpoint/2010/main" val="1027524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DC32C1-0DA1-7B40-BFD9-43410E5E0DFF}" type="datetimeFigureOut">
              <a:rPr lang="en-US" smtClean="0"/>
              <a:t>7/21/2017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7C700-EA20-1C46-B2F0-BFBCE25CDB72}" type="slidenum">
              <a:rPr lang="en-US" smtClean="0"/>
              <a:t>‹#›</a:t>
            </a:fld>
            <a:endParaRPr lang="en-US"/>
          </a:p>
        </p:txBody>
      </p:sp>
    </p:spTree>
    <p:extLst>
      <p:ext uri="{BB962C8B-B14F-4D97-AF65-F5344CB8AC3E}">
        <p14:creationId xmlns:p14="http://schemas.microsoft.com/office/powerpoint/2010/main" val="1685257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DC32C1-0DA1-7B40-BFD9-43410E5E0DFF}" type="datetimeFigureOut">
              <a:rPr lang="en-US" smtClean="0"/>
              <a:t>7/21/2017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7C700-EA20-1C46-B2F0-BFBCE25CDB72}" type="slidenum">
              <a:rPr lang="en-US" smtClean="0"/>
              <a:t>‹#›</a:t>
            </a:fld>
            <a:endParaRPr lang="en-US"/>
          </a:p>
        </p:txBody>
      </p:sp>
    </p:spTree>
    <p:extLst>
      <p:ext uri="{BB962C8B-B14F-4D97-AF65-F5344CB8AC3E}">
        <p14:creationId xmlns:p14="http://schemas.microsoft.com/office/powerpoint/2010/main" val="198104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DC32C1-0DA1-7B40-BFD9-43410E5E0DFF}" type="datetimeFigureOut">
              <a:rPr lang="en-US" smtClean="0"/>
              <a:t>7/21/2017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7C700-EA20-1C46-B2F0-BFBCE25CDB72}" type="slidenum">
              <a:rPr lang="en-US" smtClean="0"/>
              <a:t>‹#›</a:t>
            </a:fld>
            <a:endParaRPr lang="en-US"/>
          </a:p>
        </p:txBody>
      </p:sp>
    </p:spTree>
    <p:extLst>
      <p:ext uri="{BB962C8B-B14F-4D97-AF65-F5344CB8AC3E}">
        <p14:creationId xmlns:p14="http://schemas.microsoft.com/office/powerpoint/2010/main" val="760312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DC32C1-0DA1-7B40-BFD9-43410E5E0DFF}" type="datetimeFigureOut">
              <a:rPr lang="en-US" smtClean="0"/>
              <a:t>7/21/2017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7C700-EA20-1C46-B2F0-BFBCE25CDB72}" type="slidenum">
              <a:rPr lang="en-US" smtClean="0"/>
              <a:t>‹#›</a:t>
            </a:fld>
            <a:endParaRPr lang="en-US"/>
          </a:p>
        </p:txBody>
      </p:sp>
    </p:spTree>
    <p:extLst>
      <p:ext uri="{BB962C8B-B14F-4D97-AF65-F5344CB8AC3E}">
        <p14:creationId xmlns:p14="http://schemas.microsoft.com/office/powerpoint/2010/main" val="1050101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DC32C1-0DA1-7B40-BFD9-43410E5E0DFF}" type="datetimeFigureOut">
              <a:rPr lang="en-US" smtClean="0"/>
              <a:t>7/21/2017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77C700-EA20-1C46-B2F0-BFBCE25CDB72}" type="slidenum">
              <a:rPr lang="en-US" smtClean="0"/>
              <a:t>‹#›</a:t>
            </a:fld>
            <a:endParaRPr lang="en-US"/>
          </a:p>
        </p:txBody>
      </p:sp>
    </p:spTree>
    <p:extLst>
      <p:ext uri="{BB962C8B-B14F-4D97-AF65-F5344CB8AC3E}">
        <p14:creationId xmlns:p14="http://schemas.microsoft.com/office/powerpoint/2010/main" val="1033417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DC32C1-0DA1-7B40-BFD9-43410E5E0DFF}" type="datetimeFigureOut">
              <a:rPr lang="en-US" smtClean="0"/>
              <a:t>7/21/2017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77C700-EA20-1C46-B2F0-BFBCE25CDB72}" type="slidenum">
              <a:rPr lang="en-US" smtClean="0"/>
              <a:t>‹#›</a:t>
            </a:fld>
            <a:endParaRPr lang="en-US"/>
          </a:p>
        </p:txBody>
      </p:sp>
    </p:spTree>
    <p:extLst>
      <p:ext uri="{BB962C8B-B14F-4D97-AF65-F5344CB8AC3E}">
        <p14:creationId xmlns:p14="http://schemas.microsoft.com/office/powerpoint/2010/main" val="194044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DC32C1-0DA1-7B40-BFD9-43410E5E0DFF}" type="datetimeFigureOut">
              <a:rPr lang="en-US" smtClean="0"/>
              <a:t>7/21/2017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77C700-EA20-1C46-B2F0-BFBCE25CDB72}" type="slidenum">
              <a:rPr lang="en-US" smtClean="0"/>
              <a:t>‹#›</a:t>
            </a:fld>
            <a:endParaRPr lang="en-US"/>
          </a:p>
        </p:txBody>
      </p:sp>
    </p:spTree>
    <p:extLst>
      <p:ext uri="{BB962C8B-B14F-4D97-AF65-F5344CB8AC3E}">
        <p14:creationId xmlns:p14="http://schemas.microsoft.com/office/powerpoint/2010/main" val="1325408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DC32C1-0DA1-7B40-BFD9-43410E5E0DFF}" type="datetimeFigureOut">
              <a:rPr lang="en-US" smtClean="0"/>
              <a:t>7/21/2017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7C700-EA20-1C46-B2F0-BFBCE25CDB72}" type="slidenum">
              <a:rPr lang="en-US" smtClean="0"/>
              <a:t>‹#›</a:t>
            </a:fld>
            <a:endParaRPr lang="en-US"/>
          </a:p>
        </p:txBody>
      </p:sp>
    </p:spTree>
    <p:extLst>
      <p:ext uri="{BB962C8B-B14F-4D97-AF65-F5344CB8AC3E}">
        <p14:creationId xmlns:p14="http://schemas.microsoft.com/office/powerpoint/2010/main" val="298923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DC32C1-0DA1-7B40-BFD9-43410E5E0DFF}" type="datetimeFigureOut">
              <a:rPr lang="en-US" smtClean="0"/>
              <a:t>7/21/2017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7C700-EA20-1C46-B2F0-BFBCE25CDB72}" type="slidenum">
              <a:rPr lang="en-US" smtClean="0"/>
              <a:t>‹#›</a:t>
            </a:fld>
            <a:endParaRPr lang="en-US"/>
          </a:p>
        </p:txBody>
      </p:sp>
    </p:spTree>
    <p:extLst>
      <p:ext uri="{BB962C8B-B14F-4D97-AF65-F5344CB8AC3E}">
        <p14:creationId xmlns:p14="http://schemas.microsoft.com/office/powerpoint/2010/main" val="1046778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DC32C1-0DA1-7B40-BFD9-43410E5E0DFF}" type="datetimeFigureOut">
              <a:rPr lang="en-US" smtClean="0"/>
              <a:t>7/21/2017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77C700-EA20-1C46-B2F0-BFBCE25CDB72}" type="slidenum">
              <a:rPr lang="en-US" smtClean="0"/>
              <a:t>‹#›</a:t>
            </a:fld>
            <a:endParaRPr lang="en-US"/>
          </a:p>
        </p:txBody>
      </p:sp>
    </p:spTree>
    <p:extLst>
      <p:ext uri="{BB962C8B-B14F-4D97-AF65-F5344CB8AC3E}">
        <p14:creationId xmlns:p14="http://schemas.microsoft.com/office/powerpoint/2010/main" val="7549934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image" Target="../media/image16.tiff"/><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tiff"/><Relationship Id="rId9" Type="http://schemas.openxmlformats.org/officeDocument/2006/relationships/image" Target="../media/image23.tiff"/></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647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5394378"/>
          </a:xfrm>
          <a:prstGeom prst="rect">
            <a:avLst/>
          </a:prstGeom>
        </p:spPr>
      </p:pic>
      <p:sp>
        <p:nvSpPr>
          <p:cNvPr id="2" name="Title 1"/>
          <p:cNvSpPr>
            <a:spLocks noGrp="1"/>
          </p:cNvSpPr>
          <p:nvPr>
            <p:ph type="ctrTitle"/>
          </p:nvPr>
        </p:nvSpPr>
        <p:spPr>
          <a:xfrm>
            <a:off x="685800" y="79627"/>
            <a:ext cx="7772400" cy="2387600"/>
          </a:xfrm>
        </p:spPr>
        <p:txBody>
          <a:bodyPr>
            <a:noAutofit/>
          </a:bodyPr>
          <a:lstStyle/>
          <a:p>
            <a:r>
              <a:rPr lang="en-US" sz="4000" b="1" dirty="0">
                <a:solidFill>
                  <a:srgbClr val="FFFFCC"/>
                </a:solidFill>
              </a:rPr>
              <a:t>Monitoring for Adaptive Management</a:t>
            </a:r>
            <a:r>
              <a:rPr lang="en-US" sz="4000" b="1" dirty="0">
                <a:solidFill>
                  <a:schemeClr val="bg1"/>
                </a:solidFill>
              </a:rPr>
              <a:t/>
            </a:r>
            <a:br>
              <a:rPr lang="en-US" sz="4000" b="1" dirty="0">
                <a:solidFill>
                  <a:schemeClr val="bg1"/>
                </a:solidFill>
              </a:rPr>
            </a:br>
            <a:r>
              <a:rPr lang="en-US" sz="4000" b="1" dirty="0">
                <a:solidFill>
                  <a:schemeClr val="bg1"/>
                </a:solidFill>
              </a:rPr>
              <a:t>BLM’s National Assessment, Inventory, and Monitoring Strategy</a:t>
            </a:r>
            <a:endParaRPr lang="en-US" sz="4000" dirty="0">
              <a:solidFill>
                <a:schemeClr val="bg1"/>
              </a:solidFill>
            </a:endParaRPr>
          </a:p>
        </p:txBody>
      </p:sp>
      <p:pic>
        <p:nvPicPr>
          <p:cNvPr id="5" name="Picture 3" descr="C:\Users\nstauffe\Documents\Projects\SRM_2016\JER_logo-color.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98596" y="5642093"/>
            <a:ext cx="1714241" cy="10911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821" y="5647481"/>
            <a:ext cx="1183105" cy="1017593"/>
          </a:xfrm>
          <a:prstGeom prst="rect">
            <a:avLst/>
          </a:prstGeom>
        </p:spPr>
      </p:pic>
      <p:sp>
        <p:nvSpPr>
          <p:cNvPr id="8" name="TextBox 7"/>
          <p:cNvSpPr txBox="1"/>
          <p:nvPr/>
        </p:nvSpPr>
        <p:spPr>
          <a:xfrm>
            <a:off x="20782" y="5086602"/>
            <a:ext cx="1732077" cy="307777"/>
          </a:xfrm>
          <a:prstGeom prst="rect">
            <a:avLst/>
          </a:prstGeom>
          <a:noFill/>
        </p:spPr>
        <p:txBody>
          <a:bodyPr wrap="none" rtlCol="0">
            <a:spAutoFit/>
          </a:bodyPr>
          <a:lstStyle/>
          <a:p>
            <a:r>
              <a:rPr lang="en-US" sz="1400" dirty="0"/>
              <a:t>Photo: Sarah McCord</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6252" y="5610010"/>
            <a:ext cx="2568500" cy="1091193"/>
          </a:xfrm>
          <a:prstGeom prst="rect">
            <a:avLst/>
          </a:prstGeom>
        </p:spPr>
      </p:pic>
    </p:spTree>
    <p:extLst>
      <p:ext uri="{BB962C8B-B14F-4D97-AF65-F5344CB8AC3E}">
        <p14:creationId xmlns:p14="http://schemas.microsoft.com/office/powerpoint/2010/main" val="909363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61" y="192285"/>
            <a:ext cx="8296689" cy="633883"/>
          </a:xfrm>
        </p:spPr>
        <p:txBody>
          <a:bodyPr>
            <a:normAutofit/>
          </a:bodyPr>
          <a:lstStyle/>
          <a:p>
            <a:r>
              <a:rPr lang="en-US" sz="3300" dirty="0">
                <a:latin typeface="Calisto MT" panose="02040603050505030304" pitchFamily="18" charset="0"/>
              </a:rPr>
              <a:t>A Brief History of Rangeland Monitoring</a:t>
            </a:r>
          </a:p>
        </p:txBody>
      </p:sp>
      <p:sp>
        <p:nvSpPr>
          <p:cNvPr id="3" name="Content Placeholder 2"/>
          <p:cNvSpPr>
            <a:spLocks noGrp="1"/>
          </p:cNvSpPr>
          <p:nvPr>
            <p:ph idx="1"/>
          </p:nvPr>
        </p:nvSpPr>
        <p:spPr>
          <a:xfrm>
            <a:off x="307811" y="1325344"/>
            <a:ext cx="4264189" cy="4659115"/>
          </a:xfrm>
        </p:spPr>
        <p:txBody>
          <a:bodyPr>
            <a:normAutofit/>
          </a:bodyPr>
          <a:lstStyle/>
          <a:p>
            <a:pPr>
              <a:lnSpc>
                <a:spcPct val="120000"/>
              </a:lnSpc>
            </a:pPr>
            <a:r>
              <a:rPr lang="en-US" sz="2100" dirty="0" smtClean="0">
                <a:latin typeface="Calisto MT" panose="02040603050505030304" pitchFamily="18" charset="0"/>
              </a:rPr>
              <a:t>1980’s to 2000’s: BLM district / field offices implement their own monitoring programs, resulting in a patchwork of inconsistent and sometimes good, sometimes bad methods.</a:t>
            </a:r>
          </a:p>
          <a:p>
            <a:pPr>
              <a:lnSpc>
                <a:spcPct val="120000"/>
              </a:lnSpc>
            </a:pPr>
            <a:r>
              <a:rPr lang="en-US" sz="2100" dirty="0" smtClean="0">
                <a:latin typeface="Calisto MT" panose="02040603050505030304" pitchFamily="18" charset="0"/>
              </a:rPr>
              <a:t>Monitoring is program-specific.</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1947" y="790072"/>
            <a:ext cx="4339331" cy="5610727"/>
          </a:xfrm>
          <a:prstGeom prst="rect">
            <a:avLst/>
          </a:prstGeom>
        </p:spPr>
      </p:pic>
    </p:spTree>
    <p:extLst>
      <p:ext uri="{BB962C8B-B14F-4D97-AF65-F5344CB8AC3E}">
        <p14:creationId xmlns:p14="http://schemas.microsoft.com/office/powerpoint/2010/main" val="830124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8263"/>
            <a:ext cx="7886700" cy="1325563"/>
          </a:xfrm>
        </p:spPr>
        <p:txBody>
          <a:bodyPr>
            <a:normAutofit/>
          </a:bodyPr>
          <a:lstStyle/>
          <a:p>
            <a:r>
              <a:rPr lang="en-US" sz="3300" dirty="0">
                <a:latin typeface="Calisto MT" charset="0"/>
                <a:ea typeface="Calisto MT" charset="0"/>
                <a:cs typeface="Calisto MT" charset="0"/>
              </a:rPr>
              <a:t>T</a:t>
            </a:r>
            <a:r>
              <a:rPr lang="en-US" sz="3300" dirty="0" smtClean="0">
                <a:latin typeface="Calisto MT" charset="0"/>
                <a:ea typeface="Calisto MT" charset="0"/>
                <a:cs typeface="Calisto MT" charset="0"/>
              </a:rPr>
              <a:t>he </a:t>
            </a:r>
            <a:r>
              <a:rPr lang="en-US" sz="3300" dirty="0">
                <a:latin typeface="Calisto MT" charset="0"/>
                <a:ea typeface="Calisto MT" charset="0"/>
                <a:cs typeface="Calisto MT" charset="0"/>
              </a:rPr>
              <a:t>AIM “Origin” Story</a:t>
            </a:r>
          </a:p>
        </p:txBody>
      </p:sp>
      <p:sp>
        <p:nvSpPr>
          <p:cNvPr id="3" name="Content Placeholder 2"/>
          <p:cNvSpPr>
            <a:spLocks noGrp="1"/>
          </p:cNvSpPr>
          <p:nvPr>
            <p:ph idx="1"/>
          </p:nvPr>
        </p:nvSpPr>
        <p:spPr>
          <a:xfrm>
            <a:off x="342900" y="1371600"/>
            <a:ext cx="4575117" cy="4351338"/>
          </a:xfrm>
        </p:spPr>
        <p:txBody>
          <a:bodyPr>
            <a:noAutofit/>
          </a:bodyPr>
          <a:lstStyle/>
          <a:p>
            <a:pPr>
              <a:lnSpc>
                <a:spcPct val="100000"/>
              </a:lnSpc>
            </a:pPr>
            <a:r>
              <a:rPr lang="en-US" sz="2100" dirty="0">
                <a:latin typeface="Calisto MT" charset="0"/>
                <a:ea typeface="Calisto MT" charset="0"/>
                <a:cs typeface="Calisto MT" charset="0"/>
              </a:rPr>
              <a:t>2004 OMB programmatic review of BLM’s monitoring </a:t>
            </a:r>
            <a:r>
              <a:rPr lang="en-US" sz="2100" dirty="0" smtClean="0">
                <a:latin typeface="Calisto MT" charset="0"/>
                <a:ea typeface="Calisto MT" charset="0"/>
                <a:cs typeface="Calisto MT" charset="0"/>
              </a:rPr>
              <a:t>activities:</a:t>
            </a:r>
            <a:endParaRPr lang="en-US" sz="2100" dirty="0">
              <a:latin typeface="Calisto MT" charset="0"/>
              <a:ea typeface="Calisto MT" charset="0"/>
              <a:cs typeface="Calisto MT" charset="0"/>
            </a:endParaRPr>
          </a:p>
          <a:p>
            <a:pPr>
              <a:lnSpc>
                <a:spcPct val="100000"/>
              </a:lnSpc>
              <a:spcBef>
                <a:spcPts val="1200"/>
              </a:spcBef>
              <a:spcAft>
                <a:spcPts val="1200"/>
              </a:spcAft>
            </a:pPr>
            <a:r>
              <a:rPr lang="en-US" sz="2100" dirty="0">
                <a:latin typeface="Calisto MT" charset="0"/>
                <a:ea typeface="Calisto MT" charset="0"/>
                <a:cs typeface="Calisto MT" charset="0"/>
              </a:rPr>
              <a:t>f</a:t>
            </a:r>
            <a:r>
              <a:rPr lang="en-US" sz="2100" dirty="0" smtClean="0">
                <a:latin typeface="Calisto MT" charset="0"/>
                <a:ea typeface="Calisto MT" charset="0"/>
                <a:cs typeface="Calisto MT" charset="0"/>
              </a:rPr>
              <a:t>ound </a:t>
            </a:r>
            <a:r>
              <a:rPr lang="en-US" sz="2100" dirty="0">
                <a:latin typeface="Calisto MT" charset="0"/>
                <a:ea typeface="Calisto MT" charset="0"/>
                <a:cs typeface="Calisto MT" charset="0"/>
              </a:rPr>
              <a:t>the BLM collects a large amount of information, </a:t>
            </a:r>
            <a:r>
              <a:rPr lang="en-US" sz="2100" dirty="0" smtClean="0">
                <a:latin typeface="Calisto MT" charset="0"/>
                <a:ea typeface="Calisto MT" charset="0"/>
                <a:cs typeface="Calisto MT" charset="0"/>
              </a:rPr>
              <a:t>but cannot report ecological condition above </a:t>
            </a:r>
            <a:r>
              <a:rPr lang="en-US" sz="2100" dirty="0">
                <a:latin typeface="Calisto MT" charset="0"/>
                <a:ea typeface="Calisto MT" charset="0"/>
                <a:cs typeface="Calisto MT" charset="0"/>
              </a:rPr>
              <a:t>the project </a:t>
            </a:r>
            <a:r>
              <a:rPr lang="en-US" sz="2100" dirty="0" smtClean="0">
                <a:latin typeface="Calisto MT" charset="0"/>
                <a:ea typeface="Calisto MT" charset="0"/>
                <a:cs typeface="Calisto MT" charset="0"/>
              </a:rPr>
              <a:t>level;</a:t>
            </a:r>
            <a:endParaRPr lang="en-US" sz="2100" dirty="0">
              <a:latin typeface="Calisto MT" charset="0"/>
              <a:ea typeface="Calisto MT" charset="0"/>
              <a:cs typeface="Calisto MT" charset="0"/>
            </a:endParaRPr>
          </a:p>
          <a:p>
            <a:pPr>
              <a:lnSpc>
                <a:spcPct val="100000"/>
              </a:lnSpc>
              <a:spcBef>
                <a:spcPts val="1200"/>
              </a:spcBef>
              <a:spcAft>
                <a:spcPts val="1200"/>
              </a:spcAft>
            </a:pPr>
            <a:r>
              <a:rPr lang="en-US" sz="2100" dirty="0">
                <a:latin typeface="Calisto MT" charset="0"/>
                <a:ea typeface="Calisto MT" charset="0"/>
                <a:cs typeface="Calisto MT" charset="0"/>
              </a:rPr>
              <a:t>d</a:t>
            </a:r>
            <a:r>
              <a:rPr lang="en-US" sz="2100" dirty="0" smtClean="0">
                <a:latin typeface="Calisto MT" charset="0"/>
                <a:ea typeface="Calisto MT" charset="0"/>
                <a:cs typeface="Calisto MT" charset="0"/>
              </a:rPr>
              <a:t>irected </a:t>
            </a:r>
            <a:r>
              <a:rPr lang="en-US" sz="2100" dirty="0">
                <a:latin typeface="Calisto MT" charset="0"/>
                <a:ea typeface="Calisto MT" charset="0"/>
                <a:cs typeface="Calisto MT" charset="0"/>
              </a:rPr>
              <a:t>the BLM to </a:t>
            </a:r>
            <a:r>
              <a:rPr lang="en-US" sz="2100" dirty="0" smtClean="0">
                <a:latin typeface="Calisto MT" charset="0"/>
                <a:ea typeface="Calisto MT" charset="0"/>
                <a:cs typeface="Calisto MT" charset="0"/>
              </a:rPr>
              <a:t>develop </a:t>
            </a:r>
            <a:r>
              <a:rPr lang="en-US" sz="2100" dirty="0">
                <a:latin typeface="Calisto MT" charset="0"/>
                <a:ea typeface="Calisto MT" charset="0"/>
                <a:cs typeface="Calisto MT" charset="0"/>
              </a:rPr>
              <a:t>a cohesive monitoring </a:t>
            </a:r>
            <a:r>
              <a:rPr lang="en-US" sz="2100" dirty="0" smtClean="0">
                <a:latin typeface="Calisto MT" charset="0"/>
                <a:ea typeface="Calisto MT" charset="0"/>
                <a:cs typeface="Calisto MT" charset="0"/>
              </a:rPr>
              <a:t>strategy.</a:t>
            </a:r>
            <a:endParaRPr lang="en-US" sz="2100" dirty="0">
              <a:latin typeface="Calisto MT" charset="0"/>
              <a:ea typeface="Calisto MT" charset="0"/>
              <a:cs typeface="Calisto MT" charset="0"/>
            </a:endParaRPr>
          </a:p>
        </p:txBody>
      </p:sp>
      <p:pic>
        <p:nvPicPr>
          <p:cNvPr id="6" name="Picture 5"/>
          <p:cNvPicPr>
            <a:picLocks noChangeAspect="1"/>
          </p:cNvPicPr>
          <p:nvPr/>
        </p:nvPicPr>
        <p:blipFill>
          <a:blip r:embed="rId3"/>
          <a:stretch>
            <a:fillRect/>
          </a:stretch>
        </p:blipFill>
        <p:spPr>
          <a:xfrm>
            <a:off x="5452045" y="1825625"/>
            <a:ext cx="3412323" cy="3158836"/>
          </a:xfrm>
          <a:prstGeom prst="rect">
            <a:avLst/>
          </a:prstGeom>
        </p:spPr>
      </p:pic>
      <p:sp>
        <p:nvSpPr>
          <p:cNvPr id="7" name="TextBox 6"/>
          <p:cNvSpPr txBox="1"/>
          <p:nvPr/>
        </p:nvSpPr>
        <p:spPr>
          <a:xfrm>
            <a:off x="7272137" y="4984461"/>
            <a:ext cx="1592231" cy="276999"/>
          </a:xfrm>
          <a:prstGeom prst="rect">
            <a:avLst/>
          </a:prstGeom>
          <a:noFill/>
        </p:spPr>
        <p:txBody>
          <a:bodyPr wrap="none" rtlCol="0">
            <a:spAutoFit/>
          </a:bodyPr>
          <a:lstStyle/>
          <a:p>
            <a:r>
              <a:rPr lang="en-US" sz="1200"/>
              <a:t>Wendy’s ad from 1984</a:t>
            </a:r>
          </a:p>
        </p:txBody>
      </p:sp>
    </p:spTree>
    <p:extLst>
      <p:ext uri="{BB962C8B-B14F-4D97-AF65-F5344CB8AC3E}">
        <p14:creationId xmlns:p14="http://schemas.microsoft.com/office/powerpoint/2010/main" val="1811531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114300"/>
            <a:ext cx="7886700" cy="1325563"/>
          </a:xfrm>
        </p:spPr>
        <p:txBody>
          <a:bodyPr>
            <a:normAutofit/>
          </a:bodyPr>
          <a:lstStyle/>
          <a:p>
            <a:r>
              <a:rPr lang="en-US" sz="3300" dirty="0">
                <a:latin typeface="Calisto MT" charset="0"/>
                <a:ea typeface="Calisto MT" charset="0"/>
                <a:cs typeface="Calisto MT" charset="0"/>
              </a:rPr>
              <a:t>BLM Local Workgroup Summary</a:t>
            </a:r>
          </a:p>
        </p:txBody>
      </p:sp>
      <p:sp>
        <p:nvSpPr>
          <p:cNvPr id="55299" name="Rectangle 3"/>
          <p:cNvSpPr>
            <a:spLocks noGrp="1" noChangeArrowheads="1"/>
          </p:cNvSpPr>
          <p:nvPr>
            <p:ph type="body" idx="1"/>
          </p:nvPr>
        </p:nvSpPr>
        <p:spPr>
          <a:xfrm>
            <a:off x="342900" y="1818451"/>
            <a:ext cx="8229600" cy="4373563"/>
          </a:xfrm>
        </p:spPr>
        <p:txBody>
          <a:bodyPr>
            <a:normAutofit/>
          </a:bodyPr>
          <a:lstStyle/>
          <a:p>
            <a:pPr indent="0" algn="just">
              <a:buFontTx/>
              <a:buNone/>
            </a:pPr>
            <a:r>
              <a:rPr lang="en-US" sz="2100" dirty="0">
                <a:latin typeface="Calisto MT" charset="0"/>
                <a:ea typeface="Calisto MT" charset="0"/>
                <a:cs typeface="Calisto MT" charset="0"/>
              </a:rPr>
              <a:t>“None of these findings are particularly surprising as the BLM’s data collection activities have evolved over time in response to changing user needs for specific resources, specific new program statutory and judicial mandates, and new scientific understandings.  The BLM’s data collection and analysis activities were not designed to answer many of the performance and landscape level questions currently being asked.”</a:t>
            </a:r>
          </a:p>
          <a:p>
            <a:pPr algn="r">
              <a:buFontTx/>
              <a:buNone/>
            </a:pPr>
            <a:r>
              <a:rPr lang="en-US" sz="2100" i="1" dirty="0">
                <a:latin typeface="Calisto MT" charset="0"/>
                <a:ea typeface="Calisto MT" charset="0"/>
                <a:cs typeface="Calisto MT" charset="0"/>
              </a:rPr>
              <a:t>Local Workgroup Report, 2007</a:t>
            </a:r>
          </a:p>
        </p:txBody>
      </p:sp>
    </p:spTree>
    <p:extLst>
      <p:ext uri="{BB962C8B-B14F-4D97-AF65-F5344CB8AC3E}">
        <p14:creationId xmlns:p14="http://schemas.microsoft.com/office/powerpoint/2010/main" val="1821950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000500" y="1600200"/>
            <a:ext cx="5130800" cy="3086100"/>
          </a:xfrm>
          <a:prstGeom prst="rect">
            <a:avLst/>
          </a:prstGeom>
        </p:spPr>
      </p:pic>
      <p:pic>
        <p:nvPicPr>
          <p:cNvPr id="12" name="Picture 11"/>
          <p:cNvPicPr>
            <a:picLocks noChangeAspect="1"/>
          </p:cNvPicPr>
          <p:nvPr/>
        </p:nvPicPr>
        <p:blipFill>
          <a:blip r:embed="rId3"/>
          <a:stretch>
            <a:fillRect/>
          </a:stretch>
        </p:blipFill>
        <p:spPr>
          <a:xfrm>
            <a:off x="5986684" y="8747"/>
            <a:ext cx="3157316" cy="2429653"/>
          </a:xfrm>
          <a:prstGeom prst="rect">
            <a:avLst/>
          </a:prstGeom>
        </p:spPr>
      </p:pic>
      <p:pic>
        <p:nvPicPr>
          <p:cNvPr id="11" name="Picture 10"/>
          <p:cNvPicPr>
            <a:picLocks noChangeAspect="1"/>
          </p:cNvPicPr>
          <p:nvPr/>
        </p:nvPicPr>
        <p:blipFill>
          <a:blip r:embed="rId4"/>
          <a:stretch>
            <a:fillRect/>
          </a:stretch>
        </p:blipFill>
        <p:spPr>
          <a:xfrm>
            <a:off x="5693694" y="4396781"/>
            <a:ext cx="3450305" cy="2461218"/>
          </a:xfrm>
          <a:prstGeom prst="rect">
            <a:avLst/>
          </a:prstGeom>
        </p:spPr>
      </p:pic>
      <p:pic>
        <p:nvPicPr>
          <p:cNvPr id="4" name="Shape 9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3446" y="23957"/>
            <a:ext cx="3671046" cy="2492087"/>
          </a:xfrm>
          <a:prstGeom prst="rect">
            <a:avLst/>
          </a:prstGeom>
          <a:noFill/>
          <a:ln>
            <a:noFill/>
          </a:ln>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2514600"/>
            <a:ext cx="2184268" cy="2339875"/>
          </a:xfrm>
          <a:prstGeom prst="rect">
            <a:avLst/>
          </a:prstGeom>
        </p:spPr>
      </p:pic>
      <p:pic>
        <p:nvPicPr>
          <p:cNvPr id="8" name="Picture 7"/>
          <p:cNvPicPr>
            <a:picLocks noChangeAspect="1"/>
          </p:cNvPicPr>
          <p:nvPr/>
        </p:nvPicPr>
        <p:blipFill>
          <a:blip r:embed="rId7"/>
          <a:stretch>
            <a:fillRect/>
          </a:stretch>
        </p:blipFill>
        <p:spPr>
          <a:xfrm>
            <a:off x="2743200" y="0"/>
            <a:ext cx="3657600" cy="2438400"/>
          </a:xfrm>
          <a:prstGeom prst="rect">
            <a:avLst/>
          </a:prstGeom>
        </p:spPr>
      </p:pic>
      <p:pic>
        <p:nvPicPr>
          <p:cNvPr id="9" name="Picture 8"/>
          <p:cNvPicPr>
            <a:picLocks noChangeAspect="1"/>
          </p:cNvPicPr>
          <p:nvPr/>
        </p:nvPicPr>
        <p:blipFill>
          <a:blip r:embed="rId8"/>
          <a:stretch>
            <a:fillRect/>
          </a:stretch>
        </p:blipFill>
        <p:spPr>
          <a:xfrm>
            <a:off x="1910536" y="2408557"/>
            <a:ext cx="3783160" cy="2506344"/>
          </a:xfrm>
          <a:prstGeom prst="rect">
            <a:avLst/>
          </a:prstGeom>
        </p:spPr>
      </p:pic>
      <p:pic>
        <p:nvPicPr>
          <p:cNvPr id="10" name="Picture 9"/>
          <p:cNvPicPr>
            <a:picLocks noChangeAspect="1"/>
          </p:cNvPicPr>
          <p:nvPr/>
        </p:nvPicPr>
        <p:blipFill>
          <a:blip r:embed="rId9"/>
          <a:stretch>
            <a:fillRect/>
          </a:stretch>
        </p:blipFill>
        <p:spPr>
          <a:xfrm>
            <a:off x="0" y="4863267"/>
            <a:ext cx="3657600" cy="1993900"/>
          </a:xfrm>
          <a:prstGeom prst="rect">
            <a:avLst/>
          </a:prstGeom>
        </p:spPr>
      </p:pic>
      <p:pic>
        <p:nvPicPr>
          <p:cNvPr id="5" name="Shape 91"/>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3657600" y="4572000"/>
            <a:ext cx="2057400" cy="2286000"/>
          </a:xfrm>
          <a:prstGeom prst="rect">
            <a:avLst/>
          </a:prstGeom>
          <a:noFill/>
          <a:ln>
            <a:noFill/>
          </a:ln>
        </p:spPr>
      </p:pic>
      <p:sp>
        <p:nvSpPr>
          <p:cNvPr id="2" name="Title 1"/>
          <p:cNvSpPr>
            <a:spLocks noGrp="1"/>
          </p:cNvSpPr>
          <p:nvPr>
            <p:ph type="title"/>
          </p:nvPr>
        </p:nvSpPr>
        <p:spPr>
          <a:xfrm>
            <a:off x="342900" y="907774"/>
            <a:ext cx="8720488" cy="1325563"/>
          </a:xfrm>
          <a:effectLst/>
        </p:spPr>
        <p:txBody>
          <a:bodyPr>
            <a:normAutofit/>
          </a:bodyPr>
          <a:lstStyle/>
          <a:p>
            <a:r>
              <a:rPr lang="en-US" sz="3900" b="1" dirty="0">
                <a:solidFill>
                  <a:schemeClr val="bg1"/>
                </a:solidFill>
                <a:effectLst>
                  <a:outerShdw blurRad="228600" algn="l" rotWithShape="0">
                    <a:prstClr val="black">
                      <a:alpha val="99000"/>
                    </a:prstClr>
                  </a:outerShdw>
                </a:effectLst>
                <a:latin typeface="Calisto MT" charset="0"/>
                <a:ea typeface="Calisto MT" charset="0"/>
                <a:cs typeface="Calisto MT" charset="0"/>
              </a:rPr>
              <a:t>Changing uses/values of rangelands</a:t>
            </a:r>
          </a:p>
        </p:txBody>
      </p:sp>
    </p:spTree>
    <p:extLst>
      <p:ext uri="{BB962C8B-B14F-4D97-AF65-F5344CB8AC3E}">
        <p14:creationId xmlns:p14="http://schemas.microsoft.com/office/powerpoint/2010/main" val="92565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Shape 107"/>
          <p:cNvPicPr preferRelativeResize="0"/>
          <p:nvPr/>
        </p:nvPicPr>
        <p:blipFill rotWithShape="1">
          <a:blip r:embed="rId3">
            <a:alphaModFix/>
          </a:blip>
          <a:srcRect l="1293" t="2325" r="2372" b="1610"/>
          <a:stretch/>
        </p:blipFill>
        <p:spPr>
          <a:xfrm>
            <a:off x="-138543" y="-277089"/>
            <a:ext cx="9282546" cy="7439892"/>
          </a:xfrm>
          <a:prstGeom prst="rect">
            <a:avLst/>
          </a:prstGeom>
          <a:noFill/>
          <a:ln>
            <a:noFill/>
          </a:ln>
        </p:spPr>
      </p:pic>
      <p:sp>
        <p:nvSpPr>
          <p:cNvPr id="108" name="Shape 108"/>
          <p:cNvSpPr txBox="1">
            <a:spLocks noGrp="1"/>
          </p:cNvSpPr>
          <p:nvPr>
            <p:ph type="body" idx="1"/>
          </p:nvPr>
        </p:nvSpPr>
        <p:spPr>
          <a:xfrm>
            <a:off x="0" y="1828800"/>
            <a:ext cx="4696690" cy="3341920"/>
          </a:xfrm>
          <a:prstGeom prst="rect">
            <a:avLst/>
          </a:prstGeom>
          <a:solidFill>
            <a:srgbClr val="366092">
              <a:alpha val="34509"/>
            </a:srgbClr>
          </a:solid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2000" b="0" i="0" u="none" strike="noStrike" cap="none" dirty="0">
                <a:solidFill>
                  <a:schemeClr val="dk1"/>
                </a:solidFill>
                <a:latin typeface="Calibri"/>
                <a:ea typeface="Calibri"/>
                <a:cs typeface="Calibri"/>
                <a:sym typeface="Calibri"/>
              </a:rPr>
              <a:t>National </a:t>
            </a:r>
            <a:r>
              <a:rPr lang="en-US" sz="2000" b="0" i="0" u="none" strike="noStrike" cap="none" dirty="0" smtClean="0">
                <a:solidFill>
                  <a:schemeClr val="dk1"/>
                </a:solidFill>
                <a:latin typeface="Calibri"/>
                <a:ea typeface="Calibri"/>
                <a:cs typeface="Calibri"/>
                <a:sym typeface="Calibri"/>
              </a:rPr>
              <a:t>condition </a:t>
            </a:r>
            <a:r>
              <a:rPr lang="en-US" sz="2000" b="0" i="0" u="none" strike="noStrike" cap="none" dirty="0">
                <a:solidFill>
                  <a:schemeClr val="dk1"/>
                </a:solidFill>
                <a:latin typeface="Calibri"/>
                <a:ea typeface="Calibri"/>
                <a:cs typeface="Calibri"/>
                <a:sym typeface="Calibri"/>
              </a:rPr>
              <a:t>of </a:t>
            </a:r>
            <a:r>
              <a:rPr lang="en-US" sz="2000" b="0" i="0" u="none" strike="noStrike" cap="none" dirty="0" smtClean="0">
                <a:solidFill>
                  <a:schemeClr val="dk1"/>
                </a:solidFill>
                <a:latin typeface="Calibri"/>
                <a:ea typeface="Calibri"/>
                <a:cs typeface="Calibri"/>
                <a:sym typeface="Calibri"/>
              </a:rPr>
              <a:t>rangelands</a:t>
            </a:r>
            <a:endParaRPr lang="en-US" sz="2000" b="0" i="0" u="none" strike="noStrike" cap="none" dirty="0">
              <a:solidFill>
                <a:schemeClr val="dk1"/>
              </a:solidFill>
              <a:latin typeface="Calibri"/>
              <a:ea typeface="Calibri"/>
              <a:cs typeface="Calibri"/>
              <a:sym typeface="Calibri"/>
            </a:endParaRPr>
          </a:p>
          <a:p>
            <a:pPr marL="0" marR="0" lvl="0" indent="0" algn="r" rtl="0">
              <a:lnSpc>
                <a:spcPct val="100000"/>
              </a:lnSpc>
              <a:spcBef>
                <a:spcPts val="400"/>
              </a:spcBef>
              <a:spcAft>
                <a:spcPts val="0"/>
              </a:spcAft>
              <a:buClr>
                <a:schemeClr val="dk1"/>
              </a:buClr>
              <a:buSzPct val="25000"/>
              <a:buFont typeface="Arial"/>
              <a:buNone/>
            </a:pPr>
            <a:r>
              <a:rPr lang="en-US" sz="2000" b="0" i="0" u="none" strike="noStrike" cap="none" dirty="0">
                <a:solidFill>
                  <a:schemeClr val="dk1"/>
                </a:solidFill>
                <a:latin typeface="Calibri"/>
                <a:ea typeface="Calibri"/>
                <a:cs typeface="Calibri"/>
                <a:sym typeface="Calibri"/>
              </a:rPr>
              <a:t>Range-wide </a:t>
            </a:r>
            <a:r>
              <a:rPr lang="en-US" sz="2000" dirty="0">
                <a:solidFill>
                  <a:schemeClr val="dk1"/>
                </a:solidFill>
                <a:latin typeface="Calibri"/>
                <a:ea typeface="Calibri"/>
                <a:cs typeface="Calibri"/>
                <a:sym typeface="Calibri"/>
              </a:rPr>
              <a:t>s</a:t>
            </a:r>
            <a:r>
              <a:rPr lang="en-US" sz="2000" b="0" i="0" u="none" strike="noStrike" cap="none" dirty="0" smtClean="0">
                <a:solidFill>
                  <a:schemeClr val="dk1"/>
                </a:solidFill>
                <a:latin typeface="Calibri"/>
                <a:ea typeface="Calibri"/>
                <a:cs typeface="Calibri"/>
                <a:sym typeface="Calibri"/>
              </a:rPr>
              <a:t>age-grouse </a:t>
            </a:r>
            <a:r>
              <a:rPr lang="en-US" sz="2000" b="0" i="0" u="none" strike="noStrike" cap="none" dirty="0">
                <a:solidFill>
                  <a:schemeClr val="dk1"/>
                </a:solidFill>
                <a:latin typeface="Calibri"/>
                <a:ea typeface="Calibri"/>
                <a:cs typeface="Calibri"/>
                <a:sym typeface="Calibri"/>
              </a:rPr>
              <a:t>Habitat</a:t>
            </a:r>
          </a:p>
          <a:p>
            <a:pPr marL="0" marR="0" lvl="0" indent="0" algn="r" rtl="0">
              <a:lnSpc>
                <a:spcPct val="100000"/>
              </a:lnSpc>
              <a:spcBef>
                <a:spcPts val="400"/>
              </a:spcBef>
              <a:spcAft>
                <a:spcPts val="0"/>
              </a:spcAft>
              <a:buClr>
                <a:schemeClr val="dk1"/>
              </a:buClr>
              <a:buSzPct val="25000"/>
              <a:buFont typeface="Arial"/>
              <a:buNone/>
            </a:pPr>
            <a:r>
              <a:rPr lang="en-US" sz="2000" b="0" i="0" u="none" strike="noStrike" cap="none" dirty="0" smtClean="0">
                <a:solidFill>
                  <a:schemeClr val="dk1"/>
                </a:solidFill>
                <a:latin typeface="Calibri"/>
                <a:ea typeface="Calibri"/>
                <a:cs typeface="Calibri"/>
                <a:sym typeface="Calibri"/>
              </a:rPr>
              <a:t>Land </a:t>
            </a:r>
            <a:r>
              <a:rPr lang="en-US" sz="2000" b="0" i="0" u="none" strike="noStrike" cap="none" dirty="0">
                <a:solidFill>
                  <a:schemeClr val="dk1"/>
                </a:solidFill>
                <a:latin typeface="Calibri"/>
                <a:ea typeface="Calibri"/>
                <a:cs typeface="Calibri"/>
                <a:sym typeface="Calibri"/>
              </a:rPr>
              <a:t>Use Plan </a:t>
            </a:r>
            <a:r>
              <a:rPr lang="en-US" sz="2000" b="0" i="0" u="none" strike="noStrike" cap="none" dirty="0" smtClean="0">
                <a:solidFill>
                  <a:schemeClr val="dk1"/>
                </a:solidFill>
                <a:latin typeface="Calibri"/>
                <a:ea typeface="Calibri"/>
                <a:cs typeface="Calibri"/>
                <a:sym typeface="Calibri"/>
              </a:rPr>
              <a:t>effectiveness</a:t>
            </a:r>
            <a:endParaRPr lang="en-US" sz="2000" b="0" i="0" u="none" strike="noStrike" cap="none" dirty="0">
              <a:solidFill>
                <a:schemeClr val="dk1"/>
              </a:solidFill>
              <a:latin typeface="Calibri"/>
              <a:ea typeface="Calibri"/>
              <a:cs typeface="Calibri"/>
              <a:sym typeface="Calibri"/>
            </a:endParaRPr>
          </a:p>
          <a:p>
            <a:pPr marL="0" marR="0" lvl="0" indent="0" algn="r" rtl="0">
              <a:lnSpc>
                <a:spcPct val="100000"/>
              </a:lnSpc>
              <a:spcBef>
                <a:spcPts val="400"/>
              </a:spcBef>
              <a:spcAft>
                <a:spcPts val="0"/>
              </a:spcAft>
              <a:buClr>
                <a:schemeClr val="dk1"/>
              </a:buClr>
              <a:buSzPct val="25000"/>
              <a:buFont typeface="Arial"/>
              <a:buNone/>
            </a:pPr>
            <a:r>
              <a:rPr lang="en-US" sz="2000" b="0" i="0" u="none" strike="noStrike" cap="none" dirty="0" smtClean="0">
                <a:solidFill>
                  <a:schemeClr val="dk1"/>
                </a:solidFill>
                <a:latin typeface="Calibri"/>
                <a:ea typeface="Calibri"/>
                <a:cs typeface="Calibri"/>
                <a:sym typeface="Calibri"/>
              </a:rPr>
              <a:t>Horse </a:t>
            </a:r>
            <a:r>
              <a:rPr lang="en-US" sz="2000" b="0" i="0" u="none" strike="noStrike" cap="none" dirty="0">
                <a:solidFill>
                  <a:schemeClr val="dk1"/>
                </a:solidFill>
                <a:latin typeface="Calibri"/>
                <a:ea typeface="Calibri"/>
                <a:cs typeface="Calibri"/>
                <a:sym typeface="Calibri"/>
              </a:rPr>
              <a:t>and </a:t>
            </a:r>
            <a:r>
              <a:rPr lang="en-US" sz="2000" dirty="0">
                <a:solidFill>
                  <a:schemeClr val="dk1"/>
                </a:solidFill>
                <a:latin typeface="Calibri"/>
                <a:ea typeface="Calibri"/>
                <a:cs typeface="Calibri"/>
                <a:sym typeface="Calibri"/>
              </a:rPr>
              <a:t>b</a:t>
            </a:r>
            <a:r>
              <a:rPr lang="en-US" sz="2000" b="0" i="0" u="none" strike="noStrike" cap="none" dirty="0" smtClean="0">
                <a:solidFill>
                  <a:schemeClr val="dk1"/>
                </a:solidFill>
                <a:latin typeface="Calibri"/>
                <a:ea typeface="Calibri"/>
                <a:cs typeface="Calibri"/>
                <a:sym typeface="Calibri"/>
              </a:rPr>
              <a:t>urro management</a:t>
            </a:r>
            <a:endParaRPr lang="en-US" sz="2000" b="0" i="0" u="none" strike="noStrike" cap="none" dirty="0">
              <a:solidFill>
                <a:schemeClr val="dk1"/>
              </a:solidFill>
              <a:latin typeface="Calibri"/>
              <a:ea typeface="Calibri"/>
              <a:cs typeface="Calibri"/>
              <a:sym typeface="Calibri"/>
            </a:endParaRPr>
          </a:p>
          <a:p>
            <a:pPr marL="0" marR="0" lvl="0" indent="0" algn="r" rtl="0">
              <a:lnSpc>
                <a:spcPct val="100000"/>
              </a:lnSpc>
              <a:spcBef>
                <a:spcPts val="400"/>
              </a:spcBef>
              <a:spcAft>
                <a:spcPts val="0"/>
              </a:spcAft>
              <a:buClr>
                <a:schemeClr val="dk1"/>
              </a:buClr>
              <a:buSzPct val="25000"/>
              <a:buFont typeface="Arial"/>
              <a:buNone/>
            </a:pPr>
            <a:r>
              <a:rPr lang="en-US" sz="2000" b="0" i="0" u="none" strike="noStrike" cap="none" dirty="0" smtClean="0">
                <a:solidFill>
                  <a:schemeClr val="dk1"/>
                </a:solidFill>
                <a:latin typeface="Calibri"/>
                <a:ea typeface="Calibri"/>
                <a:cs typeface="Calibri"/>
                <a:sym typeface="Calibri"/>
              </a:rPr>
              <a:t>Post-fire </a:t>
            </a:r>
            <a:r>
              <a:rPr lang="en-US" sz="2000" b="0" i="0" u="none" strike="noStrike" cap="none" dirty="0" err="1" smtClean="0">
                <a:solidFill>
                  <a:schemeClr val="dk1"/>
                </a:solidFill>
                <a:latin typeface="Calibri"/>
                <a:ea typeface="Calibri"/>
                <a:cs typeface="Calibri"/>
                <a:sym typeface="Calibri"/>
              </a:rPr>
              <a:t>seedings</a:t>
            </a:r>
            <a:r>
              <a:rPr lang="en-US" sz="2000" b="0" i="0" u="none" strike="noStrike" cap="none" dirty="0" smtClean="0">
                <a:solidFill>
                  <a:schemeClr val="dk1"/>
                </a:solidFill>
                <a:latin typeface="Calibri"/>
                <a:ea typeface="Calibri"/>
                <a:cs typeface="Calibri"/>
                <a:sym typeface="Calibri"/>
              </a:rPr>
              <a:t> (ESR)</a:t>
            </a:r>
            <a:endParaRPr lang="en-US" sz="2000" b="0" i="0" u="none" strike="noStrike" cap="none" dirty="0">
              <a:solidFill>
                <a:schemeClr val="dk1"/>
              </a:solidFill>
              <a:latin typeface="Calibri"/>
              <a:ea typeface="Calibri"/>
              <a:cs typeface="Calibri"/>
              <a:sym typeface="Calibri"/>
            </a:endParaRPr>
          </a:p>
          <a:p>
            <a:pPr marL="0" marR="0" lvl="0" indent="0" algn="r" rtl="0">
              <a:lnSpc>
                <a:spcPct val="100000"/>
              </a:lnSpc>
              <a:spcBef>
                <a:spcPts val="400"/>
              </a:spcBef>
              <a:spcAft>
                <a:spcPts val="0"/>
              </a:spcAft>
              <a:buClr>
                <a:schemeClr val="dk1"/>
              </a:buClr>
              <a:buSzPct val="25000"/>
              <a:buFont typeface="Arial"/>
              <a:buNone/>
            </a:pPr>
            <a:r>
              <a:rPr lang="en-US" sz="2000" b="0" i="0" u="none" strike="noStrike" cap="none" dirty="0">
                <a:solidFill>
                  <a:schemeClr val="dk1"/>
                </a:solidFill>
                <a:latin typeface="Calibri"/>
                <a:ea typeface="Calibri"/>
                <a:cs typeface="Calibri"/>
                <a:sym typeface="Calibri"/>
              </a:rPr>
              <a:t>Grazing </a:t>
            </a:r>
            <a:r>
              <a:rPr lang="en-US" sz="2000" dirty="0">
                <a:solidFill>
                  <a:schemeClr val="dk1"/>
                </a:solidFill>
                <a:latin typeface="Calibri"/>
                <a:ea typeface="Calibri"/>
                <a:cs typeface="Calibri"/>
                <a:sym typeface="Calibri"/>
              </a:rPr>
              <a:t>p</a:t>
            </a:r>
            <a:r>
              <a:rPr lang="en-US" sz="2000" b="0" i="0" u="none" strike="noStrike" cap="none" dirty="0" smtClean="0">
                <a:solidFill>
                  <a:schemeClr val="dk1"/>
                </a:solidFill>
                <a:latin typeface="Calibri"/>
                <a:ea typeface="Calibri"/>
                <a:cs typeface="Calibri"/>
                <a:sym typeface="Calibri"/>
              </a:rPr>
              <a:t>ermit renewals</a:t>
            </a:r>
            <a:endParaRPr lang="en-US" sz="2000" b="0" i="0" u="none" strike="noStrike" cap="none" dirty="0">
              <a:solidFill>
                <a:schemeClr val="dk1"/>
              </a:solidFill>
              <a:latin typeface="Calibri"/>
              <a:ea typeface="Calibri"/>
              <a:cs typeface="Calibri"/>
              <a:sym typeface="Calibri"/>
            </a:endParaRPr>
          </a:p>
          <a:p>
            <a:pPr marL="0" marR="0" lvl="0" indent="0" algn="r" rtl="0">
              <a:lnSpc>
                <a:spcPct val="100000"/>
              </a:lnSpc>
              <a:spcBef>
                <a:spcPts val="400"/>
              </a:spcBef>
              <a:spcAft>
                <a:spcPts val="0"/>
              </a:spcAft>
              <a:buClr>
                <a:schemeClr val="dk1"/>
              </a:buClr>
              <a:buSzPct val="25000"/>
              <a:buFont typeface="Arial"/>
              <a:buNone/>
            </a:pPr>
            <a:r>
              <a:rPr lang="en-US" sz="2000" b="0" i="0" u="none" strike="noStrike" cap="none" dirty="0">
                <a:solidFill>
                  <a:schemeClr val="dk1"/>
                </a:solidFill>
                <a:latin typeface="Calibri"/>
                <a:ea typeface="Calibri"/>
                <a:cs typeface="Calibri"/>
                <a:sym typeface="Calibri"/>
              </a:rPr>
              <a:t>Recreation </a:t>
            </a:r>
            <a:r>
              <a:rPr lang="en-US" sz="2000" b="0" i="0" u="none" strike="noStrike" cap="none" dirty="0" smtClean="0">
                <a:solidFill>
                  <a:schemeClr val="dk1"/>
                </a:solidFill>
                <a:latin typeface="Calibri"/>
                <a:ea typeface="Calibri"/>
                <a:cs typeface="Calibri"/>
                <a:sym typeface="Calibri"/>
              </a:rPr>
              <a:t>management</a:t>
            </a:r>
            <a:endParaRPr lang="en-US" sz="2000" b="0" i="0" u="none" strike="noStrike" cap="none" dirty="0">
              <a:solidFill>
                <a:schemeClr val="dk1"/>
              </a:solidFill>
              <a:latin typeface="Calibri"/>
              <a:ea typeface="Calibri"/>
              <a:cs typeface="Calibri"/>
              <a:sym typeface="Calibri"/>
            </a:endParaRPr>
          </a:p>
          <a:p>
            <a:pPr marL="0" marR="0" lvl="0" indent="0" algn="r" rtl="0">
              <a:lnSpc>
                <a:spcPct val="100000"/>
              </a:lnSpc>
              <a:spcBef>
                <a:spcPts val="400"/>
              </a:spcBef>
              <a:spcAft>
                <a:spcPts val="0"/>
              </a:spcAft>
              <a:buClr>
                <a:schemeClr val="dk1"/>
              </a:buClr>
              <a:buSzPct val="25000"/>
              <a:buFont typeface="Arial"/>
              <a:buNone/>
            </a:pPr>
            <a:r>
              <a:rPr lang="en-US" sz="2000" b="0" i="0" u="none" strike="noStrike" cap="none" dirty="0" smtClean="0">
                <a:solidFill>
                  <a:schemeClr val="dk1"/>
                </a:solidFill>
                <a:latin typeface="Calibri"/>
                <a:ea typeface="Calibri"/>
                <a:cs typeface="Calibri"/>
                <a:sym typeface="Calibri"/>
              </a:rPr>
              <a:t>Reclamation after </a:t>
            </a:r>
            <a:r>
              <a:rPr lang="en-US" sz="2000" dirty="0" smtClean="0">
                <a:solidFill>
                  <a:schemeClr val="dk1"/>
                </a:solidFill>
                <a:latin typeface="Calibri"/>
                <a:ea typeface="Calibri"/>
                <a:cs typeface="Calibri"/>
                <a:sym typeface="Calibri"/>
              </a:rPr>
              <a:t>oil/gas</a:t>
            </a:r>
            <a:r>
              <a:rPr lang="en-US" sz="2000" b="0" i="0" u="none" strike="noStrike" cap="none" dirty="0" smtClean="0">
                <a:solidFill>
                  <a:schemeClr val="dk1"/>
                </a:solidFill>
                <a:latin typeface="Calibri"/>
                <a:ea typeface="Calibri"/>
                <a:cs typeface="Calibri"/>
                <a:sym typeface="Calibri"/>
              </a:rPr>
              <a:t> and </a:t>
            </a:r>
            <a:r>
              <a:rPr lang="en-US" sz="2000" dirty="0" smtClean="0">
                <a:solidFill>
                  <a:schemeClr val="dk1"/>
                </a:solidFill>
                <a:latin typeface="Calibri"/>
                <a:ea typeface="Calibri"/>
                <a:cs typeface="Calibri"/>
                <a:sym typeface="Calibri"/>
              </a:rPr>
              <a:t>m</a:t>
            </a:r>
            <a:r>
              <a:rPr lang="en-US" sz="2000" b="0" i="0" u="none" strike="noStrike" cap="none" dirty="0" smtClean="0">
                <a:solidFill>
                  <a:schemeClr val="dk1"/>
                </a:solidFill>
                <a:latin typeface="Calibri"/>
                <a:ea typeface="Calibri"/>
                <a:cs typeface="Calibri"/>
                <a:sym typeface="Calibri"/>
              </a:rPr>
              <a:t>ining</a:t>
            </a:r>
          </a:p>
          <a:p>
            <a:pPr marL="0" marR="0" lvl="0" indent="0" algn="r" rtl="0">
              <a:lnSpc>
                <a:spcPct val="100000"/>
              </a:lnSpc>
              <a:spcBef>
                <a:spcPts val="400"/>
              </a:spcBef>
              <a:spcAft>
                <a:spcPts val="0"/>
              </a:spcAft>
              <a:buClr>
                <a:schemeClr val="dk1"/>
              </a:buClr>
              <a:buSzPct val="25000"/>
              <a:buFont typeface="Arial"/>
              <a:buNone/>
            </a:pPr>
            <a:r>
              <a:rPr lang="en-US" sz="2000" b="0" i="0" u="none" strike="noStrike" cap="none" dirty="0" smtClean="0">
                <a:solidFill>
                  <a:schemeClr val="dk1"/>
                </a:solidFill>
                <a:latin typeface="Calibri"/>
                <a:ea typeface="Calibri"/>
                <a:cs typeface="Calibri"/>
                <a:sym typeface="Calibri"/>
              </a:rPr>
              <a:t>Restoration </a:t>
            </a:r>
            <a:r>
              <a:rPr lang="en-US" sz="2000" dirty="0">
                <a:solidFill>
                  <a:schemeClr val="dk1"/>
                </a:solidFill>
                <a:latin typeface="Calibri"/>
                <a:ea typeface="Calibri"/>
                <a:cs typeface="Calibri"/>
                <a:sym typeface="Calibri"/>
              </a:rPr>
              <a:t>t</a:t>
            </a:r>
            <a:r>
              <a:rPr lang="en-US" sz="2000" b="0" i="0" u="none" strike="noStrike" cap="none" dirty="0" smtClean="0">
                <a:solidFill>
                  <a:schemeClr val="dk1"/>
                </a:solidFill>
                <a:latin typeface="Calibri"/>
                <a:ea typeface="Calibri"/>
                <a:cs typeface="Calibri"/>
                <a:sym typeface="Calibri"/>
              </a:rPr>
              <a:t>reatment </a:t>
            </a:r>
            <a:r>
              <a:rPr lang="en-US" sz="2000" dirty="0">
                <a:solidFill>
                  <a:schemeClr val="dk1"/>
                </a:solidFill>
                <a:latin typeface="Calibri"/>
                <a:ea typeface="Calibri"/>
                <a:cs typeface="Calibri"/>
                <a:sym typeface="Calibri"/>
              </a:rPr>
              <a:t>e</a:t>
            </a:r>
            <a:r>
              <a:rPr lang="en-US" sz="2000" b="0" i="0" u="none" strike="noStrike" cap="none" dirty="0" smtClean="0">
                <a:solidFill>
                  <a:schemeClr val="dk1"/>
                </a:solidFill>
                <a:latin typeface="Calibri"/>
                <a:ea typeface="Calibri"/>
                <a:cs typeface="Calibri"/>
                <a:sym typeface="Calibri"/>
              </a:rPr>
              <a:t>ffectiveness</a:t>
            </a:r>
            <a:endParaRPr lang="en-US" sz="2000" b="0" i="0" u="none" strike="noStrike" cap="none" dirty="0">
              <a:solidFill>
                <a:schemeClr val="dk1"/>
              </a:solidFill>
              <a:latin typeface="Calibri"/>
              <a:ea typeface="Calibri"/>
              <a:cs typeface="Calibri"/>
              <a:sym typeface="Calibri"/>
            </a:endParaRPr>
          </a:p>
          <a:p>
            <a:pPr marL="342900" marR="0" lvl="0" indent="-342900" algn="r" rtl="0">
              <a:lnSpc>
                <a:spcPct val="80000"/>
              </a:lnSpc>
              <a:spcBef>
                <a:spcPts val="400"/>
              </a:spcBef>
              <a:spcAft>
                <a:spcPts val="0"/>
              </a:spcAft>
              <a:buClr>
                <a:schemeClr val="dk1"/>
              </a:buClr>
              <a:buSzPct val="25000"/>
              <a:buFont typeface="Arial"/>
              <a:buNone/>
            </a:pPr>
            <a:endParaRPr sz="2000" b="0" i="0" u="none" strike="noStrike" cap="none" dirty="0">
              <a:solidFill>
                <a:schemeClr val="dk1"/>
              </a:solidFill>
              <a:latin typeface="Calibri"/>
              <a:ea typeface="Calibri"/>
              <a:cs typeface="Calibri"/>
              <a:sym typeface="Calibri"/>
            </a:endParaRPr>
          </a:p>
        </p:txBody>
      </p:sp>
      <p:sp>
        <p:nvSpPr>
          <p:cNvPr id="109" name="Shape 109"/>
          <p:cNvSpPr/>
          <p:nvPr/>
        </p:nvSpPr>
        <p:spPr>
          <a:xfrm rot="10800000">
            <a:off x="4484022" y="1405918"/>
            <a:ext cx="697570" cy="3928080"/>
          </a:xfrm>
          <a:prstGeom prst="downArrow">
            <a:avLst>
              <a:gd name="adj1" fmla="val 50000"/>
              <a:gd name="adj2" fmla="val 50000"/>
            </a:avLst>
          </a:prstGeom>
          <a:solidFill>
            <a:srgbClr val="538CD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10" name="Shape 110"/>
          <p:cNvSpPr txBox="1"/>
          <p:nvPr/>
        </p:nvSpPr>
        <p:spPr>
          <a:xfrm rot="5400000">
            <a:off x="4140653" y="3115014"/>
            <a:ext cx="1406823"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2800" b="1" i="0" u="none" strike="noStrike" cap="none">
                <a:solidFill>
                  <a:schemeClr val="lt1"/>
                </a:solidFill>
                <a:latin typeface="Calibri"/>
                <a:ea typeface="Calibri"/>
                <a:cs typeface="Calibri"/>
                <a:sym typeface="Calibri"/>
              </a:rPr>
              <a:t>SCALE</a:t>
            </a:r>
          </a:p>
        </p:txBody>
      </p:sp>
      <p:sp>
        <p:nvSpPr>
          <p:cNvPr id="111" name="Shape 111"/>
          <p:cNvSpPr txBox="1"/>
          <p:nvPr/>
        </p:nvSpPr>
        <p:spPr>
          <a:xfrm>
            <a:off x="4839653" y="6458855"/>
            <a:ext cx="4304347" cy="40010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Calibri"/>
              <a:buNone/>
            </a:pPr>
            <a:r>
              <a:rPr lang="en-US" sz="2000" b="1" i="0" u="none" strike="noStrike" cap="none">
                <a:solidFill>
                  <a:schemeClr val="lt1"/>
                </a:solidFill>
                <a:latin typeface="Calibri"/>
                <a:ea typeface="Calibri"/>
                <a:cs typeface="Calibri"/>
                <a:sym typeface="Calibri"/>
              </a:rPr>
              <a:t>Source:  NOC Collection</a:t>
            </a:r>
          </a:p>
        </p:txBody>
      </p:sp>
      <p:sp>
        <p:nvSpPr>
          <p:cNvPr id="112" name="Shape 112"/>
          <p:cNvSpPr txBox="1">
            <a:spLocks noGrp="1"/>
          </p:cNvSpPr>
          <p:nvPr>
            <p:ph type="title"/>
          </p:nvPr>
        </p:nvSpPr>
        <p:spPr>
          <a:xfrm>
            <a:off x="533400" y="228600"/>
            <a:ext cx="80010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1" i="0" u="none" strike="noStrike" cap="none" dirty="0">
                <a:latin typeface="Calisto MT" panose="02040603050505030304" pitchFamily="18" charset="0"/>
                <a:ea typeface="Calibri"/>
                <a:cs typeface="Calibri"/>
                <a:sym typeface="Calibri"/>
              </a:rPr>
              <a:t>Multi-scale land management</a:t>
            </a:r>
          </a:p>
        </p:txBody>
      </p:sp>
    </p:spTree>
    <p:extLst>
      <p:ext uri="{BB962C8B-B14F-4D97-AF65-F5344CB8AC3E}">
        <p14:creationId xmlns:p14="http://schemas.microsoft.com/office/powerpoint/2010/main" val="239843094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par>
                                <p:cTn id="8" presetID="10" presetClass="entr" presetSubtype="0" fill="hold"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fade">
                                      <p:cBhvr>
                                        <p:cTn id="10" dur="500"/>
                                        <p:tgtEl>
                                          <p:spTgt spid="109"/>
                                        </p:tgtEl>
                                      </p:cBhvr>
                                    </p:animEffect>
                                  </p:childTnLst>
                                </p:cTn>
                              </p:par>
                              <p:par>
                                <p:cTn id="11" presetID="10" presetClass="entr" presetSubtype="0" fill="hold" nodeType="withEffect">
                                  <p:stCondLst>
                                    <p:cond delay="0"/>
                                  </p:stCondLst>
                                  <p:childTnLst>
                                    <p:set>
                                      <p:cBhvr>
                                        <p:cTn id="12" dur="1" fill="hold">
                                          <p:stCondLst>
                                            <p:cond delay="0"/>
                                          </p:stCondLst>
                                        </p:cTn>
                                        <p:tgtEl>
                                          <p:spTgt spid="108"/>
                                        </p:tgtEl>
                                        <p:attrNameLst>
                                          <p:attrName>style.visibility</p:attrName>
                                        </p:attrNameLst>
                                      </p:cBhvr>
                                      <p:to>
                                        <p:strVal val="visible"/>
                                      </p:to>
                                    </p:set>
                                    <p:animEffect transition="in" filter="fade">
                                      <p:cBhvr>
                                        <p:cTn id="13"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457200" y="350520"/>
            <a:ext cx="8229600" cy="9905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Arial"/>
              <a:buNone/>
            </a:pPr>
            <a:r>
              <a:rPr lang="en-US" sz="3300" b="0" i="0" u="none" strike="noStrike" cap="none" baseline="0" dirty="0">
                <a:latin typeface="Calisto MT" panose="02040603050505030304" pitchFamily="18" charset="0"/>
                <a:ea typeface="Arial"/>
                <a:cs typeface="Arial"/>
                <a:sym typeface="Arial"/>
              </a:rPr>
              <a:t>The Five Principles of </a:t>
            </a:r>
            <a:r>
              <a:rPr lang="en-US" sz="3300" b="0" i="0" u="none" strike="noStrike" cap="none" baseline="0" dirty="0" smtClean="0">
                <a:latin typeface="Calisto MT" panose="02040603050505030304" pitchFamily="18" charset="0"/>
                <a:ea typeface="Arial"/>
                <a:cs typeface="Arial"/>
                <a:sym typeface="Arial"/>
              </a:rPr>
              <a:t>AIM:</a:t>
            </a:r>
            <a:endParaRPr lang="en-US" sz="3300" b="0" i="0" u="none" strike="noStrike" cap="none" baseline="0" dirty="0">
              <a:latin typeface="Calisto MT" panose="02040603050505030304" pitchFamily="18" charset="0"/>
              <a:ea typeface="Arial"/>
              <a:cs typeface="Arial"/>
              <a:sym typeface="Arial"/>
            </a:endParaRPr>
          </a:p>
        </p:txBody>
      </p:sp>
      <p:sp>
        <p:nvSpPr>
          <p:cNvPr id="175" name="Shape 175"/>
          <p:cNvSpPr txBox="1">
            <a:spLocks noGrp="1"/>
          </p:cNvSpPr>
          <p:nvPr>
            <p:ph type="body" idx="1"/>
          </p:nvPr>
        </p:nvSpPr>
        <p:spPr>
          <a:xfrm>
            <a:off x="4572000" y="1600200"/>
            <a:ext cx="4114800" cy="4876799"/>
          </a:xfrm>
          <a:prstGeom prst="rect">
            <a:avLst/>
          </a:prstGeom>
          <a:noFill/>
          <a:ln>
            <a:noFill/>
          </a:ln>
        </p:spPr>
        <p:txBody>
          <a:bodyPr lIns="91425" tIns="45700" rIns="91425" bIns="45700" anchor="t" anchorCtr="0">
            <a:noAutofit/>
          </a:bodyPr>
          <a:lstStyle/>
          <a:p>
            <a:pPr marL="182880" marR="0" lvl="0" indent="-182880" algn="l" rtl="0">
              <a:spcBef>
                <a:spcPts val="0"/>
              </a:spcBef>
              <a:spcAft>
                <a:spcPts val="0"/>
              </a:spcAft>
              <a:buClr>
                <a:schemeClr val="accent1"/>
              </a:buClr>
              <a:buSzPct val="85000"/>
              <a:buFont typeface="Arial"/>
              <a:buChar char="•"/>
            </a:pPr>
            <a:r>
              <a:rPr lang="en-US" sz="2100" b="0" i="0" u="none" strike="noStrike" cap="none" baseline="0" dirty="0" smtClean="0">
                <a:solidFill>
                  <a:schemeClr val="dk1"/>
                </a:solidFill>
                <a:latin typeface="Calisto MT" panose="02040603050505030304" pitchFamily="18" charset="0"/>
                <a:ea typeface="Arial"/>
                <a:cs typeface="Arial"/>
                <a:sym typeface="Arial"/>
              </a:rPr>
              <a:t>consistent </a:t>
            </a:r>
            <a:r>
              <a:rPr lang="en-US" sz="2100" b="0" i="0" u="none" strike="noStrike" cap="none" baseline="0" dirty="0">
                <a:solidFill>
                  <a:schemeClr val="dk1"/>
                </a:solidFill>
                <a:latin typeface="Calisto MT" panose="02040603050505030304" pitchFamily="18" charset="0"/>
                <a:ea typeface="Arial"/>
                <a:cs typeface="Arial"/>
                <a:sym typeface="Arial"/>
              </a:rPr>
              <a:t>indicators and </a:t>
            </a:r>
            <a:r>
              <a:rPr lang="en-US" sz="2100" b="0" i="0" u="none" strike="noStrike" cap="none" baseline="0" dirty="0" smtClean="0">
                <a:solidFill>
                  <a:schemeClr val="dk1"/>
                </a:solidFill>
                <a:latin typeface="Calisto MT" panose="02040603050505030304" pitchFamily="18" charset="0"/>
                <a:ea typeface="Arial"/>
                <a:cs typeface="Arial"/>
                <a:sym typeface="Arial"/>
              </a:rPr>
              <a:t>methods;</a:t>
            </a:r>
            <a:endParaRPr lang="en-US" sz="2100" b="0" i="0" u="none" strike="noStrike" cap="none" baseline="0" dirty="0">
              <a:solidFill>
                <a:schemeClr val="dk1"/>
              </a:solidFill>
              <a:latin typeface="Calisto MT" panose="02040603050505030304" pitchFamily="18" charset="0"/>
              <a:ea typeface="Arial"/>
              <a:cs typeface="Arial"/>
              <a:sym typeface="Arial"/>
            </a:endParaRPr>
          </a:p>
          <a:p>
            <a:pPr marL="182880" marR="0" lvl="0" indent="-182880" algn="l" rtl="0">
              <a:spcBef>
                <a:spcPts val="1680"/>
              </a:spcBef>
              <a:spcAft>
                <a:spcPts val="0"/>
              </a:spcAft>
              <a:buClr>
                <a:schemeClr val="accent1"/>
              </a:buClr>
              <a:buSzPct val="85000"/>
              <a:buFont typeface="Arial"/>
              <a:buChar char="•"/>
            </a:pPr>
            <a:r>
              <a:rPr lang="en-US" sz="2100" dirty="0">
                <a:solidFill>
                  <a:schemeClr val="dk1"/>
                </a:solidFill>
                <a:latin typeface="Calisto MT" panose="02040603050505030304" pitchFamily="18" charset="0"/>
                <a:ea typeface="Arial"/>
                <a:cs typeface="Arial"/>
                <a:sym typeface="Arial"/>
              </a:rPr>
              <a:t>s</a:t>
            </a:r>
            <a:r>
              <a:rPr lang="en-US" sz="2100" b="0" i="0" u="none" strike="noStrike" cap="none" baseline="0" dirty="0" smtClean="0">
                <a:solidFill>
                  <a:schemeClr val="dk1"/>
                </a:solidFill>
                <a:latin typeface="Calisto MT" panose="02040603050505030304" pitchFamily="18" charset="0"/>
                <a:ea typeface="Arial"/>
                <a:cs typeface="Arial"/>
                <a:sym typeface="Arial"/>
              </a:rPr>
              <a:t>tatistically</a:t>
            </a:r>
            <a:r>
              <a:rPr lang="en-US" sz="2100" b="0" i="0" u="none" strike="noStrike" cap="none" dirty="0" smtClean="0">
                <a:solidFill>
                  <a:schemeClr val="dk1"/>
                </a:solidFill>
                <a:latin typeface="Calisto MT" panose="02040603050505030304" pitchFamily="18" charset="0"/>
                <a:ea typeface="Arial"/>
                <a:cs typeface="Arial"/>
                <a:sym typeface="Arial"/>
              </a:rPr>
              <a:t> valid / scalable </a:t>
            </a:r>
            <a:r>
              <a:rPr lang="en-US" sz="2100" b="0" i="0" u="none" strike="noStrike" cap="none" baseline="0" dirty="0" smtClean="0">
                <a:solidFill>
                  <a:schemeClr val="dk1"/>
                </a:solidFill>
                <a:latin typeface="Calisto MT" panose="02040603050505030304" pitchFamily="18" charset="0"/>
                <a:ea typeface="Arial"/>
                <a:cs typeface="Arial"/>
                <a:sym typeface="Arial"/>
              </a:rPr>
              <a:t>sample design;</a:t>
            </a:r>
            <a:endParaRPr lang="en-US" sz="2100" b="0" i="0" u="none" strike="noStrike" cap="none" baseline="0" dirty="0">
              <a:solidFill>
                <a:schemeClr val="dk1"/>
              </a:solidFill>
              <a:latin typeface="Calisto MT" panose="02040603050505030304" pitchFamily="18" charset="0"/>
              <a:ea typeface="Arial"/>
              <a:cs typeface="Arial"/>
              <a:sym typeface="Arial"/>
            </a:endParaRPr>
          </a:p>
          <a:p>
            <a:pPr marL="182880" marR="0" lvl="0" indent="-182880" algn="l" rtl="0">
              <a:spcBef>
                <a:spcPts val="1680"/>
              </a:spcBef>
              <a:spcAft>
                <a:spcPts val="0"/>
              </a:spcAft>
              <a:buClr>
                <a:schemeClr val="accent1"/>
              </a:buClr>
              <a:buSzPct val="85000"/>
              <a:buFont typeface="Arial"/>
              <a:buChar char="•"/>
            </a:pPr>
            <a:r>
              <a:rPr lang="en-US" sz="2100" dirty="0">
                <a:solidFill>
                  <a:schemeClr val="dk1"/>
                </a:solidFill>
                <a:latin typeface="Calisto MT" panose="02040603050505030304" pitchFamily="18" charset="0"/>
                <a:ea typeface="Arial"/>
                <a:cs typeface="Arial"/>
                <a:sym typeface="Arial"/>
              </a:rPr>
              <a:t>i</a:t>
            </a:r>
            <a:r>
              <a:rPr lang="en-US" sz="2100" b="0" i="0" u="none" strike="noStrike" cap="none" baseline="0" dirty="0" smtClean="0">
                <a:solidFill>
                  <a:schemeClr val="dk1"/>
                </a:solidFill>
                <a:latin typeface="Calisto MT" panose="02040603050505030304" pitchFamily="18" charset="0"/>
                <a:ea typeface="Arial"/>
                <a:cs typeface="Arial"/>
                <a:sym typeface="Arial"/>
              </a:rPr>
              <a:t>ntegration </a:t>
            </a:r>
            <a:r>
              <a:rPr lang="en-US" sz="2100" b="0" i="0" u="none" strike="noStrike" cap="none" baseline="0" dirty="0">
                <a:solidFill>
                  <a:schemeClr val="dk1"/>
                </a:solidFill>
                <a:latin typeface="Calisto MT" panose="02040603050505030304" pitchFamily="18" charset="0"/>
                <a:ea typeface="Arial"/>
                <a:cs typeface="Arial"/>
                <a:sym typeface="Arial"/>
              </a:rPr>
              <a:t>with remote </a:t>
            </a:r>
            <a:r>
              <a:rPr lang="en-US" sz="2100" b="0" i="0" u="none" strike="noStrike" cap="none" baseline="0" dirty="0" smtClean="0">
                <a:solidFill>
                  <a:schemeClr val="dk1"/>
                </a:solidFill>
                <a:latin typeface="Calisto MT" panose="02040603050505030304" pitchFamily="18" charset="0"/>
                <a:ea typeface="Arial"/>
                <a:cs typeface="Arial"/>
                <a:sym typeface="Arial"/>
              </a:rPr>
              <a:t>imagery;</a:t>
            </a:r>
            <a:endParaRPr lang="en-US" sz="2100" b="0" i="0" u="none" strike="noStrike" cap="none" baseline="0" dirty="0">
              <a:solidFill>
                <a:schemeClr val="dk1"/>
              </a:solidFill>
              <a:latin typeface="Calisto MT" panose="02040603050505030304" pitchFamily="18" charset="0"/>
              <a:ea typeface="Arial"/>
              <a:cs typeface="Arial"/>
              <a:sym typeface="Arial"/>
            </a:endParaRPr>
          </a:p>
          <a:p>
            <a:pPr marL="182880" marR="0" lvl="0" indent="-182880" algn="l" rtl="0">
              <a:spcBef>
                <a:spcPts val="1680"/>
              </a:spcBef>
              <a:spcAft>
                <a:spcPts val="0"/>
              </a:spcAft>
              <a:buClr>
                <a:schemeClr val="accent1"/>
              </a:buClr>
              <a:buSzPct val="85000"/>
              <a:buFont typeface="Arial"/>
              <a:buChar char="•"/>
            </a:pPr>
            <a:r>
              <a:rPr lang="en-US" sz="2100" dirty="0">
                <a:solidFill>
                  <a:schemeClr val="dk1"/>
                </a:solidFill>
                <a:latin typeface="Calisto MT" panose="02040603050505030304" pitchFamily="18" charset="0"/>
                <a:ea typeface="Arial"/>
                <a:cs typeface="Arial"/>
                <a:sym typeface="Arial"/>
              </a:rPr>
              <a:t>e</a:t>
            </a:r>
            <a:r>
              <a:rPr lang="en-US" sz="2100" b="0" i="0" u="none" strike="noStrike" cap="none" baseline="0" dirty="0" smtClean="0">
                <a:solidFill>
                  <a:schemeClr val="dk1"/>
                </a:solidFill>
                <a:latin typeface="Calisto MT" panose="02040603050505030304" pitchFamily="18" charset="0"/>
                <a:ea typeface="Arial"/>
                <a:cs typeface="Arial"/>
                <a:sym typeface="Arial"/>
              </a:rPr>
              <a:t>lectronic </a:t>
            </a:r>
            <a:r>
              <a:rPr lang="en-US" sz="2100" b="0" i="0" u="none" strike="noStrike" cap="none" baseline="0" dirty="0">
                <a:solidFill>
                  <a:schemeClr val="dk1"/>
                </a:solidFill>
                <a:latin typeface="Calisto MT" panose="02040603050505030304" pitchFamily="18" charset="0"/>
                <a:ea typeface="Arial"/>
                <a:cs typeface="Arial"/>
                <a:sym typeface="Arial"/>
              </a:rPr>
              <a:t>data </a:t>
            </a:r>
            <a:r>
              <a:rPr lang="en-US" sz="2100" b="0" i="0" u="none" strike="noStrike" cap="none" baseline="0" dirty="0" smtClean="0">
                <a:solidFill>
                  <a:schemeClr val="dk1"/>
                </a:solidFill>
                <a:latin typeface="Calisto MT" panose="02040603050505030304" pitchFamily="18" charset="0"/>
                <a:ea typeface="Arial"/>
                <a:cs typeface="Arial"/>
                <a:sym typeface="Arial"/>
              </a:rPr>
              <a:t>capture and management;</a:t>
            </a:r>
          </a:p>
          <a:p>
            <a:pPr marL="182880" marR="0" lvl="0" indent="-182880" algn="l" rtl="0">
              <a:spcBef>
                <a:spcPts val="1680"/>
              </a:spcBef>
              <a:spcAft>
                <a:spcPts val="1200"/>
              </a:spcAft>
              <a:buClr>
                <a:schemeClr val="accent1"/>
              </a:buClr>
              <a:buSzPct val="85000"/>
              <a:buFont typeface="Arial"/>
              <a:buChar char="•"/>
            </a:pPr>
            <a:r>
              <a:rPr lang="en-US" sz="2100" dirty="0" smtClean="0">
                <a:solidFill>
                  <a:schemeClr val="dk1"/>
                </a:solidFill>
                <a:latin typeface="Calisto MT" panose="02040603050505030304" pitchFamily="18" charset="0"/>
                <a:ea typeface="Arial"/>
                <a:cs typeface="Arial"/>
                <a:sym typeface="Arial"/>
              </a:rPr>
              <a:t>s</a:t>
            </a:r>
            <a:r>
              <a:rPr lang="en-US" sz="2100" b="0" i="0" u="none" strike="noStrike" cap="none" baseline="0" dirty="0" smtClean="0">
                <a:solidFill>
                  <a:schemeClr val="dk1"/>
                </a:solidFill>
                <a:latin typeface="Calisto MT" panose="02040603050505030304" pitchFamily="18" charset="0"/>
                <a:ea typeface="Arial"/>
                <a:cs typeface="Arial"/>
                <a:sym typeface="Arial"/>
              </a:rPr>
              <a:t>tructured implementation.</a:t>
            </a:r>
            <a:endParaRPr lang="en-US" sz="2100" b="0" i="0" u="none" strike="noStrike" cap="none" baseline="0" dirty="0">
              <a:solidFill>
                <a:schemeClr val="dk1"/>
              </a:solidFill>
              <a:latin typeface="Calisto MT" panose="02040603050505030304" pitchFamily="18" charset="0"/>
              <a:ea typeface="Arial"/>
              <a:cs typeface="Arial"/>
              <a:sym typeface="Arial"/>
            </a:endParaRPr>
          </a:p>
        </p:txBody>
      </p:sp>
      <p:pic>
        <p:nvPicPr>
          <p:cNvPr id="176" name="Shape 176"/>
          <p:cNvPicPr preferRelativeResize="0"/>
          <p:nvPr/>
        </p:nvPicPr>
        <p:blipFill rotWithShape="1">
          <a:blip r:embed="rId3">
            <a:alphaModFix/>
          </a:blip>
          <a:srcRect/>
          <a:stretch/>
        </p:blipFill>
        <p:spPr>
          <a:xfrm>
            <a:off x="457200" y="1292993"/>
            <a:ext cx="3805600" cy="5019880"/>
          </a:xfrm>
          <a:prstGeom prst="rect">
            <a:avLst/>
          </a:prstGeom>
          <a:noFill/>
          <a:ln>
            <a:noFill/>
          </a:ln>
        </p:spPr>
      </p:pic>
    </p:spTree>
    <p:extLst>
      <p:ext uri="{BB962C8B-B14F-4D97-AF65-F5344CB8AC3E}">
        <p14:creationId xmlns:p14="http://schemas.microsoft.com/office/powerpoint/2010/main" val="1855847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8650" y="558105"/>
            <a:ext cx="7886700" cy="1384995"/>
          </a:xfrm>
          <a:prstGeom prst="rect">
            <a:avLst/>
          </a:prstGeom>
        </p:spPr>
        <p:txBody>
          <a:bodyPr wrap="square">
            <a:spAutoFit/>
          </a:bodyPr>
          <a:lstStyle/>
          <a:p>
            <a:r>
              <a:rPr lang="en-US" sz="2100" i="1" dirty="0">
                <a:effectLst/>
                <a:latin typeface="Calisto MT" panose="02040603050505030304" pitchFamily="18" charset="0"/>
                <a:ea typeface="ＭＳ 明朝" charset="-128"/>
                <a:cs typeface="Times New Roman" charset="0"/>
              </a:rPr>
              <a:t>“Lack of consistent and comparable monitoring procedures within and between the federal management, advisory, and regulatory agencies has made it impossible to conclude reliably what the overall condition and trends in conditions of our public rangelands are.” </a:t>
            </a:r>
            <a:r>
              <a:rPr lang="en-US" sz="2100" i="1" dirty="0" smtClean="0">
                <a:effectLst/>
                <a:latin typeface="Calisto MT" panose="02040603050505030304" pitchFamily="18" charset="0"/>
                <a:ea typeface="ＭＳ 明朝" charset="-128"/>
                <a:cs typeface="Times New Roman" charset="0"/>
              </a:rPr>
              <a:t>		</a:t>
            </a:r>
            <a:r>
              <a:rPr lang="en-US" sz="2100" dirty="0" smtClean="0">
                <a:latin typeface="Calisto MT" panose="02040603050505030304" pitchFamily="18" charset="0"/>
                <a:ea typeface="ＭＳ 明朝" charset="-128"/>
                <a:cs typeface="Times New Roman" charset="0"/>
              </a:rPr>
              <a:t>West </a:t>
            </a:r>
            <a:r>
              <a:rPr lang="en-US" sz="2100" dirty="0">
                <a:latin typeface="Calisto MT" panose="02040603050505030304" pitchFamily="18" charset="0"/>
                <a:ea typeface="ＭＳ 明朝" charset="-128"/>
                <a:cs typeface="Times New Roman" charset="0"/>
              </a:rPr>
              <a:t>(2003)</a:t>
            </a:r>
            <a:endParaRPr lang="en-US" sz="2100" dirty="0">
              <a:latin typeface="Calisto MT" panose="02040603050505030304" pitchFamily="18" charset="0"/>
            </a:endParaRPr>
          </a:p>
        </p:txBody>
      </p:sp>
      <p:sp>
        <p:nvSpPr>
          <p:cNvPr id="5" name="Content Placeholder 2"/>
          <p:cNvSpPr txBox="1">
            <a:spLocks/>
          </p:cNvSpPr>
          <p:nvPr/>
        </p:nvSpPr>
        <p:spPr>
          <a:xfrm>
            <a:off x="328730" y="2171700"/>
            <a:ext cx="4471869" cy="409038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342900" lvl="1" indent="0">
              <a:buNone/>
            </a:pPr>
            <a:r>
              <a:rPr lang="en-US" sz="2400" dirty="0">
                <a:latin typeface="Calisto MT" panose="02040603050505030304" pitchFamily="18" charset="0"/>
              </a:rPr>
              <a:t>Consistent core indicators and </a:t>
            </a:r>
            <a:r>
              <a:rPr lang="en-US" sz="2400" dirty="0" smtClean="0">
                <a:latin typeface="Calisto MT" panose="02040603050505030304" pitchFamily="18" charset="0"/>
              </a:rPr>
              <a:t>methods:</a:t>
            </a:r>
          </a:p>
          <a:p>
            <a:pPr lvl="1"/>
            <a:r>
              <a:rPr lang="en-US" sz="2000" dirty="0" smtClean="0">
                <a:latin typeface="Calisto MT" panose="02040603050505030304" pitchFamily="18" charset="0"/>
              </a:rPr>
              <a:t>measurable </a:t>
            </a:r>
            <a:r>
              <a:rPr lang="en-US" sz="2000" dirty="0">
                <a:latin typeface="Calisto MT" panose="02040603050505030304" pitchFamily="18" charset="0"/>
              </a:rPr>
              <a:t>ecosystem </a:t>
            </a:r>
            <a:r>
              <a:rPr lang="en-US" sz="2000" dirty="0" smtClean="0">
                <a:latin typeface="Calisto MT" panose="02040603050505030304" pitchFamily="18" charset="0"/>
              </a:rPr>
              <a:t>attributes;</a:t>
            </a:r>
            <a:endParaRPr lang="en-US" sz="2000" dirty="0">
              <a:latin typeface="Calisto MT" panose="02040603050505030304" pitchFamily="18" charset="0"/>
            </a:endParaRPr>
          </a:p>
          <a:p>
            <a:pPr lvl="1"/>
            <a:r>
              <a:rPr lang="en-US" sz="2000" dirty="0">
                <a:latin typeface="Calisto MT" panose="02040603050505030304" pitchFamily="18" charset="0"/>
              </a:rPr>
              <a:t>a</a:t>
            </a:r>
            <a:r>
              <a:rPr lang="en-US" sz="2000" dirty="0" smtClean="0">
                <a:latin typeface="Calisto MT" panose="02040603050505030304" pitchFamily="18" charset="0"/>
              </a:rPr>
              <a:t>pplicable </a:t>
            </a:r>
            <a:r>
              <a:rPr lang="en-US" sz="2000" dirty="0">
                <a:latin typeface="Calisto MT" panose="02040603050505030304" pitchFamily="18" charset="0"/>
              </a:rPr>
              <a:t>across many different </a:t>
            </a:r>
            <a:r>
              <a:rPr lang="en-US" sz="2000" dirty="0" smtClean="0">
                <a:latin typeface="Calisto MT" panose="02040603050505030304" pitchFamily="18" charset="0"/>
              </a:rPr>
              <a:t>ecosystems;</a:t>
            </a:r>
            <a:endParaRPr lang="en-US" sz="2000" dirty="0">
              <a:latin typeface="Calisto MT" panose="02040603050505030304" pitchFamily="18" charset="0"/>
            </a:endParaRPr>
          </a:p>
          <a:p>
            <a:pPr lvl="1"/>
            <a:r>
              <a:rPr lang="en-US" sz="2000" dirty="0">
                <a:latin typeface="Calisto MT" panose="02040603050505030304" pitchFamily="18" charset="0"/>
              </a:rPr>
              <a:t>i</a:t>
            </a:r>
            <a:r>
              <a:rPr lang="en-US" sz="2000" dirty="0" smtClean="0">
                <a:latin typeface="Calisto MT" panose="02040603050505030304" pitchFamily="18" charset="0"/>
              </a:rPr>
              <a:t>nformative </a:t>
            </a:r>
            <a:r>
              <a:rPr lang="en-US" sz="2000" dirty="0">
                <a:latin typeface="Calisto MT" panose="02040603050505030304" pitchFamily="18" charset="0"/>
              </a:rPr>
              <a:t>to many different management </a:t>
            </a:r>
            <a:r>
              <a:rPr lang="en-US" sz="2000" dirty="0" smtClean="0">
                <a:latin typeface="Calisto MT" panose="02040603050505030304" pitchFamily="18" charset="0"/>
              </a:rPr>
              <a:t>objectives;</a:t>
            </a:r>
          </a:p>
          <a:p>
            <a:pPr lvl="1"/>
            <a:r>
              <a:rPr lang="en-US" sz="2000" dirty="0">
                <a:latin typeface="Calisto MT" panose="02040603050505030304" pitchFamily="18" charset="0"/>
              </a:rPr>
              <a:t>standardized methods</a:t>
            </a:r>
            <a:r>
              <a:rPr lang="en-US" sz="2000" dirty="0" smtClean="0">
                <a:latin typeface="Calisto MT" panose="02040603050505030304" pitchFamily="18" charset="0"/>
              </a:rPr>
              <a:t>;</a:t>
            </a:r>
            <a:endParaRPr lang="en-US" sz="2000" dirty="0">
              <a:latin typeface="Calisto MT" panose="02040603050505030304" pitchFamily="18" charset="0"/>
            </a:endParaRPr>
          </a:p>
          <a:p>
            <a:pPr lvl="1"/>
            <a:r>
              <a:rPr lang="en-US" sz="2000" dirty="0">
                <a:latin typeface="Calisto MT" panose="02040603050505030304" pitchFamily="18" charset="0"/>
              </a:rPr>
              <a:t>m</a:t>
            </a:r>
            <a:r>
              <a:rPr lang="en-US" sz="2000" dirty="0" smtClean="0">
                <a:latin typeface="Calisto MT" panose="02040603050505030304" pitchFamily="18" charset="0"/>
              </a:rPr>
              <a:t>inimal set, supplemented </a:t>
            </a:r>
            <a:r>
              <a:rPr lang="en-US" sz="2000" dirty="0">
                <a:latin typeface="Calisto MT" panose="02040603050505030304" pitchFamily="18" charset="0"/>
              </a:rPr>
              <a:t>as </a:t>
            </a:r>
            <a:r>
              <a:rPr lang="en-US" sz="2000" dirty="0" smtClean="0">
                <a:latin typeface="Calisto MT" panose="02040603050505030304" pitchFamily="18" charset="0"/>
              </a:rPr>
              <a:t>necessary.</a:t>
            </a:r>
            <a:endParaRPr lang="en-US" sz="2000" dirty="0">
              <a:latin typeface="Calisto MT" panose="02040603050505030304" pitchFamily="18"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8227" y="3314700"/>
            <a:ext cx="4075773" cy="2718780"/>
          </a:xfrm>
          <a:prstGeom prst="rect">
            <a:avLst/>
          </a:prstGeom>
        </p:spPr>
      </p:pic>
    </p:spTree>
    <p:extLst>
      <p:ext uri="{BB962C8B-B14F-4D97-AF65-F5344CB8AC3E}">
        <p14:creationId xmlns:p14="http://schemas.microsoft.com/office/powerpoint/2010/main" val="19681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lmnirm3ds2\nc\Users\ekachergis\My Documents\My Pictures\2013_07_08_NE_Cali_Training\CIMG494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517" t="22855" r="17659" b="-383"/>
          <a:stretch/>
        </p:blipFill>
        <p:spPr bwMode="auto">
          <a:xfrm>
            <a:off x="424758" y="1851395"/>
            <a:ext cx="3180359" cy="40355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42900" y="-1"/>
            <a:ext cx="7543800" cy="1066801"/>
          </a:xfrm>
          <a:solidFill>
            <a:schemeClr val="bg1"/>
          </a:solidFill>
        </p:spPr>
        <p:txBody>
          <a:bodyPr>
            <a:normAutofit/>
          </a:bodyPr>
          <a:lstStyle/>
          <a:p>
            <a:pPr algn="l"/>
            <a:r>
              <a:rPr lang="en-US" sz="3300" b="1" dirty="0" smtClean="0">
                <a:latin typeface="Calisto MT" panose="02040603050505030304" pitchFamily="18" charset="0"/>
              </a:rPr>
              <a:t>AIM Core Terrestrial Indicators</a:t>
            </a:r>
            <a:endParaRPr lang="en-US" sz="3300" b="1" dirty="0">
              <a:latin typeface="Calisto MT" panose="02040603050505030304" pitchFamily="18" charset="0"/>
            </a:endParaRPr>
          </a:p>
        </p:txBody>
      </p:sp>
      <p:sp>
        <p:nvSpPr>
          <p:cNvPr id="9" name="TextBox 8"/>
          <p:cNvSpPr txBox="1"/>
          <p:nvPr/>
        </p:nvSpPr>
        <p:spPr>
          <a:xfrm>
            <a:off x="3646104" y="6172200"/>
            <a:ext cx="2476640" cy="415498"/>
          </a:xfrm>
          <a:prstGeom prst="rect">
            <a:avLst/>
          </a:prstGeom>
          <a:solidFill>
            <a:schemeClr val="bg1"/>
          </a:solidFill>
        </p:spPr>
        <p:txBody>
          <a:bodyPr wrap="none" rtlCol="0">
            <a:spAutoFit/>
          </a:bodyPr>
          <a:lstStyle/>
          <a:p>
            <a:pPr marL="342900" indent="-342900">
              <a:buFont typeface="Arial" panose="020B0604020202020204" pitchFamily="34" charset="0"/>
              <a:buChar char="•"/>
            </a:pPr>
            <a:r>
              <a:rPr lang="en-US" sz="2100" dirty="0" smtClean="0">
                <a:latin typeface="Calisto MT" panose="02040603050505030304" pitchFamily="18" charset="0"/>
              </a:rPr>
              <a:t>vegetation height</a:t>
            </a:r>
            <a:endParaRPr lang="en-US" sz="2100" dirty="0">
              <a:latin typeface="Calisto MT" panose="02040603050505030304" pitchFamily="18" charset="0"/>
            </a:endParaRPr>
          </a:p>
        </p:txBody>
      </p:sp>
      <p:grpSp>
        <p:nvGrpSpPr>
          <p:cNvPr id="5" name="Group 4"/>
          <p:cNvGrpSpPr/>
          <p:nvPr/>
        </p:nvGrpSpPr>
        <p:grpSpPr>
          <a:xfrm>
            <a:off x="424759" y="5070902"/>
            <a:ext cx="3331040" cy="1516796"/>
            <a:chOff x="76200" y="5027802"/>
            <a:chExt cx="3331040" cy="1516796"/>
          </a:xfrm>
        </p:grpSpPr>
        <p:sp>
          <p:nvSpPr>
            <p:cNvPr id="4" name="TextBox 3"/>
            <p:cNvSpPr txBox="1"/>
            <p:nvPr/>
          </p:nvSpPr>
          <p:spPr>
            <a:xfrm>
              <a:off x="76200" y="5027802"/>
              <a:ext cx="1906869" cy="415498"/>
            </a:xfrm>
            <a:prstGeom prst="rect">
              <a:avLst/>
            </a:prstGeom>
            <a:solidFill>
              <a:schemeClr val="bg1"/>
            </a:solidFill>
          </p:spPr>
          <p:txBody>
            <a:bodyPr wrap="none" rtlCol="0">
              <a:spAutoFit/>
            </a:bodyPr>
            <a:lstStyle/>
            <a:p>
              <a:pPr marL="342900" indent="-342900">
                <a:buFont typeface="Arial" panose="020B0604020202020204" pitchFamily="34" charset="0"/>
                <a:buChar char="•"/>
              </a:pPr>
              <a:r>
                <a:rPr lang="en-US" sz="2100" dirty="0" smtClean="0">
                  <a:latin typeface="Calisto MT" panose="02040603050505030304" pitchFamily="18" charset="0"/>
                </a:rPr>
                <a:t>bare ground</a:t>
              </a:r>
              <a:endParaRPr lang="en-US" sz="2100" dirty="0">
                <a:latin typeface="Calisto MT" panose="02040603050505030304" pitchFamily="18" charset="0"/>
              </a:endParaRPr>
            </a:p>
          </p:txBody>
        </p:sp>
        <p:sp>
          <p:nvSpPr>
            <p:cNvPr id="8" name="TextBox 7"/>
            <p:cNvSpPr txBox="1"/>
            <p:nvPr/>
          </p:nvSpPr>
          <p:spPr>
            <a:xfrm>
              <a:off x="76200" y="5416436"/>
              <a:ext cx="3180358" cy="415498"/>
            </a:xfrm>
            <a:prstGeom prst="rect">
              <a:avLst/>
            </a:prstGeom>
            <a:solidFill>
              <a:schemeClr val="bg1"/>
            </a:solidFill>
          </p:spPr>
          <p:txBody>
            <a:bodyPr wrap="none" rtlCol="0">
              <a:spAutoFit/>
            </a:bodyPr>
            <a:lstStyle/>
            <a:p>
              <a:pPr marL="342900" indent="-342900">
                <a:buFont typeface="Arial" panose="020B0604020202020204" pitchFamily="34" charset="0"/>
                <a:buChar char="•"/>
              </a:pPr>
              <a:r>
                <a:rPr lang="en-US" sz="2100" dirty="0">
                  <a:latin typeface="Calisto MT" panose="02040603050505030304" pitchFamily="18" charset="0"/>
                </a:rPr>
                <a:t>v</a:t>
              </a:r>
              <a:r>
                <a:rPr lang="en-US" sz="2100" dirty="0" smtClean="0">
                  <a:latin typeface="Calisto MT" panose="02040603050505030304" pitchFamily="18" charset="0"/>
                </a:rPr>
                <a:t>egetation </a:t>
              </a:r>
              <a:r>
                <a:rPr lang="en-US" sz="2100" dirty="0">
                  <a:latin typeface="Calisto MT" panose="02040603050505030304" pitchFamily="18" charset="0"/>
                </a:rPr>
                <a:t>c</a:t>
              </a:r>
              <a:r>
                <a:rPr lang="en-US" sz="2100" dirty="0" smtClean="0">
                  <a:latin typeface="Calisto MT" panose="02040603050505030304" pitchFamily="18" charset="0"/>
                </a:rPr>
                <a:t>omposition</a:t>
              </a:r>
              <a:endParaRPr lang="en-US" sz="2100" dirty="0">
                <a:latin typeface="Calisto MT" panose="02040603050505030304" pitchFamily="18" charset="0"/>
              </a:endParaRPr>
            </a:p>
          </p:txBody>
        </p:sp>
        <p:sp>
          <p:nvSpPr>
            <p:cNvPr id="11" name="TextBox 10"/>
            <p:cNvSpPr txBox="1"/>
            <p:nvPr/>
          </p:nvSpPr>
          <p:spPr>
            <a:xfrm>
              <a:off x="76200" y="5786200"/>
              <a:ext cx="3331040" cy="415498"/>
            </a:xfrm>
            <a:prstGeom prst="rect">
              <a:avLst/>
            </a:prstGeom>
            <a:solidFill>
              <a:schemeClr val="bg1"/>
            </a:solidFill>
          </p:spPr>
          <p:txBody>
            <a:bodyPr wrap="none" rtlCol="0">
              <a:spAutoFit/>
            </a:bodyPr>
            <a:lstStyle/>
            <a:p>
              <a:pPr marL="342900" indent="-342900">
                <a:buFont typeface="Arial" panose="020B0604020202020204" pitchFamily="34" charset="0"/>
                <a:buChar char="•"/>
              </a:pPr>
              <a:r>
                <a:rPr lang="en-US" sz="2100" dirty="0">
                  <a:latin typeface="Calisto MT" panose="02040603050505030304" pitchFamily="18" charset="0"/>
                </a:rPr>
                <a:t>p</a:t>
              </a:r>
              <a:r>
                <a:rPr lang="en-US" sz="2100" dirty="0" smtClean="0">
                  <a:latin typeface="Calisto MT" panose="02040603050505030304" pitchFamily="18" charset="0"/>
                </a:rPr>
                <a:t>lants of mgmt. concern</a:t>
              </a:r>
              <a:endParaRPr lang="en-US" sz="2100" dirty="0">
                <a:latin typeface="Calisto MT" panose="02040603050505030304" pitchFamily="18" charset="0"/>
              </a:endParaRPr>
            </a:p>
          </p:txBody>
        </p:sp>
        <p:sp>
          <p:nvSpPr>
            <p:cNvPr id="12" name="TextBox 11"/>
            <p:cNvSpPr txBox="1"/>
            <p:nvPr/>
          </p:nvSpPr>
          <p:spPr>
            <a:xfrm>
              <a:off x="76200" y="6129100"/>
              <a:ext cx="2292102" cy="415498"/>
            </a:xfrm>
            <a:prstGeom prst="rect">
              <a:avLst/>
            </a:prstGeom>
            <a:solidFill>
              <a:schemeClr val="bg1"/>
            </a:solidFill>
          </p:spPr>
          <p:txBody>
            <a:bodyPr wrap="none" rtlCol="0">
              <a:spAutoFit/>
            </a:bodyPr>
            <a:lstStyle/>
            <a:p>
              <a:pPr marL="342900" indent="-342900">
                <a:buFont typeface="Arial" panose="020B0604020202020204" pitchFamily="34" charset="0"/>
                <a:buChar char="•"/>
              </a:pPr>
              <a:r>
                <a:rPr lang="en-US" sz="2100" dirty="0" smtClean="0">
                  <a:latin typeface="Calisto MT" panose="02040603050505030304" pitchFamily="18" charset="0"/>
                </a:rPr>
                <a:t>invasive species</a:t>
              </a:r>
              <a:endParaRPr lang="en-US" sz="2100" dirty="0">
                <a:latin typeface="Calisto MT" panose="02040603050505030304" pitchFamily="18" charset="0"/>
              </a:endParaRPr>
            </a:p>
          </p:txBody>
        </p:sp>
      </p:grpSp>
      <p:pic>
        <p:nvPicPr>
          <p:cNvPr id="2055" name="Picture 7" descr="\\ilmnirm3ds2\nc\Users\ekachergis\My Documents\My Pictures\2013_11_26_fromSarahM\MMGSSE_Ga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21" t="7827" r="6473" b="123"/>
          <a:stretch/>
        </p:blipFill>
        <p:spPr bwMode="auto">
          <a:xfrm>
            <a:off x="6416317" y="4055552"/>
            <a:ext cx="2256339" cy="1773747"/>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402" t="16263" r="51848" b="22694"/>
          <a:stretch/>
        </p:blipFill>
        <p:spPr bwMode="auto">
          <a:xfrm>
            <a:off x="3625159" y="1851396"/>
            <a:ext cx="2765256" cy="3834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p:nvPr/>
        </p:nvPicPr>
        <p:blipFill>
          <a:blip r:embed="rId6" cstate="print">
            <a:extLst>
              <a:ext uri="{28A0092B-C50C-407E-A947-70E740481C1C}">
                <a14:useLocalDpi xmlns:a14="http://schemas.microsoft.com/office/drawing/2010/main" val="0"/>
              </a:ext>
            </a:extLst>
          </a:blip>
          <a:stretch>
            <a:fillRect/>
          </a:stretch>
        </p:blipFill>
        <p:spPr>
          <a:xfrm>
            <a:off x="194050" y="7732148"/>
            <a:ext cx="923817" cy="734182"/>
          </a:xfrm>
          <a:prstGeom prst="rect">
            <a:avLst/>
          </a:prstGeom>
        </p:spPr>
      </p:pic>
      <p:pic>
        <p:nvPicPr>
          <p:cNvPr id="1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7867" y="7829663"/>
            <a:ext cx="1665487" cy="493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3801" y="945527"/>
            <a:ext cx="1470023" cy="496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83354" y="7672551"/>
            <a:ext cx="745277" cy="790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1" descr="http://t2.gstatic.com/images?q=tbn:ANd9GcTklj4AABpD_DLeLOVZR3hXjQCpwWFZp-Axn3GeD49G1CrUp6jkAxMMaDi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15432" y="7848292"/>
            <a:ext cx="1351815" cy="5018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p:nvPr/>
        </p:nvPicPr>
        <p:blipFill>
          <a:blip r:embed="rId11" cstate="print">
            <a:extLst>
              <a:ext uri="{28A0092B-C50C-407E-A947-70E740481C1C}">
                <a14:useLocalDpi xmlns:a14="http://schemas.microsoft.com/office/drawing/2010/main" val="0"/>
              </a:ext>
            </a:extLst>
          </a:blip>
          <a:stretch>
            <a:fillRect/>
          </a:stretch>
        </p:blipFill>
        <p:spPr>
          <a:xfrm>
            <a:off x="3335550" y="914400"/>
            <a:ext cx="860738" cy="633166"/>
          </a:xfrm>
          <a:prstGeom prst="rect">
            <a:avLst/>
          </a:prstGeom>
        </p:spPr>
      </p:pic>
      <p:pic>
        <p:nvPicPr>
          <p:cNvPr id="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6288" y="945527"/>
            <a:ext cx="1548546" cy="45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descr="\\jornada-netb1\JornadaFiles\DataProducts\USDA\Management Center\Documents\Photos\AIM Pictures\methods\Mojave_soilstability.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416317" y="1851396"/>
            <a:ext cx="2270483" cy="217407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588094" y="5849034"/>
            <a:ext cx="2066265" cy="738664"/>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100" dirty="0" smtClean="0">
                <a:latin typeface="Calisto MT" panose="02040603050505030304" pitchFamily="18" charset="0"/>
              </a:rPr>
              <a:t>soil stability</a:t>
            </a:r>
          </a:p>
          <a:p>
            <a:pPr marL="342900" indent="-342900">
              <a:buFont typeface="Arial" panose="020B0604020202020204" pitchFamily="34" charset="0"/>
              <a:buChar char="•"/>
            </a:pPr>
            <a:r>
              <a:rPr lang="en-US" sz="2100" dirty="0">
                <a:latin typeface="Calisto MT" panose="02040603050505030304" pitchFamily="18" charset="0"/>
              </a:rPr>
              <a:t>canopy </a:t>
            </a:r>
            <a:r>
              <a:rPr lang="en-US" sz="2100" dirty="0" smtClean="0">
                <a:latin typeface="Calisto MT" panose="02040603050505030304" pitchFamily="18" charset="0"/>
              </a:rPr>
              <a:t>gaps</a:t>
            </a:r>
            <a:endParaRPr lang="en-US" sz="2100" dirty="0">
              <a:latin typeface="Calisto MT" panose="02040603050505030304" pitchFamily="18" charset="0"/>
            </a:endParaRPr>
          </a:p>
        </p:txBody>
      </p:sp>
    </p:spTree>
    <p:extLst>
      <p:ext uri="{BB962C8B-B14F-4D97-AF65-F5344CB8AC3E}">
        <p14:creationId xmlns:p14="http://schemas.microsoft.com/office/powerpoint/2010/main" val="32766825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6462814" cy="1325563"/>
          </a:xfrm>
        </p:spPr>
        <p:txBody>
          <a:bodyPr>
            <a:normAutofit/>
          </a:bodyPr>
          <a:lstStyle/>
          <a:p>
            <a:r>
              <a:rPr lang="en-US" sz="3300" dirty="0">
                <a:latin typeface="Calisto MT" panose="02040603050505030304" pitchFamily="18" charset="0"/>
              </a:rPr>
              <a:t>AIM Core Terrestrial Methods</a:t>
            </a:r>
          </a:p>
        </p:txBody>
      </p:sp>
      <p:sp>
        <p:nvSpPr>
          <p:cNvPr id="3" name="Content Placeholder 2"/>
          <p:cNvSpPr>
            <a:spLocks noGrp="1"/>
          </p:cNvSpPr>
          <p:nvPr>
            <p:ph sz="half" idx="1"/>
          </p:nvPr>
        </p:nvSpPr>
        <p:spPr/>
        <p:txBody>
          <a:bodyPr>
            <a:noAutofit/>
          </a:bodyPr>
          <a:lstStyle/>
          <a:p>
            <a:r>
              <a:rPr lang="en-US" sz="2100" u="sng" dirty="0">
                <a:latin typeface="Calisto MT" panose="02040603050505030304" pitchFamily="18" charset="0"/>
              </a:rPr>
              <a:t>p</a:t>
            </a:r>
            <a:r>
              <a:rPr lang="en-US" sz="2100" u="sng" dirty="0" smtClean="0">
                <a:latin typeface="Calisto MT" panose="02040603050505030304" pitchFamily="18" charset="0"/>
              </a:rPr>
              <a:t>lot </a:t>
            </a:r>
            <a:r>
              <a:rPr lang="en-US" sz="2100" u="sng" dirty="0">
                <a:latin typeface="Calisto MT" panose="02040603050505030304" pitchFamily="18" charset="0"/>
              </a:rPr>
              <a:t>characterization</a:t>
            </a:r>
          </a:p>
          <a:p>
            <a:endParaRPr lang="en-US" sz="2100" dirty="0">
              <a:latin typeface="Calisto MT" panose="02040603050505030304" pitchFamily="18" charset="0"/>
            </a:endParaRPr>
          </a:p>
          <a:p>
            <a:r>
              <a:rPr lang="en-US" sz="2100" dirty="0">
                <a:latin typeface="Calisto MT" panose="02040603050505030304" pitchFamily="18" charset="0"/>
              </a:rPr>
              <a:t>l</a:t>
            </a:r>
            <a:r>
              <a:rPr lang="en-US" sz="2100" dirty="0" smtClean="0">
                <a:latin typeface="Calisto MT" panose="02040603050505030304" pitchFamily="18" charset="0"/>
              </a:rPr>
              <a:t>ine-point intercept</a:t>
            </a:r>
            <a:endParaRPr lang="en-US" sz="2100" dirty="0">
              <a:latin typeface="Calisto MT" panose="02040603050505030304" pitchFamily="18" charset="0"/>
            </a:endParaRPr>
          </a:p>
          <a:p>
            <a:r>
              <a:rPr lang="en-US" sz="2100" dirty="0">
                <a:latin typeface="Calisto MT" panose="02040603050505030304" pitchFamily="18" charset="0"/>
              </a:rPr>
              <a:t>v</a:t>
            </a:r>
            <a:r>
              <a:rPr lang="en-US" sz="2100" dirty="0" smtClean="0">
                <a:latin typeface="Calisto MT" panose="02040603050505030304" pitchFamily="18" charset="0"/>
              </a:rPr>
              <a:t>egetation </a:t>
            </a:r>
            <a:r>
              <a:rPr lang="en-US" sz="2100" dirty="0">
                <a:latin typeface="Calisto MT" panose="02040603050505030304" pitchFamily="18" charset="0"/>
              </a:rPr>
              <a:t>h</a:t>
            </a:r>
            <a:r>
              <a:rPr lang="en-US" sz="2100" dirty="0" smtClean="0">
                <a:latin typeface="Calisto MT" panose="02040603050505030304" pitchFamily="18" charset="0"/>
              </a:rPr>
              <a:t>eight</a:t>
            </a:r>
            <a:endParaRPr lang="en-US" sz="2100" dirty="0">
              <a:latin typeface="Calisto MT" panose="02040603050505030304" pitchFamily="18" charset="0"/>
            </a:endParaRPr>
          </a:p>
          <a:p>
            <a:r>
              <a:rPr lang="en-US" sz="2100" dirty="0">
                <a:latin typeface="Calisto MT" panose="02040603050505030304" pitchFamily="18" charset="0"/>
              </a:rPr>
              <a:t>p</a:t>
            </a:r>
            <a:r>
              <a:rPr lang="en-US" sz="2100" dirty="0" smtClean="0">
                <a:latin typeface="Calisto MT" panose="02040603050505030304" pitchFamily="18" charset="0"/>
              </a:rPr>
              <a:t>lot-level </a:t>
            </a:r>
            <a:r>
              <a:rPr lang="en-US" sz="2100" dirty="0">
                <a:latin typeface="Calisto MT" panose="02040603050505030304" pitchFamily="18" charset="0"/>
              </a:rPr>
              <a:t>species inventory</a:t>
            </a:r>
          </a:p>
          <a:p>
            <a:r>
              <a:rPr lang="en-US" sz="2100" dirty="0">
                <a:latin typeface="Calisto MT" panose="02040603050505030304" pitchFamily="18" charset="0"/>
              </a:rPr>
              <a:t>c</a:t>
            </a:r>
            <a:r>
              <a:rPr lang="en-US" sz="2100" dirty="0" smtClean="0">
                <a:latin typeface="Calisto MT" panose="02040603050505030304" pitchFamily="18" charset="0"/>
              </a:rPr>
              <a:t>anopy-gap </a:t>
            </a:r>
            <a:r>
              <a:rPr lang="en-US" sz="2100" dirty="0">
                <a:latin typeface="Calisto MT" panose="02040603050505030304" pitchFamily="18" charset="0"/>
              </a:rPr>
              <a:t>i</a:t>
            </a:r>
            <a:r>
              <a:rPr lang="en-US" sz="2100" dirty="0" smtClean="0">
                <a:latin typeface="Calisto MT" panose="02040603050505030304" pitchFamily="18" charset="0"/>
              </a:rPr>
              <a:t>ntercept</a:t>
            </a:r>
            <a:endParaRPr lang="en-US" sz="2100" dirty="0">
              <a:latin typeface="Calisto MT" panose="02040603050505030304" pitchFamily="18" charset="0"/>
            </a:endParaRPr>
          </a:p>
          <a:p>
            <a:r>
              <a:rPr lang="en-US" sz="2100" dirty="0">
                <a:latin typeface="Calisto MT" panose="02040603050505030304" pitchFamily="18" charset="0"/>
              </a:rPr>
              <a:t>s</a:t>
            </a:r>
            <a:r>
              <a:rPr lang="en-US" sz="2100" dirty="0" smtClean="0">
                <a:latin typeface="Calisto MT" panose="02040603050505030304" pitchFamily="18" charset="0"/>
              </a:rPr>
              <a:t>oil </a:t>
            </a:r>
            <a:r>
              <a:rPr lang="en-US" sz="2100" dirty="0">
                <a:latin typeface="Calisto MT" panose="02040603050505030304" pitchFamily="18" charset="0"/>
              </a:rPr>
              <a:t>aggregate stability</a:t>
            </a:r>
          </a:p>
          <a:p>
            <a:endParaRPr lang="en-US" sz="2100" dirty="0">
              <a:latin typeface="Calisto MT" panose="02040603050505030304" pitchFamily="18" charset="0"/>
            </a:endParaRPr>
          </a:p>
        </p:txBody>
      </p:sp>
      <p:sp>
        <p:nvSpPr>
          <p:cNvPr id="5" name="Content Placeholder 4"/>
          <p:cNvSpPr>
            <a:spLocks noGrp="1"/>
          </p:cNvSpPr>
          <p:nvPr>
            <p:ph sz="half" idx="2"/>
          </p:nvPr>
        </p:nvSpPr>
        <p:spPr>
          <a:xfrm>
            <a:off x="4800600" y="3103123"/>
            <a:ext cx="3886200" cy="3355942"/>
          </a:xfrm>
        </p:spPr>
        <p:txBody>
          <a:bodyPr>
            <a:noAutofit/>
          </a:bodyPr>
          <a:lstStyle/>
          <a:p>
            <a:pPr marL="0" indent="0">
              <a:buNone/>
            </a:pPr>
            <a:r>
              <a:rPr lang="en-US" sz="2100" b="1" u="sng" dirty="0" smtClean="0">
                <a:latin typeface="Calisto MT" panose="02040603050505030304" pitchFamily="18" charset="0"/>
              </a:rPr>
              <a:t>Rationale:</a:t>
            </a:r>
            <a:endParaRPr lang="en-US" sz="2100" b="1" u="sng" dirty="0">
              <a:latin typeface="Calisto MT" panose="02040603050505030304" pitchFamily="18" charset="0"/>
            </a:endParaRPr>
          </a:p>
          <a:p>
            <a:r>
              <a:rPr lang="en-US" sz="2100" dirty="0" smtClean="0">
                <a:latin typeface="Calisto MT" panose="02040603050505030304" pitchFamily="18" charset="0"/>
              </a:rPr>
              <a:t>quantitative;</a:t>
            </a:r>
            <a:endParaRPr lang="en-US" sz="2100" dirty="0">
              <a:latin typeface="Calisto MT" panose="02040603050505030304" pitchFamily="18" charset="0"/>
            </a:endParaRPr>
          </a:p>
          <a:p>
            <a:r>
              <a:rPr lang="en-US" sz="2100" dirty="0">
                <a:latin typeface="Calisto MT" panose="02040603050505030304" pitchFamily="18" charset="0"/>
              </a:rPr>
              <a:t>s</a:t>
            </a:r>
            <a:r>
              <a:rPr lang="en-US" sz="2100" dirty="0" smtClean="0">
                <a:latin typeface="Calisto MT" panose="02040603050505030304" pitchFamily="18" charset="0"/>
              </a:rPr>
              <a:t>traightforward </a:t>
            </a:r>
            <a:r>
              <a:rPr lang="en-US" sz="2100" dirty="0">
                <a:latin typeface="Calisto MT" panose="02040603050505030304" pitchFamily="18" charset="0"/>
              </a:rPr>
              <a:t>to teach and </a:t>
            </a:r>
            <a:r>
              <a:rPr lang="en-US" sz="2100" dirty="0" smtClean="0">
                <a:latin typeface="Calisto MT" panose="02040603050505030304" pitchFamily="18" charset="0"/>
              </a:rPr>
              <a:t>implement;</a:t>
            </a:r>
            <a:endParaRPr lang="en-US" sz="2100" dirty="0">
              <a:latin typeface="Calisto MT" panose="02040603050505030304" pitchFamily="18" charset="0"/>
            </a:endParaRPr>
          </a:p>
          <a:p>
            <a:r>
              <a:rPr lang="en-US" sz="2100" dirty="0">
                <a:latin typeface="Calisto MT" panose="02040603050505030304" pitchFamily="18" charset="0"/>
              </a:rPr>
              <a:t>a</a:t>
            </a:r>
            <a:r>
              <a:rPr lang="en-US" sz="2100" dirty="0" smtClean="0">
                <a:latin typeface="Calisto MT" panose="02040603050505030304" pitchFamily="18" charset="0"/>
              </a:rPr>
              <a:t>llow </a:t>
            </a:r>
            <a:r>
              <a:rPr lang="en-US" sz="2100" dirty="0">
                <a:latin typeface="Calisto MT" panose="02040603050505030304" pitchFamily="18" charset="0"/>
              </a:rPr>
              <a:t>observer </a:t>
            </a:r>
            <a:r>
              <a:rPr lang="en-US" sz="2100" dirty="0" smtClean="0">
                <a:latin typeface="Calisto MT" panose="02040603050505030304" pitchFamily="18" charset="0"/>
              </a:rPr>
              <a:t>calibration;</a:t>
            </a:r>
            <a:endParaRPr lang="en-US" sz="2100" dirty="0">
              <a:latin typeface="Calisto MT" panose="02040603050505030304" pitchFamily="18" charset="0"/>
            </a:endParaRPr>
          </a:p>
          <a:p>
            <a:r>
              <a:rPr lang="en-US" sz="2100" dirty="0">
                <a:latin typeface="Calisto MT" panose="02040603050505030304" pitchFamily="18" charset="0"/>
              </a:rPr>
              <a:t>c</a:t>
            </a:r>
            <a:r>
              <a:rPr lang="en-US" sz="2100" dirty="0" smtClean="0">
                <a:latin typeface="Calisto MT" panose="02040603050505030304" pitchFamily="18" charset="0"/>
              </a:rPr>
              <a:t>onsistently </a:t>
            </a:r>
            <a:r>
              <a:rPr lang="en-US" sz="2100" dirty="0">
                <a:latin typeface="Calisto MT" panose="02040603050505030304" pitchFamily="18" charset="0"/>
              </a:rPr>
              <a:t>measure indicators across </a:t>
            </a:r>
            <a:r>
              <a:rPr lang="en-US" sz="2100" dirty="0" smtClean="0">
                <a:latin typeface="Calisto MT" panose="02040603050505030304" pitchFamily="18" charset="0"/>
              </a:rPr>
              <a:t>ecosystems;</a:t>
            </a:r>
            <a:endParaRPr lang="en-US" sz="2100" dirty="0">
              <a:latin typeface="Calisto MT" panose="02040603050505030304" pitchFamily="18" charset="0"/>
            </a:endParaRPr>
          </a:p>
          <a:p>
            <a:r>
              <a:rPr lang="en-US" sz="2100" dirty="0">
                <a:latin typeface="Calisto MT" panose="02040603050505030304" pitchFamily="18" charset="0"/>
              </a:rPr>
              <a:t>u</a:t>
            </a:r>
            <a:r>
              <a:rPr lang="en-US" sz="2100" dirty="0" smtClean="0">
                <a:latin typeface="Calisto MT" panose="02040603050505030304" pitchFamily="18" charset="0"/>
              </a:rPr>
              <a:t>sed </a:t>
            </a:r>
            <a:r>
              <a:rPr lang="en-US" sz="2100" dirty="0">
                <a:latin typeface="Calisto MT" panose="02040603050505030304" pitchFamily="18" charset="0"/>
              </a:rPr>
              <a:t>by other national monitoring </a:t>
            </a:r>
            <a:r>
              <a:rPr lang="en-US" sz="2100" dirty="0" smtClean="0">
                <a:latin typeface="Calisto MT" panose="02040603050505030304" pitchFamily="18" charset="0"/>
              </a:rPr>
              <a:t>programs.</a:t>
            </a:r>
            <a:endParaRPr lang="en-US" sz="2100" dirty="0">
              <a:latin typeface="Calisto MT" panose="02040603050505030304" pitchFamily="18" charset="0"/>
            </a:endParaRPr>
          </a:p>
        </p:txBody>
      </p:sp>
      <p:pic>
        <p:nvPicPr>
          <p:cNvPr id="7" name="Picture 6"/>
          <p:cNvPicPr>
            <a:picLocks noChangeAspect="1"/>
          </p:cNvPicPr>
          <p:nvPr/>
        </p:nvPicPr>
        <p:blipFill>
          <a:blip r:embed="rId2"/>
          <a:stretch>
            <a:fillRect/>
          </a:stretch>
        </p:blipFill>
        <p:spPr>
          <a:xfrm>
            <a:off x="6429982" y="174790"/>
            <a:ext cx="2251413" cy="2911310"/>
          </a:xfrm>
          <a:prstGeom prst="rect">
            <a:avLst/>
          </a:prstGeom>
        </p:spPr>
      </p:pic>
    </p:spTree>
    <p:extLst>
      <p:ext uri="{BB962C8B-B14F-4D97-AF65-F5344CB8AC3E}">
        <p14:creationId xmlns:p14="http://schemas.microsoft.com/office/powerpoint/2010/main" val="1624567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AIM\AIM Images\WRFO Photos 2013\Reclamation Sites\09879\IMGP014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2438400"/>
            <a:ext cx="3833627" cy="28752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300" dirty="0">
                <a:latin typeface="Calisto MT" panose="02040603050505030304" pitchFamily="18" charset="0"/>
              </a:rPr>
              <a:t>Supplemental Indicators/Methods</a:t>
            </a:r>
          </a:p>
        </p:txBody>
      </p:sp>
      <p:sp>
        <p:nvSpPr>
          <p:cNvPr id="3" name="Content Placeholder 2"/>
          <p:cNvSpPr>
            <a:spLocks noGrp="1"/>
          </p:cNvSpPr>
          <p:nvPr>
            <p:ph idx="1"/>
          </p:nvPr>
        </p:nvSpPr>
        <p:spPr>
          <a:xfrm>
            <a:off x="457200" y="1600200"/>
            <a:ext cx="4419600" cy="4525963"/>
          </a:xfrm>
        </p:spPr>
        <p:txBody>
          <a:bodyPr>
            <a:normAutofit/>
          </a:bodyPr>
          <a:lstStyle/>
          <a:p>
            <a:r>
              <a:rPr lang="en-US" sz="2100" dirty="0">
                <a:latin typeface="Calisto MT" panose="02040603050505030304" pitchFamily="18" charset="0"/>
              </a:rPr>
              <a:t>Additional indicators to evaluate to meet a local or resource specific objective</a:t>
            </a:r>
          </a:p>
        </p:txBody>
      </p:sp>
      <p:sp>
        <p:nvSpPr>
          <p:cNvPr id="5" name="Rectangle 4"/>
          <p:cNvSpPr>
            <a:spLocks noChangeArrowheads="1"/>
          </p:cNvSpPr>
          <p:nvPr/>
        </p:nvSpPr>
        <p:spPr bwMode="auto">
          <a:xfrm>
            <a:off x="533400" y="3810000"/>
            <a:ext cx="434340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itchFamily="2" charset="2"/>
              <a:buChar char="n"/>
              <a:defRPr sz="3200">
                <a:solidFill>
                  <a:schemeClr val="tx1"/>
                </a:solidFill>
                <a:latin typeface="Tahoma"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charset="0"/>
              </a:defRPr>
            </a:lvl9pPr>
          </a:lstStyle>
          <a:p>
            <a:pPr eaLnBrk="1" hangingPunct="1">
              <a:lnSpc>
                <a:spcPct val="90000"/>
              </a:lnSpc>
              <a:spcBef>
                <a:spcPct val="50000"/>
              </a:spcBef>
              <a:buClr>
                <a:schemeClr val="tx1"/>
              </a:buClr>
              <a:buSzPct val="110000"/>
              <a:buFontTx/>
              <a:buNone/>
            </a:pPr>
            <a:r>
              <a:rPr lang="en-US" altLang="en-US" sz="2100" i="1" dirty="0">
                <a:latin typeface="Calisto MT" panose="02040603050505030304" pitchFamily="18" charset="0"/>
              </a:rPr>
              <a:t>EXAMPLE:</a:t>
            </a:r>
          </a:p>
          <a:p>
            <a:pPr eaLnBrk="1" hangingPunct="1">
              <a:lnSpc>
                <a:spcPct val="90000"/>
              </a:lnSpc>
              <a:spcBef>
                <a:spcPct val="50000"/>
              </a:spcBef>
              <a:buClr>
                <a:schemeClr val="tx1"/>
              </a:buClr>
              <a:buSzPct val="110000"/>
              <a:buFontTx/>
              <a:buNone/>
            </a:pPr>
            <a:r>
              <a:rPr lang="en-US" altLang="en-US" sz="2100" i="1" dirty="0">
                <a:latin typeface="Calisto MT" panose="02040603050505030304" pitchFamily="18" charset="0"/>
              </a:rPr>
              <a:t>In reclamation monitoring, density of seeded species is an important indicator</a:t>
            </a:r>
          </a:p>
        </p:txBody>
      </p:sp>
      <p:sp>
        <p:nvSpPr>
          <p:cNvPr id="7" name="Line 6"/>
          <p:cNvSpPr>
            <a:spLocks noChangeShapeType="1"/>
          </p:cNvSpPr>
          <p:nvPr/>
        </p:nvSpPr>
        <p:spPr bwMode="auto">
          <a:xfrm>
            <a:off x="3657600" y="4197724"/>
            <a:ext cx="2133600" cy="0"/>
          </a:xfrm>
          <a:prstGeom prst="line">
            <a:avLst/>
          </a:prstGeom>
          <a:noFill/>
          <a:ln w="76200">
            <a:solidFill>
              <a:schemeClr val="tx1"/>
            </a:solidFill>
            <a:round/>
            <a:headEnd/>
            <a:tailEnd type="triangle" w="med" len="med"/>
          </a:ln>
        </p:spPr>
        <p:txBody>
          <a:bodyPr wrap="none"/>
          <a:lstStyle/>
          <a:p>
            <a:pPr>
              <a:defRPr/>
            </a:pPr>
            <a:endParaRPr lang="en-US">
              <a:effectLst>
                <a:outerShdw blurRad="38100" dist="38100" dir="2700000" algn="tl">
                  <a:srgbClr val="000000">
                    <a:alpha val="43137"/>
                  </a:srgbClr>
                </a:outerShdw>
              </a:effectLst>
              <a:latin typeface="Tahoma" charset="0"/>
            </a:endParaRPr>
          </a:p>
        </p:txBody>
      </p:sp>
    </p:spTree>
    <p:extLst>
      <p:ext uri="{BB962C8B-B14F-4D97-AF65-F5344CB8AC3E}">
        <p14:creationId xmlns:p14="http://schemas.microsoft.com/office/powerpoint/2010/main" val="56914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6382" cy="6097588"/>
          </a:xfrm>
          <a:prstGeom prst="rect">
            <a:avLst/>
          </a:prstGeom>
          <a:ln>
            <a:solidFill>
              <a:srgbClr val="FFC000"/>
            </a:solidFill>
          </a:ln>
        </p:spPr>
      </p:pic>
      <p:sp>
        <p:nvSpPr>
          <p:cNvPr id="7" name="Arc 6"/>
          <p:cNvSpPr/>
          <p:nvPr/>
        </p:nvSpPr>
        <p:spPr>
          <a:xfrm>
            <a:off x="2676525" y="1353060"/>
            <a:ext cx="3698875" cy="4111625"/>
          </a:xfrm>
          <a:prstGeom prst="arc">
            <a:avLst/>
          </a:prstGeom>
          <a:noFill/>
          <a:ln w="254000">
            <a:solidFill>
              <a:srgbClr val="FFFF00">
                <a:alpha val="6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Arc 7"/>
          <p:cNvSpPr/>
          <p:nvPr/>
        </p:nvSpPr>
        <p:spPr>
          <a:xfrm rot="5759852">
            <a:off x="2674144" y="1436404"/>
            <a:ext cx="3629025" cy="3894137"/>
          </a:xfrm>
          <a:prstGeom prst="arc">
            <a:avLst/>
          </a:prstGeom>
          <a:noFill/>
          <a:ln w="254000">
            <a:solidFill>
              <a:srgbClr val="FFFF00">
                <a:alpha val="6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Arc 8"/>
          <p:cNvSpPr/>
          <p:nvPr/>
        </p:nvSpPr>
        <p:spPr>
          <a:xfrm rot="12477014">
            <a:off x="2703664" y="1394421"/>
            <a:ext cx="4743564" cy="4013375"/>
          </a:xfrm>
          <a:prstGeom prst="arc">
            <a:avLst>
              <a:gd name="adj1" fmla="val 16200000"/>
              <a:gd name="adj2" fmla="val 2455156"/>
            </a:avLst>
          </a:prstGeom>
          <a:noFill/>
          <a:ln w="254000">
            <a:solidFill>
              <a:srgbClr val="FFFF00">
                <a:alpha val="6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Arc 9"/>
          <p:cNvSpPr/>
          <p:nvPr/>
        </p:nvSpPr>
        <p:spPr>
          <a:xfrm rot="19826146">
            <a:off x="2500313" y="2567498"/>
            <a:ext cx="3708400" cy="4987925"/>
          </a:xfrm>
          <a:prstGeom prst="arc">
            <a:avLst/>
          </a:prstGeom>
          <a:noFill/>
          <a:ln w="254000">
            <a:solidFill>
              <a:srgbClr val="FFFF00">
                <a:alpha val="6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58" name="TextBox 11"/>
          <p:cNvSpPr txBox="1">
            <a:spLocks noChangeArrowheads="1"/>
          </p:cNvSpPr>
          <p:nvPr/>
        </p:nvSpPr>
        <p:spPr bwMode="auto">
          <a:xfrm rot="-2681811">
            <a:off x="5670550" y="4431223"/>
            <a:ext cx="53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i="1" dirty="0"/>
              <a:t>DO</a:t>
            </a:r>
          </a:p>
        </p:txBody>
      </p:sp>
      <p:sp>
        <p:nvSpPr>
          <p:cNvPr id="4" name="Rectangle 3"/>
          <p:cNvSpPr/>
          <p:nvPr/>
        </p:nvSpPr>
        <p:spPr>
          <a:xfrm rot="16200000">
            <a:off x="2801549" y="1071426"/>
            <a:ext cx="4136325" cy="4113076"/>
          </a:xfrm>
          <a:prstGeom prst="rect">
            <a:avLst/>
          </a:prstGeom>
          <a:noFill/>
        </p:spPr>
        <p:txBody>
          <a:bodyPr wrap="none" lIns="91440" tIns="45720" rIns="91440" bIns="45720">
            <a:prstTxWarp prst="textArchUp">
              <a:avLst/>
            </a:prstTxWarp>
            <a:spAutoFit/>
          </a:bodyPr>
          <a:lstStyle/>
          <a:p>
            <a:pPr algn="ctr"/>
            <a:r>
              <a:rPr lang="en-US" b="1" i="1" cap="none" spc="0" dirty="0" smtClean="0">
                <a:ln w="0"/>
                <a:solidFill>
                  <a:schemeClr val="tx1"/>
                </a:solidFill>
                <a:latin typeface="Arial" panose="020B0604020202020204" pitchFamily="34" charset="0"/>
                <a:cs typeface="Arial" panose="020B0604020202020204" pitchFamily="34" charset="0"/>
              </a:rPr>
              <a:t>LEARN</a:t>
            </a:r>
            <a:endParaRPr lang="en-US" b="1" i="1" cap="none" spc="0" dirty="0">
              <a:ln w="0"/>
              <a:solidFill>
                <a:schemeClr val="tx1"/>
              </a:solidFill>
              <a:latin typeface="Arial" panose="020B0604020202020204" pitchFamily="34" charset="0"/>
              <a:cs typeface="Arial" panose="020B0604020202020204" pitchFamily="34" charset="0"/>
            </a:endParaRPr>
          </a:p>
        </p:txBody>
      </p:sp>
      <p:sp>
        <p:nvSpPr>
          <p:cNvPr id="25" name="Rectangle 24"/>
          <p:cNvSpPr/>
          <p:nvPr/>
        </p:nvSpPr>
        <p:spPr>
          <a:xfrm rot="2651640">
            <a:off x="2205207" y="1294138"/>
            <a:ext cx="4136325" cy="4113076"/>
          </a:xfrm>
          <a:prstGeom prst="rect">
            <a:avLst/>
          </a:prstGeom>
          <a:noFill/>
        </p:spPr>
        <p:txBody>
          <a:bodyPr wrap="none" lIns="91440" tIns="45720" rIns="91440" bIns="45720">
            <a:prstTxWarp prst="textArchUp">
              <a:avLst/>
            </a:prstTxWarp>
            <a:spAutoFit/>
          </a:bodyPr>
          <a:lstStyle/>
          <a:p>
            <a:pPr algn="ctr"/>
            <a:r>
              <a:rPr lang="en-US" b="1" i="1" cap="none" spc="0" dirty="0" smtClean="0">
                <a:ln w="0"/>
                <a:solidFill>
                  <a:schemeClr val="tx1"/>
                </a:solidFill>
                <a:latin typeface="Arial" panose="020B0604020202020204" pitchFamily="34" charset="0"/>
                <a:cs typeface="Arial" panose="020B0604020202020204" pitchFamily="34" charset="0"/>
              </a:rPr>
              <a:t>PLAN</a:t>
            </a:r>
            <a:endParaRPr lang="en-US" b="1" i="1" cap="none" spc="0" dirty="0">
              <a:ln w="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rot="1425837">
            <a:off x="1729616" y="2736074"/>
            <a:ext cx="4136325" cy="4113076"/>
          </a:xfrm>
          <a:prstGeom prst="rect">
            <a:avLst/>
          </a:prstGeom>
          <a:noFill/>
        </p:spPr>
        <p:txBody>
          <a:bodyPr wrap="none" lIns="91440" tIns="45720" rIns="91440" bIns="45720">
            <a:prstTxWarp prst="textArchUp">
              <a:avLst/>
            </a:prstTxWarp>
            <a:spAutoFit/>
          </a:bodyPr>
          <a:lstStyle/>
          <a:p>
            <a:pPr algn="ctr"/>
            <a:r>
              <a:rPr lang="en-US" b="1" i="1" dirty="0" smtClean="0">
                <a:ln w="0"/>
                <a:latin typeface="Arial" panose="020B0604020202020204" pitchFamily="34" charset="0"/>
                <a:cs typeface="Arial" panose="020B0604020202020204" pitchFamily="34" charset="0"/>
              </a:rPr>
              <a:t>ADJUST</a:t>
            </a:r>
            <a:endParaRPr lang="en-US" b="1" i="1" cap="none" spc="0" dirty="0">
              <a:ln w="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48026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sto MT" panose="02040603050505030304" pitchFamily="18" charset="0"/>
              </a:rPr>
              <a:t>AIM is…</a:t>
            </a:r>
          </a:p>
        </p:txBody>
      </p:sp>
      <p:sp>
        <p:nvSpPr>
          <p:cNvPr id="3" name="Content Placeholder 2"/>
          <p:cNvSpPr>
            <a:spLocks noGrp="1"/>
          </p:cNvSpPr>
          <p:nvPr>
            <p:ph idx="1"/>
          </p:nvPr>
        </p:nvSpPr>
        <p:spPr>
          <a:xfrm>
            <a:off x="628650" y="1714500"/>
            <a:ext cx="7886700" cy="4351338"/>
          </a:xfrm>
        </p:spPr>
        <p:txBody>
          <a:bodyPr/>
          <a:lstStyle/>
          <a:p>
            <a:pPr marL="0" indent="0" algn="ctr">
              <a:buNone/>
            </a:pPr>
            <a:r>
              <a:rPr lang="en-US" b="1" dirty="0">
                <a:latin typeface="Calisto MT" panose="02040603050505030304" pitchFamily="18" charset="0"/>
              </a:rPr>
              <a:t>…managed data</a:t>
            </a:r>
          </a:p>
        </p:txBody>
      </p:sp>
      <p:pic>
        <p:nvPicPr>
          <p:cNvPr id="5122" name="Picture 2" descr="http://www.santekonline.com/Content/userfiles/images/iStock_000012056523X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4078" y="2202015"/>
            <a:ext cx="5105400" cy="3829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53522" y="5726265"/>
            <a:ext cx="4228402" cy="461665"/>
          </a:xfrm>
          <a:prstGeom prst="rect">
            <a:avLst/>
          </a:prstGeom>
          <a:noFill/>
        </p:spPr>
        <p:txBody>
          <a:bodyPr wrap="none" rtlCol="0">
            <a:spAutoFit/>
          </a:bodyPr>
          <a:lstStyle/>
          <a:p>
            <a:r>
              <a:rPr lang="en-US" sz="2400" dirty="0">
                <a:solidFill>
                  <a:schemeClr val="accent1">
                    <a:lumMod val="75000"/>
                  </a:schemeClr>
                </a:solidFill>
              </a:rPr>
              <a:t>BLM National Operations Center</a:t>
            </a:r>
          </a:p>
        </p:txBody>
      </p:sp>
      <p:sp>
        <p:nvSpPr>
          <p:cNvPr id="6" name="TextBox 5"/>
          <p:cNvSpPr txBox="1"/>
          <p:nvPr/>
        </p:nvSpPr>
        <p:spPr>
          <a:xfrm rot="20839543">
            <a:off x="5719078" y="2983065"/>
            <a:ext cx="1562992" cy="830997"/>
          </a:xfrm>
          <a:prstGeom prst="rect">
            <a:avLst/>
          </a:prstGeom>
          <a:noFill/>
        </p:spPr>
        <p:txBody>
          <a:bodyPr wrap="none" rtlCol="0">
            <a:spAutoFit/>
          </a:bodyPr>
          <a:lstStyle/>
          <a:p>
            <a:r>
              <a:rPr lang="en-US" sz="2400" b="1" dirty="0"/>
              <a:t>Enterprise </a:t>
            </a:r>
          </a:p>
          <a:p>
            <a:r>
              <a:rPr lang="en-US" sz="2400" b="1" dirty="0"/>
              <a:t>databases</a:t>
            </a:r>
          </a:p>
        </p:txBody>
      </p:sp>
      <p:pic>
        <p:nvPicPr>
          <p:cNvPr id="7" name="Shape 227"/>
          <p:cNvPicPr preferRelativeResize="0"/>
          <p:nvPr/>
        </p:nvPicPr>
        <p:blipFill rotWithShape="1">
          <a:blip r:embed="rId4">
            <a:alphaModFix/>
          </a:blip>
          <a:srcRect/>
          <a:stretch/>
        </p:blipFill>
        <p:spPr>
          <a:xfrm>
            <a:off x="487451" y="2959790"/>
            <a:ext cx="3077148" cy="2788938"/>
          </a:xfrm>
          <a:prstGeom prst="rect">
            <a:avLst/>
          </a:prstGeom>
          <a:noFill/>
          <a:ln>
            <a:noFill/>
          </a:ln>
        </p:spPr>
      </p:pic>
      <p:grpSp>
        <p:nvGrpSpPr>
          <p:cNvPr id="8" name="Shape 228"/>
          <p:cNvGrpSpPr/>
          <p:nvPr/>
        </p:nvGrpSpPr>
        <p:grpSpPr>
          <a:xfrm>
            <a:off x="75251" y="2360150"/>
            <a:ext cx="3774143" cy="3670915"/>
            <a:chOff x="1721401" y="1828800"/>
            <a:chExt cx="5502445" cy="4663837"/>
          </a:xfrm>
        </p:grpSpPr>
        <p:sp>
          <p:nvSpPr>
            <p:cNvPr id="9" name="Shape 229"/>
            <p:cNvSpPr/>
            <p:nvPr/>
          </p:nvSpPr>
          <p:spPr>
            <a:xfrm rot="2385320">
              <a:off x="1176334" y="3805015"/>
              <a:ext cx="6400800" cy="609600"/>
            </a:xfrm>
            <a:prstGeom prst="flowChartProcess">
              <a:avLst/>
            </a:prstGeom>
            <a:solidFill>
              <a:srgbClr val="FF000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0" name="Shape 230"/>
            <p:cNvSpPr/>
            <p:nvPr/>
          </p:nvSpPr>
          <p:spPr>
            <a:xfrm rot="-2309392">
              <a:off x="1328735" y="3957413"/>
              <a:ext cx="6400800" cy="609598"/>
            </a:xfrm>
            <a:prstGeom prst="flowChartProcess">
              <a:avLst/>
            </a:prstGeom>
            <a:solidFill>
              <a:srgbClr val="FF000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46739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rrestrial_master_sample_points_bruneau_sel5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7900" y="3200400"/>
            <a:ext cx="3089597" cy="3657600"/>
          </a:xfrm>
          <a:prstGeom prst="rect">
            <a:avLst/>
          </a:prstGeom>
        </p:spPr>
      </p:pic>
      <p:sp>
        <p:nvSpPr>
          <p:cNvPr id="2" name="Title 1"/>
          <p:cNvSpPr>
            <a:spLocks noGrp="1"/>
          </p:cNvSpPr>
          <p:nvPr>
            <p:ph type="title"/>
          </p:nvPr>
        </p:nvSpPr>
        <p:spPr>
          <a:xfrm>
            <a:off x="628650" y="102029"/>
            <a:ext cx="7886700" cy="1325563"/>
          </a:xfrm>
        </p:spPr>
        <p:txBody>
          <a:bodyPr>
            <a:normAutofit/>
          </a:bodyPr>
          <a:lstStyle/>
          <a:p>
            <a:r>
              <a:rPr lang="en-US" sz="3300" dirty="0">
                <a:latin typeface="Calisto MT" panose="02040603050505030304" pitchFamily="18" charset="0"/>
              </a:rPr>
              <a:t>Scalable</a:t>
            </a:r>
            <a:r>
              <a:rPr lang="en-US" sz="3300" baseline="0" dirty="0">
                <a:latin typeface="Calisto MT" panose="02040603050505030304" pitchFamily="18" charset="0"/>
              </a:rPr>
              <a:t> Sampling Designs</a:t>
            </a:r>
            <a:endParaRPr lang="en-US" sz="3300" dirty="0">
              <a:latin typeface="Calisto MT" panose="02040603050505030304" pitchFamily="18" charset="0"/>
            </a:endParaRPr>
          </a:p>
        </p:txBody>
      </p:sp>
      <p:sp>
        <p:nvSpPr>
          <p:cNvPr id="3" name="Content Placeholder 2"/>
          <p:cNvSpPr>
            <a:spLocks noGrp="1"/>
          </p:cNvSpPr>
          <p:nvPr>
            <p:ph idx="1"/>
          </p:nvPr>
        </p:nvSpPr>
        <p:spPr>
          <a:xfrm>
            <a:off x="628650" y="1287742"/>
            <a:ext cx="7886700" cy="4351338"/>
          </a:xfrm>
        </p:spPr>
        <p:txBody>
          <a:bodyPr>
            <a:normAutofit/>
          </a:bodyPr>
          <a:lstStyle/>
          <a:p>
            <a:r>
              <a:rPr lang="en-US" sz="2100" dirty="0">
                <a:latin typeface="Calisto MT" panose="02040603050505030304" pitchFamily="18" charset="0"/>
              </a:rPr>
              <a:t>Sampling design includes </a:t>
            </a:r>
            <a:r>
              <a:rPr lang="en-US" sz="2100" i="1" u="sng" dirty="0">
                <a:latin typeface="Calisto MT" panose="02040603050505030304" pitchFamily="18" charset="0"/>
              </a:rPr>
              <a:t>where</a:t>
            </a:r>
            <a:r>
              <a:rPr lang="en-US" sz="2100" dirty="0">
                <a:latin typeface="Calisto MT" panose="02040603050505030304" pitchFamily="18" charset="0"/>
              </a:rPr>
              <a:t> you are going to </a:t>
            </a:r>
            <a:r>
              <a:rPr lang="en-US" sz="2100" dirty="0" smtClean="0">
                <a:latin typeface="Calisto MT" panose="02040603050505030304" pitchFamily="18" charset="0"/>
              </a:rPr>
              <a:t>monitor.</a:t>
            </a:r>
            <a:endParaRPr lang="en-US" sz="2100" dirty="0">
              <a:latin typeface="Calisto MT" panose="02040603050505030304" pitchFamily="18" charset="0"/>
            </a:endParaRPr>
          </a:p>
          <a:p>
            <a:r>
              <a:rPr lang="en-US" sz="2100" dirty="0">
                <a:latin typeface="Calisto MT" panose="02040603050505030304" pitchFamily="18" charset="0"/>
              </a:rPr>
              <a:t>Diversity of land uses/impacts + budgetary restrictions are driving need for sampling designs that </a:t>
            </a:r>
            <a:r>
              <a:rPr lang="en-US" sz="2100" dirty="0" smtClean="0">
                <a:latin typeface="Calisto MT" panose="02040603050505030304" pitchFamily="18" charset="0"/>
              </a:rPr>
              <a:t>can:</a:t>
            </a:r>
            <a:endParaRPr lang="en-US" sz="2100" dirty="0">
              <a:latin typeface="Calisto MT" panose="02040603050505030304" pitchFamily="18" charset="0"/>
            </a:endParaRPr>
          </a:p>
          <a:p>
            <a:pPr lvl="1"/>
            <a:r>
              <a:rPr lang="en-US" sz="2100" dirty="0">
                <a:latin typeface="Calisto MT" panose="02040603050505030304" pitchFamily="18" charset="0"/>
              </a:rPr>
              <a:t>a</a:t>
            </a:r>
            <a:r>
              <a:rPr lang="en-US" sz="2100" dirty="0" smtClean="0">
                <a:latin typeface="Calisto MT" panose="02040603050505030304" pitchFamily="18" charset="0"/>
              </a:rPr>
              <a:t>ddress </a:t>
            </a:r>
            <a:r>
              <a:rPr lang="en-US" sz="2100" dirty="0">
                <a:latin typeface="Calisto MT" panose="02040603050505030304" pitchFamily="18" charset="0"/>
              </a:rPr>
              <a:t>multiple </a:t>
            </a:r>
            <a:r>
              <a:rPr lang="en-US" sz="2100" dirty="0" smtClean="0">
                <a:latin typeface="Calisto MT" panose="02040603050505030304" pitchFamily="18" charset="0"/>
              </a:rPr>
              <a:t>objectives;</a:t>
            </a:r>
            <a:endParaRPr lang="en-US" sz="2100" dirty="0">
              <a:latin typeface="Calisto MT" panose="02040603050505030304" pitchFamily="18" charset="0"/>
            </a:endParaRPr>
          </a:p>
          <a:p>
            <a:pPr lvl="1"/>
            <a:r>
              <a:rPr lang="en-US" sz="2100" dirty="0">
                <a:latin typeface="Calisto MT" panose="02040603050505030304" pitchFamily="18" charset="0"/>
              </a:rPr>
              <a:t>p</a:t>
            </a:r>
            <a:r>
              <a:rPr lang="en-US" sz="2100" dirty="0" smtClean="0">
                <a:latin typeface="Calisto MT" panose="02040603050505030304" pitchFamily="18" charset="0"/>
              </a:rPr>
              <a:t>rovide </a:t>
            </a:r>
            <a:r>
              <a:rPr lang="en-US" sz="2100" dirty="0">
                <a:latin typeface="Calisto MT" panose="02040603050505030304" pitchFamily="18" charset="0"/>
              </a:rPr>
              <a:t>information at multiple </a:t>
            </a:r>
            <a:r>
              <a:rPr lang="en-US" sz="2100" dirty="0" smtClean="0">
                <a:latin typeface="Calisto MT" panose="02040603050505030304" pitchFamily="18" charset="0"/>
              </a:rPr>
              <a:t>scales.</a:t>
            </a:r>
            <a:endParaRPr lang="en-US" sz="2100" dirty="0">
              <a:latin typeface="Calisto MT" panose="02040603050505030304" pitchFamily="18" charset="0"/>
            </a:endParaRPr>
          </a:p>
          <a:p>
            <a:r>
              <a:rPr lang="en-US" sz="2100" dirty="0">
                <a:latin typeface="Calisto MT" panose="02040603050505030304" pitchFamily="18" charset="0"/>
              </a:rPr>
              <a:t>Statistical (i.e., probability-based) approaches </a:t>
            </a:r>
            <a:br>
              <a:rPr lang="en-US" sz="2100" dirty="0">
                <a:latin typeface="Calisto MT" panose="02040603050505030304" pitchFamily="18" charset="0"/>
              </a:rPr>
            </a:br>
            <a:r>
              <a:rPr lang="en-US" sz="2100" dirty="0">
                <a:latin typeface="Calisto MT" panose="02040603050505030304" pitchFamily="18" charset="0"/>
              </a:rPr>
              <a:t>provide this </a:t>
            </a:r>
            <a:r>
              <a:rPr lang="en-US" sz="2100" dirty="0" smtClean="0">
                <a:latin typeface="Calisto MT" panose="02040603050505030304" pitchFamily="18" charset="0"/>
              </a:rPr>
              <a:t>foundation:</a:t>
            </a:r>
            <a:endParaRPr lang="en-US" sz="2100" dirty="0">
              <a:latin typeface="Calisto MT" panose="02040603050505030304" pitchFamily="18" charset="0"/>
            </a:endParaRPr>
          </a:p>
          <a:p>
            <a:pPr lvl="1"/>
            <a:r>
              <a:rPr lang="en-US" sz="2100" dirty="0">
                <a:latin typeface="Calisto MT" panose="02040603050505030304" pitchFamily="18" charset="0"/>
              </a:rPr>
              <a:t>c</a:t>
            </a:r>
            <a:r>
              <a:rPr lang="en-US" sz="2100" dirty="0" smtClean="0">
                <a:latin typeface="Calisto MT" panose="02040603050505030304" pitchFamily="18" charset="0"/>
              </a:rPr>
              <a:t>an </a:t>
            </a:r>
            <a:r>
              <a:rPr lang="en-US" sz="2100" dirty="0">
                <a:latin typeface="Calisto MT" panose="02040603050505030304" pitchFamily="18" charset="0"/>
              </a:rPr>
              <a:t>be defined according to objectives or </a:t>
            </a:r>
            <a:r>
              <a:rPr lang="en-US" sz="2100" dirty="0" smtClean="0">
                <a:latin typeface="Calisto MT" panose="02040603050505030304" pitchFamily="18" charset="0"/>
              </a:rPr>
              <a:t>generally;</a:t>
            </a:r>
            <a:endParaRPr lang="en-US" sz="2100" dirty="0">
              <a:latin typeface="Calisto MT" panose="02040603050505030304" pitchFamily="18" charset="0"/>
            </a:endParaRPr>
          </a:p>
          <a:p>
            <a:pPr lvl="1"/>
            <a:r>
              <a:rPr lang="en-US" sz="2100" dirty="0">
                <a:latin typeface="Calisto MT" panose="02040603050505030304" pitchFamily="18" charset="0"/>
              </a:rPr>
              <a:t>f</a:t>
            </a:r>
            <a:r>
              <a:rPr lang="en-US" sz="2100" dirty="0" smtClean="0">
                <a:latin typeface="Calisto MT" panose="02040603050505030304" pitchFamily="18" charset="0"/>
              </a:rPr>
              <a:t>lexible </a:t>
            </a:r>
            <a:r>
              <a:rPr lang="en-US" sz="2100" dirty="0">
                <a:latin typeface="Calisto MT" panose="02040603050505030304" pitchFamily="18" charset="0"/>
              </a:rPr>
              <a:t>and </a:t>
            </a:r>
            <a:r>
              <a:rPr lang="en-US" sz="2100" dirty="0" smtClean="0">
                <a:latin typeface="Calisto MT" panose="02040603050505030304" pitchFamily="18" charset="0"/>
              </a:rPr>
              <a:t>unbiased;</a:t>
            </a:r>
            <a:endParaRPr lang="en-US" sz="2100" dirty="0">
              <a:latin typeface="Calisto MT" panose="02040603050505030304" pitchFamily="18" charset="0"/>
            </a:endParaRPr>
          </a:p>
          <a:p>
            <a:pPr lvl="1"/>
            <a:r>
              <a:rPr lang="en-US" sz="2100" dirty="0">
                <a:latin typeface="Calisto MT" panose="02040603050505030304" pitchFamily="18" charset="0"/>
              </a:rPr>
              <a:t>c</a:t>
            </a:r>
            <a:r>
              <a:rPr lang="en-US" sz="2100" dirty="0" smtClean="0">
                <a:latin typeface="Calisto MT" panose="02040603050505030304" pitchFamily="18" charset="0"/>
              </a:rPr>
              <a:t>an </a:t>
            </a:r>
            <a:r>
              <a:rPr lang="en-US" sz="2100" dirty="0">
                <a:latin typeface="Calisto MT" panose="02040603050505030304" pitchFamily="18" charset="0"/>
              </a:rPr>
              <a:t>be combined and “scaled up</a:t>
            </a:r>
            <a:r>
              <a:rPr lang="en-US" sz="2100" dirty="0" smtClean="0">
                <a:latin typeface="Calisto MT" panose="02040603050505030304" pitchFamily="18" charset="0"/>
              </a:rPr>
              <a:t>”;</a:t>
            </a:r>
            <a:endParaRPr lang="en-US" sz="2100" dirty="0">
              <a:latin typeface="Calisto MT" panose="02040603050505030304" pitchFamily="18" charset="0"/>
            </a:endParaRPr>
          </a:p>
          <a:p>
            <a:pPr lvl="1"/>
            <a:r>
              <a:rPr lang="en-US" sz="2100" dirty="0">
                <a:latin typeface="Calisto MT" panose="02040603050505030304" pitchFamily="18" charset="0"/>
              </a:rPr>
              <a:t>q</a:t>
            </a:r>
            <a:r>
              <a:rPr lang="en-US" sz="2100" dirty="0" smtClean="0">
                <a:latin typeface="Calisto MT" panose="02040603050505030304" pitchFamily="18" charset="0"/>
              </a:rPr>
              <a:t>uantifiable uncertainty.</a:t>
            </a:r>
            <a:endParaRPr lang="en-US" sz="2100" dirty="0">
              <a:latin typeface="Calisto MT" panose="02040603050505030304" pitchFamily="18" charset="0"/>
            </a:endParaRPr>
          </a:p>
        </p:txBody>
      </p:sp>
    </p:spTree>
    <p:extLst>
      <p:ext uri="{BB962C8B-B14F-4D97-AF65-F5344CB8AC3E}">
        <p14:creationId xmlns:p14="http://schemas.microsoft.com/office/powerpoint/2010/main" val="97243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Calisto MT" panose="02040603050505030304" pitchFamily="18" charset="0"/>
              </a:rPr>
              <a:t>Scales of AIM Implementation</a:t>
            </a:r>
          </a:p>
        </p:txBody>
      </p:sp>
      <p:sp>
        <p:nvSpPr>
          <p:cNvPr id="3" name="Content Placeholder 2"/>
          <p:cNvSpPr>
            <a:spLocks noGrp="1"/>
          </p:cNvSpPr>
          <p:nvPr>
            <p:ph idx="1"/>
          </p:nvPr>
        </p:nvSpPr>
        <p:spPr>
          <a:xfrm>
            <a:off x="628650" y="1825625"/>
            <a:ext cx="3349963" cy="4351338"/>
          </a:xfrm>
        </p:spPr>
        <p:txBody>
          <a:bodyPr>
            <a:normAutofit/>
          </a:bodyPr>
          <a:lstStyle/>
          <a:p>
            <a:r>
              <a:rPr lang="en-US" sz="2400" dirty="0">
                <a:latin typeface="Calisto MT" panose="02040603050505030304" pitchFamily="18" charset="0"/>
              </a:rPr>
              <a:t>National</a:t>
            </a:r>
          </a:p>
          <a:p>
            <a:pPr lvl="1"/>
            <a:r>
              <a:rPr lang="en-US" dirty="0">
                <a:latin typeface="Calisto MT" panose="02040603050505030304" pitchFamily="18" charset="0"/>
              </a:rPr>
              <a:t>Landscape Monitoring Framework (LMF)</a:t>
            </a:r>
          </a:p>
          <a:p>
            <a:r>
              <a:rPr lang="en-US" sz="2400" dirty="0">
                <a:latin typeface="Calisto MT" panose="02040603050505030304" pitchFamily="18" charset="0"/>
              </a:rPr>
              <a:t>Regional</a:t>
            </a:r>
          </a:p>
          <a:p>
            <a:pPr lvl="1"/>
            <a:r>
              <a:rPr lang="en-US" dirty="0">
                <a:latin typeface="Calisto MT" panose="02040603050505030304" pitchFamily="18" charset="0"/>
              </a:rPr>
              <a:t>E.g., state assessments</a:t>
            </a:r>
          </a:p>
          <a:p>
            <a:r>
              <a:rPr lang="en-US" sz="2400" dirty="0">
                <a:latin typeface="Calisto MT" panose="02040603050505030304" pitchFamily="18" charset="0"/>
              </a:rPr>
              <a:t>Local</a:t>
            </a:r>
          </a:p>
          <a:p>
            <a:pPr lvl="1"/>
            <a:r>
              <a:rPr lang="en-US" dirty="0">
                <a:latin typeface="Calisto MT" panose="02040603050505030304" pitchFamily="18" charset="0"/>
              </a:rPr>
              <a:t>AIM projects with BLM offices</a:t>
            </a:r>
          </a:p>
        </p:txBody>
      </p:sp>
      <p:pic>
        <p:nvPicPr>
          <p:cNvPr id="4" name="Object 6"/>
          <p:cNvPicPr/>
          <p:nvPr/>
        </p:nvPicPr>
        <p:blipFill>
          <a:blip r:embed="rId2" cstate="screen">
            <a:extLst>
              <a:ext uri="{28A0092B-C50C-407E-A947-70E740481C1C}">
                <a14:useLocalDpi xmlns:a14="http://schemas.microsoft.com/office/drawing/2010/main"/>
              </a:ext>
            </a:extLst>
          </a:blip>
          <a:srcRect l="-342" t="-737" r="-282" b="-815"/>
          <a:stretch>
            <a:fillRect/>
          </a:stretch>
        </p:blipFill>
        <p:spPr bwMode="auto">
          <a:xfrm>
            <a:off x="4231196" y="2018600"/>
            <a:ext cx="4149107" cy="3438144"/>
          </a:xfrm>
          <a:prstGeom prst="rect">
            <a:avLst/>
          </a:prstGeom>
          <a:noFill/>
          <a:ln w="9525">
            <a:noFill/>
            <a:miter lim="800000"/>
            <a:headEnd/>
            <a:tailEnd/>
          </a:ln>
        </p:spPr>
      </p:pic>
    </p:spTree>
    <p:extLst>
      <p:ext uri="{BB962C8B-B14F-4D97-AF65-F5344CB8AC3E}">
        <p14:creationId xmlns:p14="http://schemas.microsoft.com/office/powerpoint/2010/main" val="350379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069" y="274637"/>
            <a:ext cx="5062031" cy="1325563"/>
          </a:xfrm>
        </p:spPr>
        <p:txBody>
          <a:bodyPr>
            <a:normAutofit/>
          </a:bodyPr>
          <a:lstStyle/>
          <a:p>
            <a:r>
              <a:rPr lang="en-US" sz="3300" dirty="0" err="1">
                <a:latin typeface="Calisto MT" panose="02040603050505030304" pitchFamily="18" charset="0"/>
              </a:rPr>
              <a:t>BLM</a:t>
            </a:r>
            <a:r>
              <a:rPr lang="en-US" sz="3300" dirty="0">
                <a:latin typeface="Calisto MT" panose="02040603050505030304" pitchFamily="18" charset="0"/>
              </a:rPr>
              <a:t> Landscape Monitoring Framework</a:t>
            </a:r>
          </a:p>
        </p:txBody>
      </p:sp>
      <p:sp>
        <p:nvSpPr>
          <p:cNvPr id="3" name="Content Placeholder 2"/>
          <p:cNvSpPr>
            <a:spLocks noGrp="1"/>
          </p:cNvSpPr>
          <p:nvPr>
            <p:ph idx="1"/>
          </p:nvPr>
        </p:nvSpPr>
        <p:spPr>
          <a:xfrm>
            <a:off x="276841" y="2049361"/>
            <a:ext cx="4089265" cy="4351338"/>
          </a:xfrm>
        </p:spPr>
        <p:txBody>
          <a:bodyPr>
            <a:normAutofit/>
          </a:bodyPr>
          <a:lstStyle/>
          <a:p>
            <a:r>
              <a:rPr lang="en-US" sz="2100" dirty="0">
                <a:latin typeface="Calisto MT" panose="02040603050505030304" pitchFamily="18" charset="0"/>
              </a:rPr>
              <a:t>Extension of NRCS NRI onto </a:t>
            </a:r>
            <a:r>
              <a:rPr lang="en-US" sz="2100" dirty="0" err="1">
                <a:latin typeface="Calisto MT" panose="02040603050505030304" pitchFamily="18" charset="0"/>
              </a:rPr>
              <a:t>BLM</a:t>
            </a:r>
            <a:r>
              <a:rPr lang="en-US" sz="2100" dirty="0">
                <a:latin typeface="Calisto MT" panose="02040603050505030304" pitchFamily="18" charset="0"/>
              </a:rPr>
              <a:t> </a:t>
            </a:r>
            <a:r>
              <a:rPr lang="en-US" sz="2100" dirty="0" smtClean="0">
                <a:latin typeface="Calisto MT" panose="02040603050505030304" pitchFamily="18" charset="0"/>
              </a:rPr>
              <a:t>lands;</a:t>
            </a:r>
            <a:endParaRPr lang="en-US" sz="2100" dirty="0">
              <a:latin typeface="Calisto MT" panose="02040603050505030304" pitchFamily="18" charset="0"/>
            </a:endParaRPr>
          </a:p>
          <a:p>
            <a:r>
              <a:rPr lang="en-US" sz="2100" dirty="0">
                <a:latin typeface="Calisto MT" panose="02040603050505030304" pitchFamily="18" charset="0"/>
              </a:rPr>
              <a:t>s</a:t>
            </a:r>
            <a:r>
              <a:rPr lang="en-US" sz="2100" dirty="0" smtClean="0">
                <a:latin typeface="Calisto MT" panose="02040603050505030304" pitchFamily="18" charset="0"/>
              </a:rPr>
              <a:t>eparate </a:t>
            </a:r>
            <a:r>
              <a:rPr lang="en-US" sz="2100" dirty="0">
                <a:latin typeface="Calisto MT" panose="02040603050505030304" pitchFamily="18" charset="0"/>
              </a:rPr>
              <a:t>sample frame so data can be </a:t>
            </a:r>
            <a:r>
              <a:rPr lang="en-US" sz="2100" dirty="0" smtClean="0">
                <a:latin typeface="Calisto MT" panose="02040603050505030304" pitchFamily="18" charset="0"/>
              </a:rPr>
              <a:t>shared;</a:t>
            </a:r>
            <a:endParaRPr lang="en-US" sz="2100" dirty="0">
              <a:latin typeface="Calisto MT" panose="02040603050505030304" pitchFamily="18" charset="0"/>
            </a:endParaRPr>
          </a:p>
          <a:p>
            <a:r>
              <a:rPr lang="en-US" sz="2100" dirty="0">
                <a:latin typeface="Calisto MT" panose="02040603050505030304" pitchFamily="18" charset="0"/>
              </a:rPr>
              <a:t>s</a:t>
            </a:r>
            <a:r>
              <a:rPr lang="en-US" sz="2100" dirty="0" smtClean="0">
                <a:latin typeface="Calisto MT" panose="02040603050505030304" pitchFamily="18" charset="0"/>
              </a:rPr>
              <a:t>tarted </a:t>
            </a:r>
            <a:r>
              <a:rPr lang="en-US" sz="2100" dirty="0">
                <a:latin typeface="Calisto MT" panose="02040603050505030304" pitchFamily="18" charset="0"/>
              </a:rPr>
              <a:t>in </a:t>
            </a:r>
            <a:r>
              <a:rPr lang="en-US" sz="2100" dirty="0" smtClean="0">
                <a:latin typeface="Calisto MT" panose="02040603050505030304" pitchFamily="18" charset="0"/>
              </a:rPr>
              <a:t>2011;</a:t>
            </a:r>
            <a:endParaRPr lang="en-US" sz="2100" dirty="0">
              <a:latin typeface="Calisto MT" panose="02040603050505030304" pitchFamily="18" charset="0"/>
            </a:endParaRPr>
          </a:p>
          <a:p>
            <a:r>
              <a:rPr lang="en-US" sz="2100" dirty="0" smtClean="0">
                <a:latin typeface="Calisto MT" panose="02040603050505030304" pitchFamily="18" charset="0"/>
              </a:rPr>
              <a:t>~7,000 </a:t>
            </a:r>
            <a:r>
              <a:rPr lang="en-US" sz="2100" dirty="0">
                <a:latin typeface="Calisto MT" panose="02040603050505030304" pitchFamily="18" charset="0"/>
              </a:rPr>
              <a:t>sites visited so </a:t>
            </a:r>
            <a:r>
              <a:rPr lang="en-US" sz="2100" dirty="0" smtClean="0">
                <a:latin typeface="Calisto MT" panose="02040603050505030304" pitchFamily="18" charset="0"/>
              </a:rPr>
              <a:t>far;</a:t>
            </a:r>
            <a:endParaRPr lang="en-US" sz="2100" dirty="0">
              <a:latin typeface="Calisto MT" panose="02040603050505030304" pitchFamily="18" charset="0"/>
            </a:endParaRPr>
          </a:p>
          <a:p>
            <a:r>
              <a:rPr lang="en-US" sz="2100" dirty="0">
                <a:latin typeface="Calisto MT" panose="02040603050505030304" pitchFamily="18" charset="0"/>
              </a:rPr>
              <a:t>t</a:t>
            </a:r>
            <a:r>
              <a:rPr lang="en-US" sz="2100" dirty="0" smtClean="0">
                <a:latin typeface="Calisto MT" panose="02040603050505030304" pitchFamily="18" charset="0"/>
              </a:rPr>
              <a:t>arget </a:t>
            </a:r>
            <a:r>
              <a:rPr lang="en-US" sz="2100" dirty="0">
                <a:latin typeface="Calisto MT" panose="02040603050505030304" pitchFamily="18" charset="0"/>
              </a:rPr>
              <a:t>sample of 10,000 </a:t>
            </a:r>
            <a:r>
              <a:rPr lang="en-US" sz="2100" dirty="0" smtClean="0">
                <a:latin typeface="Calisto MT" panose="02040603050505030304" pitchFamily="18" charset="0"/>
              </a:rPr>
              <a:t>sites.</a:t>
            </a:r>
            <a:endParaRPr lang="en-US" sz="2100" dirty="0">
              <a:latin typeface="Calisto MT" panose="02040603050505030304" pitchFamily="18" charset="0"/>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l="4147" t="8073" r="9471" b="24970"/>
          <a:stretch/>
        </p:blipFill>
        <p:spPr>
          <a:xfrm>
            <a:off x="5016501" y="759869"/>
            <a:ext cx="3943396" cy="3971759"/>
          </a:xfrm>
          <a:prstGeom prst="rect">
            <a:avLst/>
          </a:prstGeom>
        </p:spPr>
      </p:pic>
      <p:sp>
        <p:nvSpPr>
          <p:cNvPr id="5" name="TextBox 4"/>
          <p:cNvSpPr txBox="1"/>
          <p:nvPr/>
        </p:nvSpPr>
        <p:spPr>
          <a:xfrm>
            <a:off x="4945887" y="216574"/>
            <a:ext cx="4014010" cy="646331"/>
          </a:xfrm>
          <a:prstGeom prst="rect">
            <a:avLst/>
          </a:prstGeom>
          <a:noFill/>
        </p:spPr>
        <p:txBody>
          <a:bodyPr wrap="square" rtlCol="0">
            <a:spAutoFit/>
          </a:bodyPr>
          <a:lstStyle/>
          <a:p>
            <a:pPr algn="ctr"/>
            <a:r>
              <a:rPr lang="en-US" dirty="0">
                <a:latin typeface="Calisto MT" panose="02040603050505030304" pitchFamily="18" charset="0"/>
              </a:rPr>
              <a:t>Percent of BLM Rangelands with Canopy Gaps &gt; 2m</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7195863" y="4763865"/>
            <a:ext cx="1744579" cy="1804737"/>
          </a:xfrm>
          <a:prstGeom prst="rect">
            <a:avLst/>
          </a:prstGeom>
          <a:noFill/>
        </p:spPr>
      </p:pic>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t="60783" r="50476"/>
          <a:stretch/>
        </p:blipFill>
        <p:spPr>
          <a:xfrm>
            <a:off x="4532339" y="3864313"/>
            <a:ext cx="2628217" cy="2704289"/>
          </a:xfrm>
          <a:prstGeom prst="rect">
            <a:avLst/>
          </a:prstGeom>
        </p:spPr>
      </p:pic>
      <p:sp>
        <p:nvSpPr>
          <p:cNvPr id="8" name="TextBox 7"/>
          <p:cNvSpPr txBox="1"/>
          <p:nvPr/>
        </p:nvSpPr>
        <p:spPr>
          <a:xfrm>
            <a:off x="4620638" y="6568602"/>
            <a:ext cx="3999428" cy="276999"/>
          </a:xfrm>
          <a:prstGeom prst="rect">
            <a:avLst/>
          </a:prstGeom>
          <a:noFill/>
        </p:spPr>
        <p:txBody>
          <a:bodyPr wrap="none" rtlCol="0">
            <a:spAutoFit/>
          </a:bodyPr>
          <a:lstStyle/>
          <a:p>
            <a:r>
              <a:rPr lang="en-US" sz="1200" dirty="0"/>
              <a:t>Source: 2011 BLM Rangeland Resource Assessment (</a:t>
            </a:r>
            <a:r>
              <a:rPr lang="en-US" sz="1200" i="1" dirty="0"/>
              <a:t>in press</a:t>
            </a:r>
            <a:r>
              <a:rPr lang="en-US" sz="1200" dirty="0"/>
              <a:t>)</a:t>
            </a:r>
          </a:p>
        </p:txBody>
      </p:sp>
    </p:spTree>
    <p:extLst>
      <p:ext uri="{BB962C8B-B14F-4D97-AF65-F5344CB8AC3E}">
        <p14:creationId xmlns:p14="http://schemas.microsoft.com/office/powerpoint/2010/main" val="1130829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6037"/>
            <a:ext cx="7886700" cy="1325563"/>
          </a:xfrm>
        </p:spPr>
        <p:txBody>
          <a:bodyPr>
            <a:normAutofit/>
          </a:bodyPr>
          <a:lstStyle/>
          <a:p>
            <a:r>
              <a:rPr lang="en-US" sz="3300" dirty="0">
                <a:latin typeface="Calisto MT" panose="02040603050505030304" pitchFamily="18" charset="0"/>
              </a:rPr>
              <a:t>BLM Local Monitoring Projects</a:t>
            </a:r>
          </a:p>
        </p:txBody>
      </p:sp>
      <p:sp>
        <p:nvSpPr>
          <p:cNvPr id="3" name="Content Placeholder 2"/>
          <p:cNvSpPr>
            <a:spLocks noGrp="1"/>
          </p:cNvSpPr>
          <p:nvPr>
            <p:ph idx="1"/>
          </p:nvPr>
        </p:nvSpPr>
        <p:spPr>
          <a:xfrm>
            <a:off x="4275535" y="1601888"/>
            <a:ext cx="3904439" cy="4351338"/>
          </a:xfrm>
        </p:spPr>
        <p:txBody>
          <a:bodyPr>
            <a:normAutofit/>
          </a:bodyPr>
          <a:lstStyle/>
          <a:p>
            <a:r>
              <a:rPr lang="en-US" sz="2100" dirty="0">
                <a:latin typeface="Calisto MT" panose="02040603050505030304" pitchFamily="18" charset="0"/>
              </a:rPr>
              <a:t>Designed to support local management/ monitoring </a:t>
            </a:r>
            <a:r>
              <a:rPr lang="en-US" sz="2100" dirty="0" smtClean="0">
                <a:latin typeface="Calisto MT" panose="02040603050505030304" pitchFamily="18" charset="0"/>
              </a:rPr>
              <a:t>objectives;</a:t>
            </a:r>
            <a:endParaRPr lang="en-US" sz="2100" dirty="0">
              <a:latin typeface="Calisto MT" panose="02040603050505030304" pitchFamily="18" charset="0"/>
            </a:endParaRPr>
          </a:p>
          <a:p>
            <a:r>
              <a:rPr lang="en-US" sz="2100" dirty="0">
                <a:latin typeface="Calisto MT" panose="02040603050505030304" pitchFamily="18" charset="0"/>
              </a:rPr>
              <a:t>l</a:t>
            </a:r>
            <a:r>
              <a:rPr lang="en-US" sz="2100" dirty="0" smtClean="0">
                <a:latin typeface="Calisto MT" panose="02040603050505030304" pitchFamily="18" charset="0"/>
              </a:rPr>
              <a:t>ocally-staffed </a:t>
            </a:r>
            <a:r>
              <a:rPr lang="en-US" sz="2100" dirty="0">
                <a:latin typeface="Calisto MT" panose="02040603050505030304" pitchFamily="18" charset="0"/>
              </a:rPr>
              <a:t>field </a:t>
            </a:r>
            <a:r>
              <a:rPr lang="en-US" sz="2100" dirty="0" smtClean="0">
                <a:latin typeface="Calisto MT" panose="02040603050505030304" pitchFamily="18" charset="0"/>
              </a:rPr>
              <a:t>crews;</a:t>
            </a:r>
            <a:endParaRPr lang="en-US" sz="2100" dirty="0">
              <a:latin typeface="Calisto MT" panose="02040603050505030304" pitchFamily="18" charset="0"/>
            </a:endParaRPr>
          </a:p>
          <a:p>
            <a:r>
              <a:rPr lang="en-US" sz="2100" dirty="0">
                <a:latin typeface="Calisto MT" panose="02040603050505030304" pitchFamily="18" charset="0"/>
              </a:rPr>
              <a:t>r</a:t>
            </a:r>
            <a:r>
              <a:rPr lang="en-US" sz="2100" dirty="0" smtClean="0">
                <a:latin typeface="Calisto MT" panose="02040603050505030304" pitchFamily="18" charset="0"/>
              </a:rPr>
              <a:t>otating </a:t>
            </a:r>
            <a:r>
              <a:rPr lang="en-US" sz="2100" dirty="0">
                <a:latin typeface="Calisto MT" panose="02040603050505030304" pitchFamily="18" charset="0"/>
              </a:rPr>
              <a:t>panel designs – annual </a:t>
            </a:r>
            <a:r>
              <a:rPr lang="en-US" sz="2100" dirty="0" smtClean="0">
                <a:latin typeface="Calisto MT" panose="02040603050505030304" pitchFamily="18" charset="0"/>
              </a:rPr>
              <a:t>sampling;</a:t>
            </a:r>
            <a:endParaRPr lang="en-US" sz="2100" dirty="0">
              <a:latin typeface="Calisto MT" panose="02040603050505030304" pitchFamily="18" charset="0"/>
            </a:endParaRPr>
          </a:p>
          <a:p>
            <a:r>
              <a:rPr lang="en-US" sz="2100" dirty="0">
                <a:latin typeface="Calisto MT" panose="02040603050505030304" pitchFamily="18" charset="0"/>
              </a:rPr>
              <a:t>c</a:t>
            </a:r>
            <a:r>
              <a:rPr lang="en-US" sz="2100" dirty="0" smtClean="0">
                <a:latin typeface="Calisto MT" panose="02040603050505030304" pitchFamily="18" charset="0"/>
              </a:rPr>
              <a:t>ore </a:t>
            </a:r>
            <a:r>
              <a:rPr lang="en-US" sz="2100" dirty="0">
                <a:latin typeface="Calisto MT" panose="02040603050505030304" pitchFamily="18" charset="0"/>
              </a:rPr>
              <a:t>+ supplemental </a:t>
            </a:r>
            <a:r>
              <a:rPr lang="en-US" sz="2100" dirty="0" smtClean="0">
                <a:latin typeface="Calisto MT" panose="02040603050505030304" pitchFamily="18" charset="0"/>
              </a:rPr>
              <a:t>methods;</a:t>
            </a:r>
            <a:endParaRPr lang="en-US" sz="2100" dirty="0">
              <a:latin typeface="Calisto MT" panose="02040603050505030304" pitchFamily="18" charset="0"/>
            </a:endParaRPr>
          </a:p>
          <a:p>
            <a:r>
              <a:rPr lang="en-US" sz="2100" dirty="0" smtClean="0">
                <a:latin typeface="Calisto MT" panose="02040603050505030304" pitchFamily="18" charset="0"/>
              </a:rPr>
              <a:t>design/analysis support.</a:t>
            </a:r>
            <a:endParaRPr lang="en-US" sz="2100" dirty="0">
              <a:latin typeface="Calisto MT" panose="02040603050505030304" pitchFamily="18" charset="0"/>
            </a:endParaRPr>
          </a:p>
        </p:txBody>
      </p:sp>
      <p:pic>
        <p:nvPicPr>
          <p:cNvPr id="7" name="Picture 6" descr="C:\Users\ekachergis\Downloads\AIMAquaticplotcou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3805261"/>
            <a:ext cx="3349265" cy="25880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5749" y="6270264"/>
            <a:ext cx="5289663" cy="369332"/>
          </a:xfrm>
          <a:prstGeom prst="rect">
            <a:avLst/>
          </a:prstGeom>
          <a:noFill/>
        </p:spPr>
        <p:txBody>
          <a:bodyPr wrap="square" rtlCol="0">
            <a:spAutoFit/>
          </a:bodyPr>
          <a:lstStyle/>
          <a:p>
            <a:r>
              <a:rPr lang="en-US" b="1" dirty="0"/>
              <a:t>Aquatic Data September 2016</a:t>
            </a:r>
          </a:p>
        </p:txBody>
      </p:sp>
      <p:sp>
        <p:nvSpPr>
          <p:cNvPr id="11" name="TextBox 10"/>
          <p:cNvSpPr txBox="1"/>
          <p:nvPr/>
        </p:nvSpPr>
        <p:spPr>
          <a:xfrm>
            <a:off x="285749" y="3519973"/>
            <a:ext cx="3989785" cy="369332"/>
          </a:xfrm>
          <a:prstGeom prst="rect">
            <a:avLst/>
          </a:prstGeom>
          <a:noFill/>
        </p:spPr>
        <p:txBody>
          <a:bodyPr wrap="square" rtlCol="0">
            <a:spAutoFit/>
          </a:bodyPr>
          <a:lstStyle/>
          <a:p>
            <a:r>
              <a:rPr lang="en-US" b="1" dirty="0"/>
              <a:t>Terrestrial Data February 2017</a:t>
            </a:r>
          </a:p>
        </p:txBody>
      </p:sp>
      <p:pic>
        <p:nvPicPr>
          <p:cNvPr id="8" name="Picture 7"/>
          <p:cNvPicPr>
            <a:picLocks noChangeAspect="1"/>
          </p:cNvPicPr>
          <p:nvPr/>
        </p:nvPicPr>
        <p:blipFill>
          <a:blip r:embed="rId3"/>
          <a:stretch>
            <a:fillRect/>
          </a:stretch>
        </p:blipFill>
        <p:spPr>
          <a:xfrm>
            <a:off x="268254" y="1028700"/>
            <a:ext cx="3366761" cy="2601588"/>
          </a:xfrm>
          <a:prstGeom prst="rect">
            <a:avLst/>
          </a:prstGeom>
        </p:spPr>
      </p:pic>
    </p:spTree>
    <p:extLst>
      <p:ext uri="{BB962C8B-B14F-4D97-AF65-F5344CB8AC3E}">
        <p14:creationId xmlns:p14="http://schemas.microsoft.com/office/powerpoint/2010/main" val="1805410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 Same Side Corner Rectangle 24"/>
          <p:cNvSpPr/>
          <p:nvPr/>
        </p:nvSpPr>
        <p:spPr>
          <a:xfrm>
            <a:off x="3234551" y="3658316"/>
            <a:ext cx="2951298" cy="3125205"/>
          </a:xfrm>
          <a:prstGeom prst="round2SameRect">
            <a:avLst>
              <a:gd name="adj1" fmla="val 8403"/>
              <a:gd name="adj2" fmla="val 0"/>
            </a:avLst>
          </a:prstGeom>
        </p:spPr>
        <p:style>
          <a:lnRef idx="1">
            <a:schemeClr val="accent1"/>
          </a:lnRef>
          <a:fillRef idx="3">
            <a:schemeClr val="accent1"/>
          </a:fillRef>
          <a:effectRef idx="2">
            <a:schemeClr val="accent1"/>
          </a:effectRef>
          <a:fontRef idx="minor">
            <a:schemeClr val="lt1"/>
          </a:fontRef>
        </p:style>
        <p:txBody>
          <a:bodyPr lIns="0" tIns="45720" rIns="0" rtlCol="0" anchor="t"/>
          <a:lstStyle/>
          <a:p>
            <a:pPr algn="ctr"/>
            <a:r>
              <a:rPr lang="en-US" b="1" dirty="0">
                <a:solidFill>
                  <a:srgbClr val="000000"/>
                </a:solidFill>
              </a:rPr>
              <a:t>Determine Habitat Suitability</a:t>
            </a:r>
          </a:p>
          <a:p>
            <a:pPr marL="137160" indent="-137160">
              <a:spcBef>
                <a:spcPts val="600"/>
              </a:spcBef>
              <a:buFont typeface="Arial"/>
              <a:buChar char="•"/>
            </a:pPr>
            <a:r>
              <a:rPr lang="en-US" sz="1600" dirty="0"/>
              <a:t>Define habitat </a:t>
            </a:r>
            <a:br>
              <a:rPr lang="en-US" sz="1600" dirty="0"/>
            </a:br>
            <a:r>
              <a:rPr lang="en-US" sz="1600" dirty="0"/>
              <a:t>indicator </a:t>
            </a:r>
            <a:br>
              <a:rPr lang="en-US" sz="1600" dirty="0"/>
            </a:br>
            <a:r>
              <a:rPr lang="en-US" sz="1600" dirty="0"/>
              <a:t>objectives</a:t>
            </a:r>
          </a:p>
          <a:p>
            <a:pPr marL="137160" indent="-137160">
              <a:buFont typeface="Arial"/>
              <a:buChar char="•"/>
            </a:pPr>
            <a:r>
              <a:rPr lang="en-US" sz="1600" dirty="0"/>
              <a:t>Calculate indicator</a:t>
            </a:r>
            <a:br>
              <a:rPr lang="en-US" sz="1600" dirty="0"/>
            </a:br>
            <a:r>
              <a:rPr lang="en-US" sz="1600" dirty="0"/>
              <a:t>values for sample </a:t>
            </a:r>
            <a:br>
              <a:rPr lang="en-US" sz="1600" dirty="0"/>
            </a:br>
            <a:r>
              <a:rPr lang="en-US" sz="1600" dirty="0"/>
              <a:t>locations</a:t>
            </a:r>
          </a:p>
          <a:p>
            <a:pPr marL="137160" indent="-137160">
              <a:buFont typeface="Arial"/>
              <a:buChar char="•"/>
            </a:pPr>
            <a:r>
              <a:rPr lang="en-US" sz="1600" dirty="0"/>
              <a:t>Determine suitability </a:t>
            </a:r>
            <a:br>
              <a:rPr lang="en-US" sz="1600" dirty="0"/>
            </a:br>
            <a:r>
              <a:rPr lang="en-US" sz="1600" dirty="0"/>
              <a:t>for individual indicators</a:t>
            </a:r>
          </a:p>
          <a:p>
            <a:pPr marL="137160" indent="-137160">
              <a:buFont typeface="Arial"/>
              <a:buChar char="•"/>
            </a:pPr>
            <a:r>
              <a:rPr lang="en-US" sz="1600" i="1" u="sng" dirty="0"/>
              <a:t>Determine overall habitat suitability by sample location</a:t>
            </a:r>
          </a:p>
          <a:p>
            <a:pPr algn="ctr"/>
            <a:endParaRPr lang="en-US" dirty="0"/>
          </a:p>
        </p:txBody>
      </p:sp>
      <p:sp>
        <p:nvSpPr>
          <p:cNvPr id="18" name="Round Same Side Corner Rectangle 17"/>
          <p:cNvSpPr/>
          <p:nvPr/>
        </p:nvSpPr>
        <p:spPr>
          <a:xfrm>
            <a:off x="6490144" y="72533"/>
            <a:ext cx="2503578" cy="3125205"/>
          </a:xfrm>
          <a:prstGeom prst="round2SameRect">
            <a:avLst>
              <a:gd name="adj1" fmla="val 8403"/>
              <a:gd name="adj2" fmla="val 0"/>
            </a:avLst>
          </a:prstGeom>
        </p:spPr>
        <p:style>
          <a:lnRef idx="1">
            <a:schemeClr val="accent1"/>
          </a:lnRef>
          <a:fillRef idx="3">
            <a:schemeClr val="accent1"/>
          </a:fillRef>
          <a:effectRef idx="2">
            <a:schemeClr val="accent1"/>
          </a:effectRef>
          <a:fontRef idx="minor">
            <a:schemeClr val="lt1"/>
          </a:fontRef>
        </p:style>
        <p:txBody>
          <a:bodyPr lIns="0" tIns="0" rIns="0" rtlCol="0" anchor="t"/>
          <a:lstStyle/>
          <a:p>
            <a:pPr algn="ctr"/>
            <a:r>
              <a:rPr lang="en-US" b="1" dirty="0">
                <a:solidFill>
                  <a:srgbClr val="000000"/>
                </a:solidFill>
              </a:rPr>
              <a:t>Define or map GRSG</a:t>
            </a:r>
            <a:br>
              <a:rPr lang="en-US" b="1" dirty="0">
                <a:solidFill>
                  <a:srgbClr val="000000"/>
                </a:solidFill>
              </a:rPr>
            </a:br>
            <a:r>
              <a:rPr lang="en-US" b="1" dirty="0">
                <a:solidFill>
                  <a:srgbClr val="000000"/>
                </a:solidFill>
              </a:rPr>
              <a:t>seasonal habitats</a:t>
            </a:r>
          </a:p>
          <a:p>
            <a:pPr algn="ctr"/>
            <a:endParaRPr lang="en-US" b="1" dirty="0">
              <a:solidFill>
                <a:srgbClr val="000000"/>
              </a:solidFill>
            </a:endParaRPr>
          </a:p>
        </p:txBody>
      </p:sp>
      <p:sp>
        <p:nvSpPr>
          <p:cNvPr id="17" name="Round Same Side Corner Rectangle 16"/>
          <p:cNvSpPr/>
          <p:nvPr/>
        </p:nvSpPr>
        <p:spPr>
          <a:xfrm>
            <a:off x="3385337" y="72533"/>
            <a:ext cx="2503578" cy="3125205"/>
          </a:xfrm>
          <a:prstGeom prst="round2SameRect">
            <a:avLst>
              <a:gd name="adj1" fmla="val 8403"/>
              <a:gd name="adj2" fmla="val 0"/>
            </a:avLst>
          </a:prstGeom>
        </p:spPr>
        <p:style>
          <a:lnRef idx="1">
            <a:schemeClr val="accent1"/>
          </a:lnRef>
          <a:fillRef idx="3">
            <a:schemeClr val="accent1"/>
          </a:fillRef>
          <a:effectRef idx="2">
            <a:schemeClr val="accent1"/>
          </a:effectRef>
          <a:fontRef idx="minor">
            <a:schemeClr val="lt1"/>
          </a:fontRef>
        </p:style>
        <p:txBody>
          <a:bodyPr lIns="0" tIns="0" rIns="0" rtlCol="0" anchor="t"/>
          <a:lstStyle/>
          <a:p>
            <a:pPr algn="ctr"/>
            <a:r>
              <a:rPr lang="en-US" b="1" dirty="0">
                <a:solidFill>
                  <a:srgbClr val="000000"/>
                </a:solidFill>
              </a:rPr>
              <a:t>Identify lands that can produce GRSG Habitat</a:t>
            </a:r>
          </a:p>
          <a:p>
            <a:pPr algn="ctr"/>
            <a:endParaRPr lang="en-US" b="1" dirty="0">
              <a:solidFill>
                <a:srgbClr val="000000"/>
              </a:solidFill>
            </a:endParaRPr>
          </a:p>
        </p:txBody>
      </p:sp>
      <p:sp>
        <p:nvSpPr>
          <p:cNvPr id="16" name="Round Same Side Corner Rectangle 15"/>
          <p:cNvSpPr/>
          <p:nvPr/>
        </p:nvSpPr>
        <p:spPr>
          <a:xfrm>
            <a:off x="202840" y="72533"/>
            <a:ext cx="2503578" cy="3125205"/>
          </a:xfrm>
          <a:prstGeom prst="round2SameRect">
            <a:avLst>
              <a:gd name="adj1" fmla="val 8403"/>
              <a:gd name="adj2" fmla="val 0"/>
            </a:avLst>
          </a:prstGeom>
        </p:spPr>
        <p:style>
          <a:lnRef idx="1">
            <a:schemeClr val="accent1"/>
          </a:lnRef>
          <a:fillRef idx="3">
            <a:schemeClr val="accent1"/>
          </a:fillRef>
          <a:effectRef idx="2">
            <a:schemeClr val="accent1"/>
          </a:effectRef>
          <a:fontRef idx="minor">
            <a:schemeClr val="lt1"/>
          </a:fontRef>
        </p:style>
        <p:txBody>
          <a:bodyPr lIns="0" tIns="0" rIns="0" rtlCol="0" anchor="t"/>
          <a:lstStyle/>
          <a:p>
            <a:pPr algn="ctr"/>
            <a:r>
              <a:rPr lang="en-US" b="1" dirty="0">
                <a:solidFill>
                  <a:schemeClr val="tx1"/>
                </a:solidFill>
              </a:rPr>
              <a:t>Select project area &amp; reporting units</a:t>
            </a:r>
          </a:p>
          <a:p>
            <a:pPr algn="ctr"/>
            <a:endParaRPr lang="en-US" b="1" dirty="0">
              <a:solidFill>
                <a:schemeClr val="tx1"/>
              </a:solidFill>
            </a:endParaRPr>
          </a:p>
        </p:txBody>
      </p:sp>
      <p:pic>
        <p:nvPicPr>
          <p:cNvPr id="3" name="Picture 2" descr="lander_nesting_habitat.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26692" y="721495"/>
            <a:ext cx="2432304" cy="2432304"/>
          </a:xfrm>
          <a:prstGeom prst="rect">
            <a:avLst/>
          </a:prstGeom>
        </p:spPr>
      </p:pic>
      <p:pic>
        <p:nvPicPr>
          <p:cNvPr id="5" name="Picture 4" descr="landerfo_project_are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388" y="721777"/>
            <a:ext cx="2432304" cy="2432304"/>
          </a:xfrm>
          <a:prstGeom prst="rect">
            <a:avLst/>
          </a:prstGeom>
        </p:spPr>
      </p:pic>
      <p:pic>
        <p:nvPicPr>
          <p:cNvPr id="6" name="Picture 5" descr="lander_sagebrush_evt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20063" y="730913"/>
            <a:ext cx="2432304" cy="2432304"/>
          </a:xfrm>
          <a:prstGeom prst="rect">
            <a:avLst/>
          </a:prstGeom>
        </p:spPr>
      </p:pic>
      <p:sp>
        <p:nvSpPr>
          <p:cNvPr id="19" name="Round Same Side Corner Rectangle 18"/>
          <p:cNvSpPr/>
          <p:nvPr/>
        </p:nvSpPr>
        <p:spPr>
          <a:xfrm>
            <a:off x="202840" y="3656293"/>
            <a:ext cx="2503578" cy="3125205"/>
          </a:xfrm>
          <a:prstGeom prst="round2SameRect">
            <a:avLst>
              <a:gd name="adj1" fmla="val 8403"/>
              <a:gd name="adj2" fmla="val 0"/>
            </a:avLst>
          </a:prstGeom>
        </p:spPr>
        <p:style>
          <a:lnRef idx="1">
            <a:schemeClr val="accent1"/>
          </a:lnRef>
          <a:fillRef idx="3">
            <a:schemeClr val="accent1"/>
          </a:fillRef>
          <a:effectRef idx="2">
            <a:schemeClr val="accent1"/>
          </a:effectRef>
          <a:fontRef idx="minor">
            <a:schemeClr val="lt1"/>
          </a:fontRef>
        </p:style>
        <p:txBody>
          <a:bodyPr lIns="0" tIns="0" rIns="0" rtlCol="0" anchor="t"/>
          <a:lstStyle/>
          <a:p>
            <a:pPr algn="ctr"/>
            <a:r>
              <a:rPr lang="en-US" b="1" dirty="0">
                <a:solidFill>
                  <a:srgbClr val="000000"/>
                </a:solidFill>
              </a:rPr>
              <a:t>Gather/evaluate sample data &amp; point weights</a:t>
            </a:r>
          </a:p>
          <a:p>
            <a:pPr algn="ctr"/>
            <a:endParaRPr lang="en-US" b="1" dirty="0">
              <a:solidFill>
                <a:srgbClr val="000000"/>
              </a:solidFill>
            </a:endParaRPr>
          </a:p>
        </p:txBody>
      </p:sp>
      <p:pic>
        <p:nvPicPr>
          <p:cNvPr id="20" name="Picture 19" descr="landerfo_project_are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388" y="4305537"/>
            <a:ext cx="2432304" cy="2432304"/>
          </a:xfrm>
          <a:prstGeom prst="rect">
            <a:avLst/>
          </a:prstGeom>
        </p:spPr>
      </p:pic>
      <p:pic>
        <p:nvPicPr>
          <p:cNvPr id="21" name="Picture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44460" y="4141082"/>
            <a:ext cx="1060830" cy="1349884"/>
          </a:xfrm>
          <a:prstGeom prst="rect">
            <a:avLst/>
          </a:prstGeom>
        </p:spPr>
      </p:pic>
      <p:sp>
        <p:nvSpPr>
          <p:cNvPr id="22" name="Round Same Side Corner Rectangle 21"/>
          <p:cNvSpPr/>
          <p:nvPr/>
        </p:nvSpPr>
        <p:spPr>
          <a:xfrm>
            <a:off x="6715802" y="3660076"/>
            <a:ext cx="2243193" cy="3125205"/>
          </a:xfrm>
          <a:prstGeom prst="round2SameRect">
            <a:avLst>
              <a:gd name="adj1" fmla="val 8403"/>
              <a:gd name="adj2" fmla="val 0"/>
            </a:avLst>
          </a:prstGeom>
        </p:spPr>
        <p:style>
          <a:lnRef idx="1">
            <a:schemeClr val="accent1"/>
          </a:lnRef>
          <a:fillRef idx="3">
            <a:schemeClr val="accent1"/>
          </a:fillRef>
          <a:effectRef idx="2">
            <a:schemeClr val="accent1"/>
          </a:effectRef>
          <a:fontRef idx="minor">
            <a:schemeClr val="lt1"/>
          </a:fontRef>
        </p:style>
        <p:txBody>
          <a:bodyPr lIns="0" tIns="0" rIns="0" rtlCol="0" anchor="t"/>
          <a:lstStyle/>
          <a:p>
            <a:pPr algn="ctr"/>
            <a:r>
              <a:rPr lang="en-US" b="1" dirty="0">
                <a:solidFill>
                  <a:srgbClr val="000000"/>
                </a:solidFill>
              </a:rPr>
              <a:t>Summarize by reporting unit</a:t>
            </a:r>
          </a:p>
          <a:p>
            <a:pPr algn="ctr"/>
            <a:endParaRPr lang="en-US" b="1" dirty="0">
              <a:solidFill>
                <a:srgbClr val="000000"/>
              </a:solidFill>
            </a:endParaRPr>
          </a:p>
        </p:txBody>
      </p:sp>
      <p:pic>
        <p:nvPicPr>
          <p:cNvPr id="23" name="Picture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40235" y="4323810"/>
            <a:ext cx="1877112" cy="1276794"/>
          </a:xfrm>
          <a:prstGeom prst="rect">
            <a:avLst/>
          </a:prstGeom>
        </p:spPr>
      </p:pic>
      <p:pic>
        <p:nvPicPr>
          <p:cNvPr id="24" name="Picture 23" descr="landerfo_locator.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940235" y="5694834"/>
            <a:ext cx="1210100" cy="992895"/>
          </a:xfrm>
          <a:prstGeom prst="rect">
            <a:avLst/>
          </a:prstGeom>
        </p:spPr>
      </p:pic>
      <p:cxnSp>
        <p:nvCxnSpPr>
          <p:cNvPr id="27" name="Straight Arrow Connector 26"/>
          <p:cNvCxnSpPr>
            <a:stCxn id="16" idx="0"/>
            <a:endCxn id="17" idx="2"/>
          </p:cNvCxnSpPr>
          <p:nvPr/>
        </p:nvCxnSpPr>
        <p:spPr>
          <a:xfrm>
            <a:off x="2706418" y="1635136"/>
            <a:ext cx="678919" cy="0"/>
          </a:xfrm>
          <a:prstGeom prst="straightConnector1">
            <a:avLst/>
          </a:prstGeom>
          <a:ln w="76200" cmpd="sng">
            <a:solidFill>
              <a:schemeClr val="tx2"/>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7" idx="0"/>
            <a:endCxn id="18" idx="2"/>
          </p:cNvCxnSpPr>
          <p:nvPr/>
        </p:nvCxnSpPr>
        <p:spPr>
          <a:xfrm>
            <a:off x="5888915" y="1635136"/>
            <a:ext cx="601229" cy="0"/>
          </a:xfrm>
          <a:prstGeom prst="straightConnector1">
            <a:avLst/>
          </a:prstGeom>
          <a:ln w="76200" cmpd="sng">
            <a:solidFill>
              <a:srgbClr val="1F497D"/>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19" idx="0"/>
            <a:endCxn id="25" idx="2"/>
          </p:cNvCxnSpPr>
          <p:nvPr/>
        </p:nvCxnSpPr>
        <p:spPr>
          <a:xfrm>
            <a:off x="2706418" y="5218896"/>
            <a:ext cx="528133" cy="2023"/>
          </a:xfrm>
          <a:prstGeom prst="straightConnector1">
            <a:avLst/>
          </a:prstGeom>
          <a:ln w="76200" cmpd="sng">
            <a:solidFill>
              <a:srgbClr val="1F497D"/>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25" idx="0"/>
            <a:endCxn id="22" idx="2"/>
          </p:cNvCxnSpPr>
          <p:nvPr/>
        </p:nvCxnSpPr>
        <p:spPr>
          <a:xfrm>
            <a:off x="6185849" y="5220919"/>
            <a:ext cx="529953" cy="1760"/>
          </a:xfrm>
          <a:prstGeom prst="straightConnector1">
            <a:avLst/>
          </a:prstGeom>
          <a:ln w="76200" cmpd="sng">
            <a:solidFill>
              <a:srgbClr val="1F497D"/>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18" idx="1"/>
            <a:endCxn id="19" idx="3"/>
          </p:cNvCxnSpPr>
          <p:nvPr/>
        </p:nvCxnSpPr>
        <p:spPr>
          <a:xfrm rot="5400000">
            <a:off x="4369004" y="283363"/>
            <a:ext cx="458555" cy="6287304"/>
          </a:xfrm>
          <a:prstGeom prst="bentConnector3">
            <a:avLst/>
          </a:prstGeom>
          <a:ln w="57150" cmpd="sng">
            <a:solidFill>
              <a:srgbClr val="1F497D"/>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5716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91" y="0"/>
            <a:ext cx="8215009" cy="1143000"/>
          </a:xfrm>
        </p:spPr>
        <p:txBody>
          <a:bodyPr>
            <a:normAutofit/>
          </a:bodyPr>
          <a:lstStyle/>
          <a:p>
            <a:r>
              <a:rPr lang="en-US" sz="3000" dirty="0" smtClean="0">
                <a:latin typeface="Calisto MT" panose="02040603050505030304" pitchFamily="18" charset="0"/>
              </a:rPr>
              <a:t>Sage-grouse </a:t>
            </a:r>
            <a:r>
              <a:rPr lang="en-US" sz="3000" dirty="0" smtClean="0">
                <a:latin typeface="Calisto MT" panose="02040603050505030304" pitchFamily="18" charset="0"/>
              </a:rPr>
              <a:t>n</a:t>
            </a:r>
            <a:r>
              <a:rPr lang="en-US" sz="3000" dirty="0" smtClean="0">
                <a:latin typeface="Calisto MT" panose="02040603050505030304" pitchFamily="18" charset="0"/>
              </a:rPr>
              <a:t>esting/early </a:t>
            </a:r>
            <a:r>
              <a:rPr lang="en-US" sz="3000" dirty="0">
                <a:latin typeface="Calisto MT" panose="02040603050505030304" pitchFamily="18" charset="0"/>
              </a:rPr>
              <a:t>b</a:t>
            </a:r>
            <a:r>
              <a:rPr lang="en-US" sz="3000" dirty="0" smtClean="0">
                <a:latin typeface="Calisto MT" panose="02040603050505030304" pitchFamily="18" charset="0"/>
              </a:rPr>
              <a:t>rood-rearing </a:t>
            </a:r>
            <a:r>
              <a:rPr lang="en-US" sz="3000" dirty="0">
                <a:latin typeface="Calisto MT" panose="02040603050505030304" pitchFamily="18" charset="0"/>
              </a:rPr>
              <a:t>h</a:t>
            </a:r>
            <a:r>
              <a:rPr lang="en-US" sz="3000" dirty="0" smtClean="0">
                <a:latin typeface="Calisto MT" panose="02040603050505030304" pitchFamily="18" charset="0"/>
              </a:rPr>
              <a:t>abitat</a:t>
            </a:r>
            <a:endParaRPr lang="en-US" sz="3000" dirty="0">
              <a:latin typeface="Calisto MT" panose="02040603050505030304" pitchFamily="18" charset="0"/>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99733" y="979252"/>
            <a:ext cx="3740354" cy="2544155"/>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1982" y="3683734"/>
            <a:ext cx="3745218" cy="3086718"/>
          </a:xfrm>
          <a:prstGeom prst="rect">
            <a:avLst/>
          </a:prstGeom>
        </p:spPr>
      </p:pic>
      <p:pic>
        <p:nvPicPr>
          <p:cNvPr id="6" name="Picture 5" descr="lander_nesting_habitat.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9213" y="1327827"/>
            <a:ext cx="2887339" cy="2887339"/>
          </a:xfrm>
          <a:prstGeom prst="rect">
            <a:avLst/>
          </a:prstGeom>
        </p:spPr>
      </p:pic>
    </p:spTree>
    <p:extLst>
      <p:ext uri="{BB962C8B-B14F-4D97-AF65-F5344CB8AC3E}">
        <p14:creationId xmlns:p14="http://schemas.microsoft.com/office/powerpoint/2010/main" val="1309140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4512"/>
          </a:xfrm>
          <a:prstGeom prst="rect">
            <a:avLst/>
          </a:prstGeom>
        </p:spPr>
      </p:pic>
    </p:spTree>
    <p:extLst>
      <p:ext uri="{BB962C8B-B14F-4D97-AF65-F5344CB8AC3E}">
        <p14:creationId xmlns:p14="http://schemas.microsoft.com/office/powerpoint/2010/main" val="1074861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6382" cy="6097588"/>
          </a:xfrm>
          <a:prstGeom prst="rect">
            <a:avLst/>
          </a:prstGeom>
          <a:ln>
            <a:solidFill>
              <a:srgbClr val="FFC000"/>
            </a:solidFill>
          </a:ln>
        </p:spPr>
      </p:pic>
      <p:sp>
        <p:nvSpPr>
          <p:cNvPr id="7" name="Arc 6"/>
          <p:cNvSpPr/>
          <p:nvPr/>
        </p:nvSpPr>
        <p:spPr>
          <a:xfrm>
            <a:off x="2676525" y="1353060"/>
            <a:ext cx="3698875" cy="4111625"/>
          </a:xfrm>
          <a:prstGeom prst="arc">
            <a:avLst/>
          </a:prstGeom>
          <a:noFill/>
          <a:ln w="254000">
            <a:solidFill>
              <a:srgbClr val="FFFF00">
                <a:alpha val="6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Arc 7"/>
          <p:cNvSpPr/>
          <p:nvPr/>
        </p:nvSpPr>
        <p:spPr>
          <a:xfrm rot="5759852">
            <a:off x="2674144" y="1436404"/>
            <a:ext cx="3629025" cy="3894137"/>
          </a:xfrm>
          <a:prstGeom prst="arc">
            <a:avLst/>
          </a:prstGeom>
          <a:noFill/>
          <a:ln w="254000">
            <a:solidFill>
              <a:srgbClr val="FFFF00">
                <a:alpha val="6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Arc 8"/>
          <p:cNvSpPr/>
          <p:nvPr/>
        </p:nvSpPr>
        <p:spPr>
          <a:xfrm rot="12477014">
            <a:off x="2703664" y="1394421"/>
            <a:ext cx="4743564" cy="4013375"/>
          </a:xfrm>
          <a:prstGeom prst="arc">
            <a:avLst>
              <a:gd name="adj1" fmla="val 16200000"/>
              <a:gd name="adj2" fmla="val 2455156"/>
            </a:avLst>
          </a:prstGeom>
          <a:noFill/>
          <a:ln w="254000">
            <a:solidFill>
              <a:srgbClr val="FFFF00">
                <a:alpha val="6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Arc 9"/>
          <p:cNvSpPr/>
          <p:nvPr/>
        </p:nvSpPr>
        <p:spPr>
          <a:xfrm rot="19826146">
            <a:off x="2500313" y="2567498"/>
            <a:ext cx="3708400" cy="4987925"/>
          </a:xfrm>
          <a:prstGeom prst="arc">
            <a:avLst/>
          </a:prstGeom>
          <a:noFill/>
          <a:ln w="254000">
            <a:solidFill>
              <a:srgbClr val="FFFF00">
                <a:alpha val="6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58" name="TextBox 11"/>
          <p:cNvSpPr txBox="1">
            <a:spLocks noChangeArrowheads="1"/>
          </p:cNvSpPr>
          <p:nvPr/>
        </p:nvSpPr>
        <p:spPr bwMode="auto">
          <a:xfrm rot="-2681811">
            <a:off x="5670550" y="4431223"/>
            <a:ext cx="53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i="1" dirty="0"/>
              <a:t>DO</a:t>
            </a:r>
          </a:p>
        </p:txBody>
      </p:sp>
      <p:sp>
        <p:nvSpPr>
          <p:cNvPr id="4" name="Rectangle 3"/>
          <p:cNvSpPr/>
          <p:nvPr/>
        </p:nvSpPr>
        <p:spPr>
          <a:xfrm rot="16200000">
            <a:off x="2801549" y="1071426"/>
            <a:ext cx="4136325" cy="4113076"/>
          </a:xfrm>
          <a:prstGeom prst="rect">
            <a:avLst/>
          </a:prstGeom>
          <a:noFill/>
        </p:spPr>
        <p:txBody>
          <a:bodyPr wrap="none" lIns="91440" tIns="45720" rIns="91440" bIns="45720">
            <a:prstTxWarp prst="textArchUp">
              <a:avLst/>
            </a:prstTxWarp>
            <a:spAutoFit/>
          </a:bodyPr>
          <a:lstStyle/>
          <a:p>
            <a:pPr algn="ctr"/>
            <a:r>
              <a:rPr lang="en-US" b="1" i="1" cap="none" spc="0" dirty="0" smtClean="0">
                <a:ln w="0"/>
                <a:solidFill>
                  <a:schemeClr val="tx1"/>
                </a:solidFill>
                <a:latin typeface="Arial" panose="020B0604020202020204" pitchFamily="34" charset="0"/>
                <a:cs typeface="Arial" panose="020B0604020202020204" pitchFamily="34" charset="0"/>
              </a:rPr>
              <a:t>LEARN</a:t>
            </a:r>
            <a:endParaRPr lang="en-US" b="1" i="1" cap="none" spc="0" dirty="0">
              <a:ln w="0"/>
              <a:solidFill>
                <a:schemeClr val="tx1"/>
              </a:solidFill>
              <a:latin typeface="Arial" panose="020B0604020202020204" pitchFamily="34" charset="0"/>
              <a:cs typeface="Arial" panose="020B0604020202020204" pitchFamily="34" charset="0"/>
            </a:endParaRPr>
          </a:p>
        </p:txBody>
      </p:sp>
      <p:sp>
        <p:nvSpPr>
          <p:cNvPr id="25" name="Rectangle 24"/>
          <p:cNvSpPr/>
          <p:nvPr/>
        </p:nvSpPr>
        <p:spPr>
          <a:xfrm rot="2651640">
            <a:off x="2205207" y="1294138"/>
            <a:ext cx="4136325" cy="4113076"/>
          </a:xfrm>
          <a:prstGeom prst="rect">
            <a:avLst/>
          </a:prstGeom>
          <a:noFill/>
        </p:spPr>
        <p:txBody>
          <a:bodyPr wrap="none" lIns="91440" tIns="45720" rIns="91440" bIns="45720">
            <a:prstTxWarp prst="textArchUp">
              <a:avLst/>
            </a:prstTxWarp>
            <a:spAutoFit/>
          </a:bodyPr>
          <a:lstStyle/>
          <a:p>
            <a:pPr algn="ctr"/>
            <a:r>
              <a:rPr lang="en-US" b="1" i="1" cap="none" spc="0" dirty="0" smtClean="0">
                <a:ln w="0"/>
                <a:solidFill>
                  <a:schemeClr val="tx1"/>
                </a:solidFill>
                <a:latin typeface="Arial" panose="020B0604020202020204" pitchFamily="34" charset="0"/>
                <a:cs typeface="Arial" panose="020B0604020202020204" pitchFamily="34" charset="0"/>
              </a:rPr>
              <a:t>PLAN</a:t>
            </a:r>
            <a:endParaRPr lang="en-US" b="1" i="1" cap="none" spc="0" dirty="0">
              <a:ln w="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rot="1425837">
            <a:off x="1729616" y="2736074"/>
            <a:ext cx="4136325" cy="4113076"/>
          </a:xfrm>
          <a:prstGeom prst="rect">
            <a:avLst/>
          </a:prstGeom>
          <a:noFill/>
        </p:spPr>
        <p:txBody>
          <a:bodyPr wrap="none" lIns="91440" tIns="45720" rIns="91440" bIns="45720">
            <a:prstTxWarp prst="textArchUp">
              <a:avLst/>
            </a:prstTxWarp>
            <a:spAutoFit/>
          </a:bodyPr>
          <a:lstStyle/>
          <a:p>
            <a:pPr algn="ctr"/>
            <a:r>
              <a:rPr lang="en-US" b="1" i="1" dirty="0" smtClean="0">
                <a:ln w="0"/>
                <a:latin typeface="Arial" panose="020B0604020202020204" pitchFamily="34" charset="0"/>
                <a:cs typeface="Arial" panose="020B0604020202020204" pitchFamily="34" charset="0"/>
              </a:rPr>
              <a:t>ADJUST</a:t>
            </a:r>
            <a:endParaRPr lang="en-US" b="1" i="1" cap="none" spc="0" dirty="0">
              <a:ln w="0"/>
              <a:solidFill>
                <a:schemeClr val="tx1"/>
              </a:solidFill>
              <a:latin typeface="Arial" panose="020B0604020202020204" pitchFamily="34" charset="0"/>
              <a:cs typeface="Arial" panose="020B0604020202020204" pitchFamily="34" charset="0"/>
            </a:endParaRPr>
          </a:p>
        </p:txBody>
      </p:sp>
      <p:sp>
        <p:nvSpPr>
          <p:cNvPr id="5" name="TextBox 4"/>
          <p:cNvSpPr txBox="1"/>
          <p:nvPr/>
        </p:nvSpPr>
        <p:spPr>
          <a:xfrm>
            <a:off x="378497" y="2817961"/>
            <a:ext cx="2280624" cy="461665"/>
          </a:xfrm>
          <a:prstGeom prst="rect">
            <a:avLst/>
          </a:prstGeom>
          <a:noFill/>
        </p:spPr>
        <p:txBody>
          <a:bodyPr wrap="none" rtlCol="0">
            <a:spAutoFit/>
          </a:bodyPr>
          <a:lstStyle/>
          <a:p>
            <a:r>
              <a:rPr lang="en-US" sz="2400" b="1" dirty="0" smtClean="0">
                <a:solidFill>
                  <a:srgbClr val="FFFF00"/>
                </a:solidFill>
                <a:latin typeface="Arial" panose="020B0604020202020204" pitchFamily="34" charset="0"/>
                <a:cs typeface="Arial" panose="020B0604020202020204" pitchFamily="34" charset="0"/>
              </a:rPr>
              <a:t>MONITORING!</a:t>
            </a:r>
            <a:endParaRPr lang="en-US" sz="2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97215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61" y="192285"/>
            <a:ext cx="8296689" cy="633883"/>
          </a:xfrm>
        </p:spPr>
        <p:txBody>
          <a:bodyPr>
            <a:normAutofit/>
          </a:bodyPr>
          <a:lstStyle/>
          <a:p>
            <a:r>
              <a:rPr lang="en-US" sz="3300" dirty="0">
                <a:latin typeface="Calisto MT" panose="02040603050505030304" pitchFamily="18" charset="0"/>
              </a:rPr>
              <a:t>A Brief History of Rangeland Monitoring</a:t>
            </a:r>
          </a:p>
        </p:txBody>
      </p:sp>
      <p:sp>
        <p:nvSpPr>
          <p:cNvPr id="3" name="Content Placeholder 2"/>
          <p:cNvSpPr>
            <a:spLocks noGrp="1"/>
          </p:cNvSpPr>
          <p:nvPr>
            <p:ph idx="1"/>
          </p:nvPr>
        </p:nvSpPr>
        <p:spPr>
          <a:xfrm>
            <a:off x="307811" y="1325344"/>
            <a:ext cx="3806989" cy="4659115"/>
          </a:xfrm>
        </p:spPr>
        <p:txBody>
          <a:bodyPr>
            <a:normAutofit/>
          </a:bodyPr>
          <a:lstStyle/>
          <a:p>
            <a:pPr>
              <a:lnSpc>
                <a:spcPct val="120000"/>
              </a:lnSpc>
            </a:pPr>
            <a:r>
              <a:rPr lang="en-US" sz="2100" dirty="0">
                <a:latin typeface="Calisto MT" panose="02040603050505030304" pitchFamily="18" charset="0"/>
              </a:rPr>
              <a:t>C</a:t>
            </a:r>
            <a:r>
              <a:rPr lang="en-US" sz="2100" dirty="0" smtClean="0">
                <a:latin typeface="Calisto MT" panose="02040603050505030304" pitchFamily="18" charset="0"/>
              </a:rPr>
              <a:t>oncern about rangeland conditions in the western U.S. in 1880’s / 1890’s.</a:t>
            </a:r>
          </a:p>
          <a:p>
            <a:pPr>
              <a:lnSpc>
                <a:spcPct val="120000"/>
              </a:lnSpc>
            </a:pPr>
            <a:r>
              <a:rPr lang="en-US" sz="2100" dirty="0" smtClean="0">
                <a:latin typeface="Calisto MT" panose="02040603050505030304" pitchFamily="18" charset="0"/>
              </a:rPr>
              <a:t>Subjective assessments!</a:t>
            </a:r>
          </a:p>
          <a:p>
            <a:pPr>
              <a:lnSpc>
                <a:spcPct val="120000"/>
              </a:lnSpc>
            </a:pPr>
            <a:r>
              <a:rPr lang="en-US" sz="2100" dirty="0" smtClean="0">
                <a:latin typeface="Calisto MT" panose="02040603050505030304" pitchFamily="18" charset="0"/>
              </a:rPr>
              <a:t>Experimental ranges established:</a:t>
            </a:r>
          </a:p>
          <a:p>
            <a:pPr lvl="1">
              <a:lnSpc>
                <a:spcPct val="120000"/>
              </a:lnSpc>
            </a:pPr>
            <a:r>
              <a:rPr lang="en-US" sz="2100" dirty="0" smtClean="0">
                <a:latin typeface="Calisto MT" panose="02040603050505030304" pitchFamily="18" charset="0"/>
              </a:rPr>
              <a:t>Santa Rita, 1904</a:t>
            </a:r>
          </a:p>
          <a:p>
            <a:pPr lvl="1">
              <a:lnSpc>
                <a:spcPct val="120000"/>
              </a:lnSpc>
            </a:pPr>
            <a:r>
              <a:rPr lang="en-US" sz="2100" dirty="0" err="1" smtClean="0">
                <a:latin typeface="Calisto MT" panose="02040603050505030304" pitchFamily="18" charset="0"/>
              </a:rPr>
              <a:t>Jornada</a:t>
            </a:r>
            <a:r>
              <a:rPr lang="en-US" sz="2100" dirty="0" smtClean="0">
                <a:latin typeface="Calisto MT" panose="02040603050505030304" pitchFamily="18" charset="0"/>
              </a:rPr>
              <a:t>, 1912</a:t>
            </a:r>
            <a:endParaRPr lang="en-US" sz="2100" dirty="0">
              <a:latin typeface="Calisto MT" panose="02040603050505030304" pitchFamily="18" charset="0"/>
            </a:endParaRPr>
          </a:p>
          <a:p>
            <a:pPr>
              <a:lnSpc>
                <a:spcPct val="120000"/>
              </a:lnSpc>
            </a:pPr>
            <a:endParaRPr lang="en-US" sz="2100" dirty="0" smtClean="0">
              <a:effectLst/>
              <a:latin typeface="Calisto MT" panose="0204060305050503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217" y="1714500"/>
            <a:ext cx="4994783" cy="3582924"/>
          </a:xfrm>
          <a:prstGeom prst="rect">
            <a:avLst/>
          </a:prstGeom>
        </p:spPr>
      </p:pic>
      <p:sp>
        <p:nvSpPr>
          <p:cNvPr id="9" name="TextBox 8"/>
          <p:cNvSpPr txBox="1"/>
          <p:nvPr/>
        </p:nvSpPr>
        <p:spPr>
          <a:xfrm>
            <a:off x="4940019" y="5297424"/>
            <a:ext cx="3413178" cy="307777"/>
          </a:xfrm>
          <a:prstGeom prst="rect">
            <a:avLst/>
          </a:prstGeom>
          <a:noFill/>
        </p:spPr>
        <p:txBody>
          <a:bodyPr wrap="none" rtlCol="0">
            <a:spAutoFit/>
          </a:bodyPr>
          <a:lstStyle/>
          <a:p>
            <a:r>
              <a:rPr lang="en-US" sz="1400" dirty="0" smtClean="0"/>
              <a:t>Cattle on </a:t>
            </a:r>
            <a:r>
              <a:rPr lang="en-US" sz="1400" dirty="0" err="1" smtClean="0"/>
              <a:t>Jornada</a:t>
            </a:r>
            <a:r>
              <a:rPr lang="en-US" sz="1400" dirty="0" smtClean="0"/>
              <a:t> Experimental Range, 1912</a:t>
            </a:r>
            <a:endParaRPr lang="en-US" sz="1400" dirty="0"/>
          </a:p>
        </p:txBody>
      </p:sp>
    </p:spTree>
    <p:extLst>
      <p:ext uri="{BB962C8B-B14F-4D97-AF65-F5344CB8AC3E}">
        <p14:creationId xmlns:p14="http://schemas.microsoft.com/office/powerpoint/2010/main" val="159338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61" y="192285"/>
            <a:ext cx="8296689" cy="633883"/>
          </a:xfrm>
        </p:spPr>
        <p:txBody>
          <a:bodyPr>
            <a:normAutofit/>
          </a:bodyPr>
          <a:lstStyle/>
          <a:p>
            <a:r>
              <a:rPr lang="en-US" sz="3300" dirty="0">
                <a:latin typeface="Calisto MT" panose="02040603050505030304" pitchFamily="18" charset="0"/>
              </a:rPr>
              <a:t>A Brief History of Rangeland Monitoring</a:t>
            </a:r>
          </a:p>
        </p:txBody>
      </p:sp>
      <p:sp>
        <p:nvSpPr>
          <p:cNvPr id="3" name="Content Placeholder 2"/>
          <p:cNvSpPr>
            <a:spLocks noGrp="1"/>
          </p:cNvSpPr>
          <p:nvPr>
            <p:ph idx="1"/>
          </p:nvPr>
        </p:nvSpPr>
        <p:spPr>
          <a:xfrm>
            <a:off x="307811" y="1325344"/>
            <a:ext cx="4264189" cy="4659115"/>
          </a:xfrm>
        </p:spPr>
        <p:txBody>
          <a:bodyPr>
            <a:normAutofit/>
          </a:bodyPr>
          <a:lstStyle/>
          <a:p>
            <a:pPr>
              <a:lnSpc>
                <a:spcPct val="120000"/>
              </a:lnSpc>
            </a:pPr>
            <a:r>
              <a:rPr lang="en-US" sz="2100" dirty="0" smtClean="0">
                <a:latin typeface="Calisto MT" panose="02040603050505030304" pitchFamily="18" charset="0"/>
              </a:rPr>
              <a:t>Sampson (</a:t>
            </a:r>
            <a:r>
              <a:rPr lang="en-US" sz="2100" dirty="0">
                <a:latin typeface="Calisto MT" panose="02040603050505030304" pitchFamily="18" charset="0"/>
              </a:rPr>
              <a:t>1923</a:t>
            </a:r>
            <a:r>
              <a:rPr lang="en-US" sz="2100" dirty="0" smtClean="0">
                <a:latin typeface="Calisto MT" panose="02040603050505030304" pitchFamily="18" charset="0"/>
              </a:rPr>
              <a:t>) promoted “a </a:t>
            </a:r>
            <a:r>
              <a:rPr lang="en-US" sz="2100" dirty="0">
                <a:latin typeface="Calisto MT" panose="02040603050505030304" pitchFamily="18" charset="0"/>
              </a:rPr>
              <a:t>systemized study, designed to secure the data that will lead to permanent improvement in management and to increased profits from the </a:t>
            </a:r>
            <a:r>
              <a:rPr lang="en-US" sz="2100" dirty="0" smtClean="0">
                <a:latin typeface="Calisto MT" panose="02040603050505030304" pitchFamily="18" charset="0"/>
              </a:rPr>
              <a:t>lands.”</a:t>
            </a:r>
            <a:endParaRPr lang="en-US" sz="2100" dirty="0" smtClean="0">
              <a:effectLst/>
              <a:latin typeface="Calisto MT" panose="02040603050505030304" pitchFamily="18"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0600" y="826168"/>
            <a:ext cx="4138175" cy="2378897"/>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0599" y="3525748"/>
            <a:ext cx="3891809" cy="2760752"/>
          </a:xfrm>
          <a:prstGeom prst="rect">
            <a:avLst/>
          </a:prstGeom>
        </p:spPr>
      </p:pic>
      <p:sp>
        <p:nvSpPr>
          <p:cNvPr id="6" name="TextBox 5"/>
          <p:cNvSpPr txBox="1"/>
          <p:nvPr/>
        </p:nvSpPr>
        <p:spPr>
          <a:xfrm>
            <a:off x="5402609" y="6286500"/>
            <a:ext cx="2687787" cy="307777"/>
          </a:xfrm>
          <a:prstGeom prst="rect">
            <a:avLst/>
          </a:prstGeom>
          <a:noFill/>
        </p:spPr>
        <p:txBody>
          <a:bodyPr wrap="none" rtlCol="0">
            <a:spAutoFit/>
          </a:bodyPr>
          <a:lstStyle/>
          <a:p>
            <a:r>
              <a:rPr lang="en-US" sz="1400" dirty="0"/>
              <a:t>Veg sampling on the </a:t>
            </a:r>
            <a:r>
              <a:rPr lang="en-US" sz="1400" dirty="0" err="1"/>
              <a:t>Jornada</a:t>
            </a:r>
            <a:r>
              <a:rPr lang="en-US" sz="1400" dirty="0"/>
              <a:t> 1928</a:t>
            </a:r>
          </a:p>
        </p:txBody>
      </p:sp>
      <p:sp>
        <p:nvSpPr>
          <p:cNvPr id="7" name="TextBox 6"/>
          <p:cNvSpPr txBox="1"/>
          <p:nvPr/>
        </p:nvSpPr>
        <p:spPr>
          <a:xfrm>
            <a:off x="6061164" y="3217971"/>
            <a:ext cx="1617046" cy="307777"/>
          </a:xfrm>
          <a:prstGeom prst="rect">
            <a:avLst/>
          </a:prstGeom>
          <a:noFill/>
        </p:spPr>
        <p:txBody>
          <a:bodyPr wrap="none" rtlCol="0">
            <a:spAutoFit/>
          </a:bodyPr>
          <a:lstStyle/>
          <a:p>
            <a:r>
              <a:rPr lang="en-US" sz="1400" dirty="0"/>
              <a:t>Jornada cattle 1932</a:t>
            </a:r>
          </a:p>
        </p:txBody>
      </p:sp>
    </p:spTree>
    <p:extLst>
      <p:ext uri="{BB962C8B-B14F-4D97-AF65-F5344CB8AC3E}">
        <p14:creationId xmlns:p14="http://schemas.microsoft.com/office/powerpoint/2010/main" val="3740973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61" y="192285"/>
            <a:ext cx="8296689" cy="633883"/>
          </a:xfrm>
        </p:spPr>
        <p:txBody>
          <a:bodyPr>
            <a:normAutofit/>
          </a:bodyPr>
          <a:lstStyle/>
          <a:p>
            <a:r>
              <a:rPr lang="en-US" sz="3300" dirty="0">
                <a:latin typeface="Calisto MT" panose="02040603050505030304" pitchFamily="18" charset="0"/>
              </a:rPr>
              <a:t>A Brief History of Rangeland Monitoring</a:t>
            </a:r>
          </a:p>
        </p:txBody>
      </p:sp>
      <p:sp>
        <p:nvSpPr>
          <p:cNvPr id="3" name="Content Placeholder 2"/>
          <p:cNvSpPr>
            <a:spLocks noGrp="1"/>
          </p:cNvSpPr>
          <p:nvPr>
            <p:ph idx="1"/>
          </p:nvPr>
        </p:nvSpPr>
        <p:spPr>
          <a:xfrm>
            <a:off x="307811" y="1325344"/>
            <a:ext cx="4264189" cy="4659115"/>
          </a:xfrm>
        </p:spPr>
        <p:txBody>
          <a:bodyPr>
            <a:normAutofit/>
          </a:bodyPr>
          <a:lstStyle/>
          <a:p>
            <a:pPr>
              <a:lnSpc>
                <a:spcPct val="120000"/>
              </a:lnSpc>
            </a:pPr>
            <a:r>
              <a:rPr lang="en-US" sz="2100" dirty="0" smtClean="0">
                <a:latin typeface="Calisto MT" panose="02040603050505030304" pitchFamily="18" charset="0"/>
              </a:rPr>
              <a:t>Taylor Grazing Act (1934): establishes federal oversight of grazing on lands now overseen by BLM:</a:t>
            </a:r>
            <a:endParaRPr lang="en-US" sz="2100" dirty="0">
              <a:latin typeface="Calisto MT" panose="02040603050505030304" pitchFamily="18" charset="0"/>
            </a:endParaRPr>
          </a:p>
          <a:p>
            <a:pPr lvl="1">
              <a:lnSpc>
                <a:spcPct val="120000"/>
              </a:lnSpc>
            </a:pPr>
            <a:r>
              <a:rPr lang="en-US" sz="2100" dirty="0" smtClean="0">
                <a:effectLst/>
                <a:latin typeface="Calisto MT" panose="02040603050505030304" pitchFamily="18" charset="0"/>
              </a:rPr>
              <a:t>grazing allotments;</a:t>
            </a:r>
          </a:p>
          <a:p>
            <a:pPr lvl="1">
              <a:lnSpc>
                <a:spcPct val="120000"/>
              </a:lnSpc>
            </a:pPr>
            <a:r>
              <a:rPr lang="en-US" sz="2100" dirty="0" smtClean="0">
                <a:latin typeface="Calisto MT" panose="02040603050505030304" pitchFamily="18" charset="0"/>
              </a:rPr>
              <a:t>grazing permits</a:t>
            </a:r>
            <a:r>
              <a:rPr lang="en-US" sz="2100" dirty="0">
                <a:latin typeface="Calisto MT" panose="02040603050505030304" pitchFamily="18" charset="0"/>
              </a:rPr>
              <a:t>;</a:t>
            </a:r>
            <a:endParaRPr lang="en-US" sz="2100" dirty="0" smtClean="0">
              <a:latin typeface="Calisto MT" panose="02040603050505030304" pitchFamily="18" charset="0"/>
            </a:endParaRPr>
          </a:p>
          <a:p>
            <a:pPr lvl="1">
              <a:lnSpc>
                <a:spcPct val="120000"/>
              </a:lnSpc>
            </a:pPr>
            <a:r>
              <a:rPr lang="en-US" sz="2100" dirty="0" smtClean="0">
                <a:latin typeface="Calisto MT" panose="02040603050505030304" pitchFamily="18" charset="0"/>
              </a:rPr>
              <a:t>allowed stocking rates.</a:t>
            </a:r>
          </a:p>
        </p:txBody>
      </p:sp>
      <p:sp>
        <p:nvSpPr>
          <p:cNvPr id="6" name="TextBox 5"/>
          <p:cNvSpPr txBox="1"/>
          <p:nvPr/>
        </p:nvSpPr>
        <p:spPr>
          <a:xfrm>
            <a:off x="7315200" y="3269447"/>
            <a:ext cx="1714500" cy="523220"/>
          </a:xfrm>
          <a:prstGeom prst="rect">
            <a:avLst/>
          </a:prstGeom>
          <a:noFill/>
        </p:spPr>
        <p:txBody>
          <a:bodyPr wrap="square" rtlCol="0">
            <a:spAutoFit/>
          </a:bodyPr>
          <a:lstStyle/>
          <a:p>
            <a:r>
              <a:rPr lang="en-US" sz="1400" dirty="0" smtClean="0"/>
              <a:t>Measuring grasses and shrubs, </a:t>
            </a:r>
            <a:r>
              <a:rPr lang="en-US" sz="1400" dirty="0" err="1" smtClean="0"/>
              <a:t>Jornada</a:t>
            </a:r>
            <a:endParaRPr lang="en-US" sz="1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609" y="826168"/>
            <a:ext cx="3282818" cy="242620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1574" y="3263210"/>
            <a:ext cx="2673626" cy="3594790"/>
          </a:xfrm>
          <a:prstGeom prst="rect">
            <a:avLst/>
          </a:prstGeom>
        </p:spPr>
      </p:pic>
    </p:spTree>
    <p:extLst>
      <p:ext uri="{BB962C8B-B14F-4D97-AF65-F5344CB8AC3E}">
        <p14:creationId xmlns:p14="http://schemas.microsoft.com/office/powerpoint/2010/main" val="1905496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017" y="1828800"/>
            <a:ext cx="4367683" cy="2989133"/>
          </a:xfrm>
          <a:prstGeom prst="rect">
            <a:avLst/>
          </a:prstGeom>
        </p:spPr>
      </p:pic>
      <p:sp>
        <p:nvSpPr>
          <p:cNvPr id="2" name="Title 1"/>
          <p:cNvSpPr>
            <a:spLocks noGrp="1"/>
          </p:cNvSpPr>
          <p:nvPr>
            <p:ph type="title"/>
          </p:nvPr>
        </p:nvSpPr>
        <p:spPr>
          <a:xfrm>
            <a:off x="218661" y="192285"/>
            <a:ext cx="8296689" cy="633883"/>
          </a:xfrm>
        </p:spPr>
        <p:txBody>
          <a:bodyPr>
            <a:normAutofit/>
          </a:bodyPr>
          <a:lstStyle/>
          <a:p>
            <a:r>
              <a:rPr lang="en-US" sz="3300" dirty="0">
                <a:latin typeface="Calisto MT" panose="02040603050505030304" pitchFamily="18" charset="0"/>
              </a:rPr>
              <a:t>A Brief History of Rangeland Monitoring</a:t>
            </a:r>
          </a:p>
        </p:txBody>
      </p:sp>
      <p:sp>
        <p:nvSpPr>
          <p:cNvPr id="3" name="Content Placeholder 2"/>
          <p:cNvSpPr>
            <a:spLocks noGrp="1"/>
          </p:cNvSpPr>
          <p:nvPr>
            <p:ph idx="1"/>
          </p:nvPr>
        </p:nvSpPr>
        <p:spPr>
          <a:xfrm>
            <a:off x="307811" y="1325344"/>
            <a:ext cx="4264189" cy="4659115"/>
          </a:xfrm>
        </p:spPr>
        <p:txBody>
          <a:bodyPr>
            <a:normAutofit/>
          </a:bodyPr>
          <a:lstStyle/>
          <a:p>
            <a:pPr>
              <a:lnSpc>
                <a:spcPct val="120000"/>
              </a:lnSpc>
            </a:pPr>
            <a:r>
              <a:rPr lang="en-US" sz="2100" dirty="0" smtClean="0">
                <a:latin typeface="Calisto MT" panose="02040603050505030304" pitchFamily="18" charset="0"/>
              </a:rPr>
              <a:t>The Western Range (1936) was the first national-level quantitative report on rangelands.</a:t>
            </a:r>
          </a:p>
          <a:p>
            <a:pPr>
              <a:lnSpc>
                <a:spcPct val="120000"/>
              </a:lnSpc>
            </a:pPr>
            <a:r>
              <a:rPr lang="en-US" sz="2100" dirty="0" smtClean="0">
                <a:latin typeface="Calisto MT" panose="02040603050505030304" pitchFamily="18" charset="0"/>
              </a:rPr>
              <a:t>It was based on grazing capacity, “the number of acres required to support one unit of domestic livestock”.</a:t>
            </a:r>
          </a:p>
        </p:txBody>
      </p:sp>
      <p:sp>
        <p:nvSpPr>
          <p:cNvPr id="6" name="TextBox 5"/>
          <p:cNvSpPr txBox="1"/>
          <p:nvPr/>
        </p:nvSpPr>
        <p:spPr>
          <a:xfrm>
            <a:off x="5931458" y="5003131"/>
            <a:ext cx="1828800" cy="307777"/>
          </a:xfrm>
          <a:prstGeom prst="rect">
            <a:avLst/>
          </a:prstGeom>
          <a:noFill/>
        </p:spPr>
        <p:txBody>
          <a:bodyPr wrap="square" rtlCol="0">
            <a:spAutoFit/>
          </a:bodyPr>
          <a:lstStyle/>
          <a:p>
            <a:r>
              <a:rPr lang="en-US" sz="1400" smtClean="0"/>
              <a:t>Cox Ranch, photo JER</a:t>
            </a:r>
            <a:endParaRPr lang="en-US" sz="1400" dirty="0"/>
          </a:p>
        </p:txBody>
      </p:sp>
    </p:spTree>
    <p:extLst>
      <p:ext uri="{BB962C8B-B14F-4D97-AF65-F5344CB8AC3E}">
        <p14:creationId xmlns:p14="http://schemas.microsoft.com/office/powerpoint/2010/main" val="794789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61" y="192285"/>
            <a:ext cx="8296689" cy="633883"/>
          </a:xfrm>
        </p:spPr>
        <p:txBody>
          <a:bodyPr>
            <a:normAutofit/>
          </a:bodyPr>
          <a:lstStyle/>
          <a:p>
            <a:r>
              <a:rPr lang="en-US" sz="3300" dirty="0">
                <a:latin typeface="Calisto MT" panose="02040603050505030304" pitchFamily="18" charset="0"/>
              </a:rPr>
              <a:t>A Brief History of Rangeland Monitoring</a:t>
            </a:r>
          </a:p>
        </p:txBody>
      </p:sp>
      <p:sp>
        <p:nvSpPr>
          <p:cNvPr id="3" name="Content Placeholder 2"/>
          <p:cNvSpPr>
            <a:spLocks noGrp="1"/>
          </p:cNvSpPr>
          <p:nvPr>
            <p:ph idx="1"/>
          </p:nvPr>
        </p:nvSpPr>
        <p:spPr>
          <a:xfrm>
            <a:off x="307811" y="1325344"/>
            <a:ext cx="4264189" cy="4659115"/>
          </a:xfrm>
        </p:spPr>
        <p:txBody>
          <a:bodyPr>
            <a:normAutofit/>
          </a:bodyPr>
          <a:lstStyle/>
          <a:p>
            <a:pPr>
              <a:lnSpc>
                <a:spcPct val="120000"/>
              </a:lnSpc>
            </a:pPr>
            <a:r>
              <a:rPr lang="en-US" sz="2100" dirty="0" smtClean="0">
                <a:latin typeface="Calisto MT" panose="02040603050505030304" pitchFamily="18" charset="0"/>
              </a:rPr>
              <a:t>1950’s and 1960’s: Collaboration with the Soil Conservation Service and development of the Range Site concept;</a:t>
            </a:r>
          </a:p>
          <a:p>
            <a:pPr>
              <a:lnSpc>
                <a:spcPct val="120000"/>
              </a:lnSpc>
            </a:pPr>
            <a:r>
              <a:rPr lang="en-US" sz="2100" dirty="0">
                <a:latin typeface="Calisto MT" panose="02040603050505030304" pitchFamily="18" charset="0"/>
              </a:rPr>
              <a:t>o</a:t>
            </a:r>
            <a:r>
              <a:rPr lang="en-US" sz="2100" dirty="0" smtClean="0">
                <a:latin typeface="Calisto MT" panose="02040603050505030304" pitchFamily="18" charset="0"/>
              </a:rPr>
              <a:t>ne-off inventories that didn’t really go anywhere.</a:t>
            </a:r>
          </a:p>
        </p:txBody>
      </p:sp>
      <p:sp>
        <p:nvSpPr>
          <p:cNvPr id="6" name="TextBox 5"/>
          <p:cNvSpPr txBox="1"/>
          <p:nvPr/>
        </p:nvSpPr>
        <p:spPr>
          <a:xfrm>
            <a:off x="5761004" y="5003131"/>
            <a:ext cx="2183842" cy="307777"/>
          </a:xfrm>
          <a:prstGeom prst="rect">
            <a:avLst/>
          </a:prstGeom>
          <a:noFill/>
        </p:spPr>
        <p:txBody>
          <a:bodyPr wrap="square" rtlCol="0">
            <a:spAutoFit/>
          </a:bodyPr>
          <a:lstStyle/>
          <a:p>
            <a:r>
              <a:rPr lang="en-US" sz="1400" dirty="0" smtClean="0"/>
              <a:t>1950s </a:t>
            </a:r>
            <a:r>
              <a:rPr lang="en-US" sz="1400" smtClean="0"/>
              <a:t>vegetation plot, JER</a:t>
            </a:r>
            <a:endParaRPr lang="en-US" sz="1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700" y="1536700"/>
            <a:ext cx="4676151" cy="3492500"/>
          </a:xfrm>
          <a:prstGeom prst="rect">
            <a:avLst/>
          </a:prstGeom>
        </p:spPr>
      </p:pic>
    </p:spTree>
    <p:extLst>
      <p:ext uri="{BB962C8B-B14F-4D97-AF65-F5344CB8AC3E}">
        <p14:creationId xmlns:p14="http://schemas.microsoft.com/office/powerpoint/2010/main" val="572548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61" y="192285"/>
            <a:ext cx="8296689" cy="633883"/>
          </a:xfrm>
        </p:spPr>
        <p:txBody>
          <a:bodyPr>
            <a:normAutofit/>
          </a:bodyPr>
          <a:lstStyle/>
          <a:p>
            <a:r>
              <a:rPr lang="en-US" sz="3300" dirty="0">
                <a:latin typeface="Calisto MT" panose="02040603050505030304" pitchFamily="18" charset="0"/>
              </a:rPr>
              <a:t>A Brief History of Rangeland Monitoring</a:t>
            </a:r>
          </a:p>
        </p:txBody>
      </p:sp>
      <p:sp>
        <p:nvSpPr>
          <p:cNvPr id="3" name="Content Placeholder 2"/>
          <p:cNvSpPr>
            <a:spLocks noGrp="1"/>
          </p:cNvSpPr>
          <p:nvPr>
            <p:ph idx="1"/>
          </p:nvPr>
        </p:nvSpPr>
        <p:spPr>
          <a:xfrm>
            <a:off x="307811" y="1325344"/>
            <a:ext cx="4264189" cy="4659115"/>
          </a:xfrm>
        </p:spPr>
        <p:txBody>
          <a:bodyPr>
            <a:normAutofit/>
          </a:bodyPr>
          <a:lstStyle/>
          <a:p>
            <a:pPr>
              <a:lnSpc>
                <a:spcPct val="120000"/>
              </a:lnSpc>
            </a:pPr>
            <a:r>
              <a:rPr lang="en-US" sz="2100" dirty="0" smtClean="0">
                <a:latin typeface="Calisto MT" panose="02040603050505030304" pitchFamily="18" charset="0"/>
              </a:rPr>
              <a:t>1970: NEPA! This created a requirement for federal agencies to document how / why they make decisions and what impacts are likely.</a:t>
            </a:r>
          </a:p>
          <a:p>
            <a:pPr>
              <a:lnSpc>
                <a:spcPct val="120000"/>
              </a:lnSpc>
            </a:pPr>
            <a:r>
              <a:rPr lang="en-US" sz="2100" dirty="0" smtClean="0">
                <a:latin typeface="Calisto MT" panose="02040603050505030304" pitchFamily="18" charset="0"/>
              </a:rPr>
              <a:t>Late 1970’s to 1983: </a:t>
            </a:r>
            <a:r>
              <a:rPr lang="en-US" sz="2100" dirty="0" err="1" smtClean="0">
                <a:latin typeface="Calisto MT" panose="02040603050505030304" pitchFamily="18" charset="0"/>
              </a:rPr>
              <a:t>SVIM</a:t>
            </a:r>
            <a:r>
              <a:rPr lang="en-US" sz="2100" dirty="0" smtClean="0">
                <a:latin typeface="Calisto MT" panose="02040603050505030304" pitchFamily="18" charset="0"/>
              </a:rPr>
              <a:t>! A consistent quantitative monitoring program across all </a:t>
            </a:r>
            <a:r>
              <a:rPr lang="en-US" sz="2100" dirty="0" err="1" smtClean="0">
                <a:latin typeface="Calisto MT" panose="02040603050505030304" pitchFamily="18" charset="0"/>
              </a:rPr>
              <a:t>BLM</a:t>
            </a:r>
            <a:r>
              <a:rPr lang="en-US" sz="2100" dirty="0" smtClean="0">
                <a:latin typeface="Calisto MT" panose="02040603050505030304" pitchFamily="18" charset="0"/>
              </a:rPr>
              <a:t> (“AIM 1.0”), developed for NEPA documentation related to grazing.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8535" y="1485900"/>
            <a:ext cx="4685465" cy="4114800"/>
          </a:xfrm>
          <a:prstGeom prst="rect">
            <a:avLst/>
          </a:prstGeom>
        </p:spPr>
      </p:pic>
    </p:spTree>
    <p:extLst>
      <p:ext uri="{BB962C8B-B14F-4D97-AF65-F5344CB8AC3E}">
        <p14:creationId xmlns:p14="http://schemas.microsoft.com/office/powerpoint/2010/main" val="4925596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598</TotalTime>
  <Words>1192</Words>
  <Application>Microsoft Office PowerPoint</Application>
  <PresentationFormat>On-screen Show (4:3)</PresentationFormat>
  <Paragraphs>191</Paragraphs>
  <Slides>27</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ＭＳ 明朝</vt:lpstr>
      <vt:lpstr>Arial</vt:lpstr>
      <vt:lpstr>Calibri</vt:lpstr>
      <vt:lpstr>Calibri Light</vt:lpstr>
      <vt:lpstr>Calisto MT</vt:lpstr>
      <vt:lpstr>Tahoma</vt:lpstr>
      <vt:lpstr>Times New Roman</vt:lpstr>
      <vt:lpstr>Office Theme</vt:lpstr>
      <vt:lpstr>Monitoring for Adaptive Management BLM’s National Assessment, Inventory, and Monitoring Strategy</vt:lpstr>
      <vt:lpstr>PowerPoint Presentation</vt:lpstr>
      <vt:lpstr>PowerPoint Presentation</vt:lpstr>
      <vt:lpstr>A Brief History of Rangeland Monitoring</vt:lpstr>
      <vt:lpstr>A Brief History of Rangeland Monitoring</vt:lpstr>
      <vt:lpstr>A Brief History of Rangeland Monitoring</vt:lpstr>
      <vt:lpstr>A Brief History of Rangeland Monitoring</vt:lpstr>
      <vt:lpstr>A Brief History of Rangeland Monitoring</vt:lpstr>
      <vt:lpstr>A Brief History of Rangeland Monitoring</vt:lpstr>
      <vt:lpstr>A Brief History of Rangeland Monitoring</vt:lpstr>
      <vt:lpstr>The AIM “Origin” Story</vt:lpstr>
      <vt:lpstr>BLM Local Workgroup Summary</vt:lpstr>
      <vt:lpstr>Changing uses/values of rangelands</vt:lpstr>
      <vt:lpstr>Multi-scale land management</vt:lpstr>
      <vt:lpstr>The Five Principles of AIM:</vt:lpstr>
      <vt:lpstr>PowerPoint Presentation</vt:lpstr>
      <vt:lpstr>AIM Core Terrestrial Indicators</vt:lpstr>
      <vt:lpstr>AIM Core Terrestrial Methods</vt:lpstr>
      <vt:lpstr>Supplemental Indicators/Methods</vt:lpstr>
      <vt:lpstr>AIM is…</vt:lpstr>
      <vt:lpstr>Scalable Sampling Designs</vt:lpstr>
      <vt:lpstr>Scales of AIM Implementation</vt:lpstr>
      <vt:lpstr>BLM Landscape Monitoring Framework</vt:lpstr>
      <vt:lpstr>BLM Local Monitoring Projects</vt:lpstr>
      <vt:lpstr>PowerPoint Presentation</vt:lpstr>
      <vt:lpstr>Sage-grouse nesting/early brood-rearing habitat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the Bureau of Land Management’s Assessment, Inventory, and Monitoring Program: Applications and  Data Mining Opportunities</dc:title>
  <dc:creator>Jason Karl</dc:creator>
  <cp:lastModifiedBy>Alexander, Patrick J</cp:lastModifiedBy>
  <cp:revision>50</cp:revision>
  <dcterms:created xsi:type="dcterms:W3CDTF">2016-02-10T04:19:20Z</dcterms:created>
  <dcterms:modified xsi:type="dcterms:W3CDTF">2017-07-21T17:23:20Z</dcterms:modified>
</cp:coreProperties>
</file>