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4FC95-C490-48B2-9547-18F325D488B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38A2-B851-41EC-B0DA-85554A7B2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Calibration ensures that data collectors are on the same page. It is a comparison between data collectors to a known standard (if possible) or to make sure they are within a given range. In addition to training, data collectors should calibrate monthly or when they enter a new ecosystem, whichever occurs sooner.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8B4C1-10CE-4383-9EB3-D52292121E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E3D5-0D44-4729-8CAF-DB97262674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Ex: 2 person crew with Jane and Jill. Jane is line </a:t>
            </a:r>
            <a:r>
              <a:rPr lang="en-US" baseline="0" dirty="0"/>
              <a:t> 1 for all methods, and Jill is line 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F3F8-6B04-4F23-9B2D-C106E618B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9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0BC8-9F60-4663-9852-B25D1BCC0A8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F3D1-E8D5-4D1E-80A1-4BFE0FCC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-1064245"/>
            <a:ext cx="9144000" cy="2387600"/>
          </a:xfrm>
        </p:spPr>
        <p:txBody>
          <a:bodyPr/>
          <a:lstStyle/>
          <a:p>
            <a:r>
              <a:rPr lang="en-US" b="1" dirty="0" smtClean="0"/>
              <a:t>Calibration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0" y="1924051"/>
            <a:ext cx="465963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Comparison between data 	</a:t>
            </a:r>
            <a:r>
              <a:rPr lang="en-US" sz="2800" dirty="0" smtClean="0"/>
              <a:t>collectors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Whichever occurs sooner	</a:t>
            </a:r>
          </a:p>
          <a:p>
            <a:pPr lvl="1"/>
            <a:r>
              <a:rPr lang="en-US" sz="2800" dirty="0"/>
              <a:t>Monthly</a:t>
            </a:r>
          </a:p>
          <a:p>
            <a:pPr lvl="1"/>
            <a:r>
              <a:rPr lang="en-US" sz="2800" dirty="0"/>
              <a:t>New ecosystem</a:t>
            </a:r>
          </a:p>
        </p:txBody>
      </p:sp>
      <p:pic>
        <p:nvPicPr>
          <p:cNvPr id="1026" name="Picture 2" descr="C:\Users\samccord\Pictures\Iphone Photos\100APPLE\IMG_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331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0934" y="5856332"/>
            <a:ext cx="703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PILOT THIS YEAR:  Includes soil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exture calibration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6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6B65-C162-4DF3-AD27-85A396F5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C089-F8F4-427B-BDCD-A1B6BC3B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91" y="1825625"/>
            <a:ext cx="10850609" cy="4351338"/>
          </a:xfrm>
        </p:spPr>
        <p:txBody>
          <a:bodyPr>
            <a:normAutofit fontScale="77500" lnSpcReduction="20000"/>
          </a:bodyPr>
          <a:lstStyle/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LPI &amp; Gap intercept: Indicator absolute difference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10%</a:t>
            </a:r>
            <a:endParaRPr lang="en-US" sz="3600" dirty="0"/>
          </a:p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Height: Absolute difference of heights records in each </a:t>
            </a:r>
            <a:r>
              <a:rPr lang="en-US" sz="3600" dirty="0" smtClean="0"/>
              <a:t>category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2</a:t>
            </a:r>
            <a:endParaRPr lang="en-US" sz="3600" dirty="0"/>
          </a:p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Absolute difference of # of species present in the area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2 </a:t>
            </a:r>
            <a:r>
              <a:rPr lang="en-US" sz="3600" dirty="0"/>
              <a:t>species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You </a:t>
            </a:r>
            <a:r>
              <a:rPr lang="en-US" sz="3600" dirty="0"/>
              <a:t>don’t calibrate with soil stability </a:t>
            </a:r>
            <a:r>
              <a:rPr lang="en-US" sz="3600" dirty="0" smtClean="0"/>
              <a:t>but </a:t>
            </a:r>
            <a:r>
              <a:rPr lang="en-US" sz="3600" dirty="0"/>
              <a:t>verify that all crew members are collecting uniform peds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Soil </a:t>
            </a:r>
            <a:r>
              <a:rPr lang="en-US" sz="3600" dirty="0" smtClean="0"/>
              <a:t>texture calibration against known texture samples (PILOT)</a:t>
            </a:r>
          </a:p>
          <a:p>
            <a:pPr lvl="2"/>
            <a:r>
              <a:rPr lang="en-US" sz="2800" dirty="0" smtClean="0"/>
              <a:t>Accurate within one adjacent class (relative to texture triangle) at least 80% of the time (4 of 5 samples)</a:t>
            </a:r>
          </a:p>
          <a:p>
            <a:pPr lvl="2"/>
            <a:r>
              <a:rPr lang="en-US" sz="3200" dirty="0" smtClean="0"/>
              <a:t>Accurate texture class at least 40% of the time (2 of 5 samples)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REMEMBER: </a:t>
            </a:r>
            <a:r>
              <a:rPr lang="en-US" sz="4400" b="1" dirty="0"/>
              <a:t>10 2 2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group will layout 1 25-m transect</a:t>
            </a:r>
          </a:p>
          <a:p>
            <a:r>
              <a:rPr lang="en-US" dirty="0"/>
              <a:t>Each person in the group will read each method along the transect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Remember! Protect the left side of the transect for other observers!</a:t>
            </a:r>
          </a:p>
          <a:p>
            <a:r>
              <a:rPr lang="en-US" dirty="0"/>
              <a:t>Calculate the indicators on the calibration worksheet</a:t>
            </a:r>
          </a:p>
          <a:p>
            <a:r>
              <a:rPr lang="en-US" dirty="0"/>
              <a:t>Compare results. </a:t>
            </a:r>
          </a:p>
          <a:p>
            <a:pPr lvl="1"/>
            <a:r>
              <a:rPr lang="en-US" i="1" dirty="0"/>
              <a:t>Goal: &lt;10% absolute difference between all observers.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33111" y="6212807"/>
            <a:ext cx="7644063" cy="8021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3755" y="5299016"/>
            <a:ext cx="356616" cy="356616"/>
          </a:xfrm>
          <a:prstGeom prst="rect">
            <a:avLst/>
          </a:prstGeom>
        </p:spPr>
      </p:pic>
      <p:pic>
        <p:nvPicPr>
          <p:cNvPr id="9" name="Graphic 8" descr="Wom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4981" y="5627331"/>
            <a:ext cx="358774" cy="358774"/>
          </a:xfrm>
          <a:prstGeom prst="rect">
            <a:avLst/>
          </a:prstGeom>
        </p:spPr>
      </p:pic>
      <p:pic>
        <p:nvPicPr>
          <p:cNvPr id="10" name="Graphic 9" descr="M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015" y="4986374"/>
            <a:ext cx="356616" cy="3566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9274" y="6208370"/>
            <a:ext cx="46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5011" y="6225265"/>
            <a:ext cx="59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 m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233111" y="5876925"/>
            <a:ext cx="7644063" cy="18077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233111" y="5577198"/>
            <a:ext cx="7644063" cy="8021"/>
          </a:xfrm>
          <a:prstGeom prst="line">
            <a:avLst/>
          </a:prstGeom>
          <a:ln w="28575">
            <a:solidFill>
              <a:schemeClr val="accent4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233111" y="5259394"/>
            <a:ext cx="7644063" cy="802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0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6B65-C162-4DF3-AD27-85A396F5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C089-F8F4-427B-BDCD-A1B6BC3B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0078"/>
            <a:ext cx="11009243" cy="5158409"/>
          </a:xfrm>
        </p:spPr>
        <p:txBody>
          <a:bodyPr>
            <a:normAutofit fontScale="85000" lnSpcReduction="20000"/>
          </a:bodyPr>
          <a:lstStyle/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LPI &amp; Gap intercept: Indicator absolute difference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10%</a:t>
            </a:r>
            <a:endParaRPr lang="en-US" sz="3600" dirty="0"/>
          </a:p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Height: Absolute difference of heights records in each category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2</a:t>
            </a:r>
            <a:endParaRPr lang="en-US" sz="3600" dirty="0"/>
          </a:p>
          <a:p>
            <a:pPr marL="742950" lvl="1" indent="-285750">
              <a:lnSpc>
                <a:spcPct val="80000"/>
              </a:lnSpc>
              <a:spcBef>
                <a:spcPts val="1212"/>
              </a:spcBef>
              <a:buSzPts val="3519"/>
              <a:buFont typeface="Arial"/>
              <a:buChar char="•"/>
            </a:pPr>
            <a:r>
              <a:rPr lang="en-US" sz="3600" dirty="0"/>
              <a:t>Absolute difference of # of species present in the area </a:t>
            </a: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≤</a:t>
            </a:r>
            <a:r>
              <a:rPr lang="en-US" sz="3600" b="1" dirty="0"/>
              <a:t> 2 </a:t>
            </a:r>
            <a:r>
              <a:rPr lang="en-US" sz="3600" dirty="0"/>
              <a:t>species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You </a:t>
            </a:r>
            <a:r>
              <a:rPr lang="en-US" sz="3600" dirty="0"/>
              <a:t>don’t calibrate with soil stability </a:t>
            </a:r>
            <a:r>
              <a:rPr lang="en-US" sz="3600" dirty="0" smtClean="0"/>
              <a:t>but </a:t>
            </a:r>
            <a:r>
              <a:rPr lang="en-US" sz="3600" dirty="0"/>
              <a:t>verify that all crew members are collecting uniform peds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Soil textures can be calibrated against a known lab </a:t>
            </a:r>
            <a:r>
              <a:rPr lang="en-US" sz="3600" dirty="0" smtClean="0"/>
              <a:t>sample (PILOT)</a:t>
            </a:r>
          </a:p>
          <a:p>
            <a:pPr lvl="2"/>
            <a:r>
              <a:rPr lang="en-US" sz="3200" dirty="0" smtClean="0"/>
              <a:t>Near class accuracy:  80%</a:t>
            </a:r>
          </a:p>
          <a:p>
            <a:pPr lvl="2"/>
            <a:r>
              <a:rPr lang="en-US" sz="3200" dirty="0" smtClean="0"/>
              <a:t>Absolute class accuracy: 40%</a:t>
            </a:r>
          </a:p>
          <a:p>
            <a:pPr lvl="2"/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REMEMBER: </a:t>
            </a:r>
            <a:r>
              <a:rPr lang="en-US" sz="4400" b="1" dirty="0"/>
              <a:t>10 2 2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C0A9-5382-4CDD-8984-D36E701D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Calibration in DIMA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3EDD-EC65-4C3D-9F83-346746D62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Set up a </a:t>
            </a:r>
            <a:r>
              <a:rPr lang="en-US" sz="2800" b="1" u="sng" dirty="0"/>
              <a:t>new plot </a:t>
            </a:r>
            <a:r>
              <a:rPr lang="en-US" sz="2800" dirty="0"/>
              <a:t>in DIMA for each calibration exercise with a </a:t>
            </a:r>
            <a:r>
              <a:rPr lang="en-US" sz="2800" b="1" dirty="0"/>
              <a:t>stratum name followed by an underscore and the </a:t>
            </a:r>
            <a:r>
              <a:rPr lang="en-US" sz="2800" b="1" dirty="0" smtClean="0"/>
              <a:t>date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b="1" dirty="0" smtClean="0"/>
              <a:t>A “C_” before the stratum name is for plots with calibrated method(s) and “NC_” for plots that did not reach criteria on method(s)</a:t>
            </a:r>
            <a:endParaRPr lang="en-US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C_LOAMY_20190123_1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NC_LOAMY_20190123_1</a:t>
            </a:r>
            <a:endParaRPr lang="en-US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A </a:t>
            </a:r>
            <a:r>
              <a:rPr lang="en-US" sz="2800" b="1" u="sng" dirty="0"/>
              <a:t>LINE is made for each crew member</a:t>
            </a:r>
            <a:r>
              <a:rPr lang="en-US" sz="2800" dirty="0"/>
              <a:t>, in the </a:t>
            </a:r>
            <a:r>
              <a:rPr lang="en-US" sz="2800" b="1" dirty="0"/>
              <a:t>SAME PLOT</a:t>
            </a:r>
            <a:r>
              <a:rPr lang="en-US" sz="2800" dirty="0"/>
              <a:t>, who then will complete LPI and Gap, Sp. Inventory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report can be generated to </a:t>
            </a:r>
            <a:r>
              <a:rPr lang="en-US" sz="2800" b="1" u="sng" dirty="0"/>
              <a:t>compare indicators</a:t>
            </a:r>
            <a:r>
              <a:rPr lang="en-US" sz="2800" dirty="0"/>
              <a:t> (you won’t have to do the math in the field)!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0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30;p26"/>
          <p:cNvSpPr txBox="1"/>
          <p:nvPr/>
        </p:nvSpPr>
        <p:spPr>
          <a:xfrm>
            <a:off x="7695680" y="507931"/>
            <a:ext cx="32649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Site Name</a:t>
            </a:r>
            <a:endParaRPr sz="5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369" y="1449521"/>
            <a:ext cx="8087928" cy="4753973"/>
          </a:xfrm>
          <a:prstGeom prst="rect">
            <a:avLst/>
          </a:prstGeom>
        </p:spPr>
      </p:pic>
      <p:sp>
        <p:nvSpPr>
          <p:cNvPr id="13" name="Google Shape;226;p26"/>
          <p:cNvSpPr/>
          <p:nvPr/>
        </p:nvSpPr>
        <p:spPr>
          <a:xfrm rot="8533666">
            <a:off x="5115920" y="3050324"/>
            <a:ext cx="647706" cy="23756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Google Shape;227;p26"/>
          <p:cNvSpPr/>
          <p:nvPr/>
        </p:nvSpPr>
        <p:spPr>
          <a:xfrm rot="19432933">
            <a:off x="3692655" y="1142411"/>
            <a:ext cx="399225" cy="12111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" name="Google Shape;228;p26"/>
          <p:cNvSpPr/>
          <p:nvPr/>
        </p:nvSpPr>
        <p:spPr>
          <a:xfrm rot="2661071">
            <a:off x="6244328" y="684933"/>
            <a:ext cx="508492" cy="16884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229;p26"/>
          <p:cNvSpPr txBox="1"/>
          <p:nvPr/>
        </p:nvSpPr>
        <p:spPr>
          <a:xfrm>
            <a:off x="3688793" y="199545"/>
            <a:ext cx="32707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Site ID</a:t>
            </a:r>
            <a:endParaRPr sz="5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234;p26"/>
          <p:cNvSpPr txBox="1"/>
          <p:nvPr/>
        </p:nvSpPr>
        <p:spPr>
          <a:xfrm>
            <a:off x="5391068" y="5414957"/>
            <a:ext cx="36400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Plot ID</a:t>
            </a:r>
            <a:endParaRPr sz="60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241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85430" y="354558"/>
            <a:ext cx="7055699" cy="6365470"/>
            <a:chOff x="4517999" y="243381"/>
            <a:chExt cx="7362825" cy="6915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7999" y="243381"/>
              <a:ext cx="7362825" cy="23526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229935" y="2596056"/>
              <a:ext cx="5938951" cy="4562475"/>
              <a:chOff x="4827369" y="2578803"/>
              <a:chExt cx="5938951" cy="456247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369" y="2578803"/>
                <a:ext cx="5938951" cy="4562475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5465252" y="3101582"/>
                <a:ext cx="973393" cy="5085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069457" y="5454257"/>
                <a:ext cx="973393" cy="5085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Down Arrow 9"/>
            <p:cNvSpPr/>
            <p:nvPr/>
          </p:nvSpPr>
          <p:spPr>
            <a:xfrm>
              <a:off x="10202174" y="1029419"/>
              <a:ext cx="822385" cy="10006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63538" y="5348366"/>
            <a:ext cx="628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haroni" panose="02010803020104030203" pitchFamily="2" charset="-79"/>
              </a:rPr>
              <a:t>THE SAME PLOT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5023853" y="5348366"/>
            <a:ext cx="692331" cy="6531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A2C6F-8C00-481F-9995-5A825FFB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" y="2180495"/>
            <a:ext cx="10058400" cy="1450757"/>
          </a:xfrm>
        </p:spPr>
        <p:txBody>
          <a:bodyPr/>
          <a:lstStyle/>
          <a:p>
            <a:r>
              <a:rPr lang="en-US" dirty="0"/>
              <a:t>Setting Up Calibration</a:t>
            </a:r>
          </a:p>
        </p:txBody>
      </p:sp>
    </p:spTree>
    <p:extLst>
      <p:ext uri="{BB962C8B-B14F-4D97-AF65-F5344CB8AC3E}">
        <p14:creationId xmlns:p14="http://schemas.microsoft.com/office/powerpoint/2010/main" val="109200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465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Garamond</vt:lpstr>
      <vt:lpstr>Roboto</vt:lpstr>
      <vt:lpstr>Wingdings</vt:lpstr>
      <vt:lpstr>Office Theme</vt:lpstr>
      <vt:lpstr>Calibration</vt:lpstr>
      <vt:lpstr>Calibration</vt:lpstr>
      <vt:lpstr>Calibration</vt:lpstr>
      <vt:lpstr>Calibration </vt:lpstr>
      <vt:lpstr>Compare Results</vt:lpstr>
      <vt:lpstr>Setting Up Calibration in DIMA</vt:lpstr>
      <vt:lpstr>PowerPoint Presentation</vt:lpstr>
      <vt:lpstr>Setting Up Calibration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</dc:title>
  <dc:creator>Kachergis, Emily J</dc:creator>
  <cp:lastModifiedBy>cdillon</cp:lastModifiedBy>
  <cp:revision>4</cp:revision>
  <dcterms:created xsi:type="dcterms:W3CDTF">2019-03-22T22:42:42Z</dcterms:created>
  <dcterms:modified xsi:type="dcterms:W3CDTF">2019-03-26T15:55:37Z</dcterms:modified>
</cp:coreProperties>
</file>