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89" r:id="rId4"/>
    <p:sldId id="290" r:id="rId5"/>
    <p:sldId id="263" r:id="rId6"/>
    <p:sldId id="265" r:id="rId7"/>
    <p:sldId id="293" r:id="rId8"/>
    <p:sldId id="291" r:id="rId9"/>
    <p:sldId id="292" r:id="rId10"/>
    <p:sldId id="294" r:id="rId11"/>
    <p:sldId id="29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McCord" initials="SEM" lastIdx="3" clrIdx="0"/>
  <p:cmAuthor id="1" name="Burnett, Sarah H" initials="BS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86099" autoAdjust="0"/>
  </p:normalViewPr>
  <p:slideViewPr>
    <p:cSldViewPr>
      <p:cViewPr varScale="1">
        <p:scale>
          <a:sx n="51" d="100"/>
          <a:sy n="51" d="100"/>
        </p:scale>
        <p:origin x="42" y="2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5BEC21-EE19-4036-9E6A-A6AFA417CDE0}" type="datetimeFigureOut">
              <a:rPr lang="en-US" smtClean="0"/>
              <a:t>1/12/2019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832F87-25DA-4469-AF8A-874150B2DCE5}" type="slidenum">
              <a:rPr lang="en-US" smtClean="0"/>
              <a:t>‹#›</a:t>
            </a:fld>
            <a:endParaRPr lang="en-US"/>
          </a:p>
        </p:txBody>
      </p:sp>
    </p:spTree>
    <p:extLst>
      <p:ext uri="{BB962C8B-B14F-4D97-AF65-F5344CB8AC3E}">
        <p14:creationId xmlns:p14="http://schemas.microsoft.com/office/powerpoint/2010/main" val="109827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1ce793cd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11ce793c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311ce793cd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Implementation Summery is a helpful tracking document that should be filled out by both the project and crew lead. It can help out the next season by serving as a reminder for things to looks out for </a:t>
            </a:r>
            <a:r>
              <a:rPr lang="en-US" dirty="0" err="1"/>
              <a:t>for</a:t>
            </a:r>
            <a:r>
              <a:rPr lang="en-US" dirty="0"/>
              <a:t> the coming season.</a:t>
            </a:r>
          </a:p>
          <a:p>
            <a:r>
              <a:rPr lang="en-US" dirty="0"/>
              <a:t>The document is straightforward but can easily be forgotten. </a:t>
            </a:r>
          </a:p>
          <a:p>
            <a:r>
              <a:rPr lang="en-US" dirty="0"/>
              <a:t>Questions?</a:t>
            </a:r>
          </a:p>
        </p:txBody>
      </p:sp>
      <p:sp>
        <p:nvSpPr>
          <p:cNvPr id="4" name="Slide Number Placeholder 3"/>
          <p:cNvSpPr>
            <a:spLocks noGrp="1"/>
          </p:cNvSpPr>
          <p:nvPr>
            <p:ph type="sldNum" sz="quarter" idx="5"/>
          </p:nvPr>
        </p:nvSpPr>
        <p:spPr/>
        <p:txBody>
          <a:bodyPr/>
          <a:lstStyle/>
          <a:p>
            <a:fld id="{94832F87-25DA-4469-AF8A-874150B2DCE5}" type="slidenum">
              <a:rPr lang="en-US" smtClean="0"/>
              <a:t>11</a:t>
            </a:fld>
            <a:endParaRPr lang="en-US"/>
          </a:p>
        </p:txBody>
      </p:sp>
    </p:spTree>
    <p:extLst>
      <p:ext uri="{BB962C8B-B14F-4D97-AF65-F5344CB8AC3E}">
        <p14:creationId xmlns:p14="http://schemas.microsoft.com/office/powerpoint/2010/main" val="3280418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been</a:t>
            </a:r>
            <a:r>
              <a:rPr lang="en-US" baseline="0" dirty="0"/>
              <a:t> a fly by description of the data management steps you need to take, but all of the things I’ve talked about can be found in the Data Management Protocol and I am always around to answer questions!</a:t>
            </a:r>
            <a:endParaRPr lang="en-US" dirty="0"/>
          </a:p>
        </p:txBody>
      </p:sp>
      <p:sp>
        <p:nvSpPr>
          <p:cNvPr id="4" name="Slide Number Placeholder 3"/>
          <p:cNvSpPr>
            <a:spLocks noGrp="1"/>
          </p:cNvSpPr>
          <p:nvPr>
            <p:ph type="sldNum" sz="quarter" idx="10"/>
          </p:nvPr>
        </p:nvSpPr>
        <p:spPr/>
        <p:txBody>
          <a:bodyPr/>
          <a:lstStyle/>
          <a:p>
            <a:fld id="{94832F87-25DA-4469-AF8A-874150B2DCE5}" type="slidenum">
              <a:rPr lang="en-US" smtClean="0"/>
              <a:t>12</a:t>
            </a:fld>
            <a:endParaRPr lang="en-US"/>
          </a:p>
        </p:txBody>
      </p:sp>
    </p:spTree>
    <p:extLst>
      <p:ext uri="{BB962C8B-B14F-4D97-AF65-F5344CB8AC3E}">
        <p14:creationId xmlns:p14="http://schemas.microsoft.com/office/powerpoint/2010/main" val="366690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thoughts to highlight here are to empower crews.  They have the control over how good this data is, let them know that their data is some of the best data collected and that the management and QA and QC </a:t>
            </a:r>
            <a:r>
              <a:rPr lang="en-US" baseline="0" dirty="0" err="1"/>
              <a:t>ing</a:t>
            </a:r>
            <a:r>
              <a:rPr lang="en-US" baseline="0" dirty="0"/>
              <a:t> of data really falls on the shoulders of field crews and we rely heavily on them to collect good data.</a:t>
            </a:r>
            <a:endParaRPr lang="en-US" dirty="0"/>
          </a:p>
          <a:p>
            <a:endParaRPr lang="en-US" dirty="0"/>
          </a:p>
        </p:txBody>
      </p:sp>
      <p:sp>
        <p:nvSpPr>
          <p:cNvPr id="4" name="Slide Number Placeholder 3"/>
          <p:cNvSpPr>
            <a:spLocks noGrp="1"/>
          </p:cNvSpPr>
          <p:nvPr>
            <p:ph type="sldNum" sz="quarter" idx="10"/>
          </p:nvPr>
        </p:nvSpPr>
        <p:spPr/>
        <p:txBody>
          <a:bodyPr/>
          <a:lstStyle/>
          <a:p>
            <a:fld id="{94832F87-25DA-4469-AF8A-874150B2DCE5}" type="slidenum">
              <a:rPr lang="en-US" smtClean="0"/>
              <a:t>3</a:t>
            </a:fld>
            <a:endParaRPr lang="en-US"/>
          </a:p>
        </p:txBody>
      </p:sp>
    </p:spTree>
    <p:extLst>
      <p:ext uri="{BB962C8B-B14F-4D97-AF65-F5344CB8AC3E}">
        <p14:creationId xmlns:p14="http://schemas.microsoft.com/office/powerpoint/2010/main" val="2986968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them pick</a:t>
            </a:r>
            <a:r>
              <a:rPr lang="en-US" baseline="0" dirty="0"/>
              <a:t> it up – walk through the sections – have everyone take note of the sections that are important to them, etc.</a:t>
            </a:r>
          </a:p>
          <a:p>
            <a:r>
              <a:rPr lang="en-US" dirty="0"/>
              <a:t>Page 8 is where the information for field crews begin. They should be referencing this section for QA and QC procedures throughout the season.</a:t>
            </a:r>
          </a:p>
        </p:txBody>
      </p:sp>
      <p:sp>
        <p:nvSpPr>
          <p:cNvPr id="4" name="Slide Number Placeholder 3"/>
          <p:cNvSpPr>
            <a:spLocks noGrp="1"/>
          </p:cNvSpPr>
          <p:nvPr>
            <p:ph type="sldNum" sz="quarter" idx="10"/>
          </p:nvPr>
        </p:nvSpPr>
        <p:spPr/>
        <p:txBody>
          <a:bodyPr/>
          <a:lstStyle/>
          <a:p>
            <a:fld id="{94832F87-25DA-4469-AF8A-874150B2DCE5}" type="slidenum">
              <a:rPr lang="en-US" smtClean="0"/>
              <a:t>4</a:t>
            </a:fld>
            <a:endParaRPr lang="en-US"/>
          </a:p>
        </p:txBody>
      </p:sp>
    </p:spTree>
    <p:extLst>
      <p:ext uri="{BB962C8B-B14F-4D97-AF65-F5344CB8AC3E}">
        <p14:creationId xmlns:p14="http://schemas.microsoft.com/office/powerpoint/2010/main" val="3791540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the season the NOC will require six pieces of data. Who can tell me what they are? </a:t>
            </a:r>
          </a:p>
          <a:p>
            <a:r>
              <a:rPr lang="en-US" dirty="0"/>
              <a:t>* Click the slide 6 times to make them all appear</a:t>
            </a:r>
          </a:p>
        </p:txBody>
      </p:sp>
      <p:sp>
        <p:nvSpPr>
          <p:cNvPr id="4" name="Slide Number Placeholder 3"/>
          <p:cNvSpPr>
            <a:spLocks noGrp="1"/>
          </p:cNvSpPr>
          <p:nvPr>
            <p:ph type="sldNum" sz="quarter" idx="5"/>
          </p:nvPr>
        </p:nvSpPr>
        <p:spPr/>
        <p:txBody>
          <a:bodyPr/>
          <a:lstStyle/>
          <a:p>
            <a:fld id="{94832F87-25DA-4469-AF8A-874150B2DCE5}" type="slidenum">
              <a:rPr lang="en-US" smtClean="0"/>
              <a:t>5</a:t>
            </a:fld>
            <a:endParaRPr lang="en-US"/>
          </a:p>
        </p:txBody>
      </p:sp>
    </p:spTree>
    <p:extLst>
      <p:ext uri="{BB962C8B-B14F-4D97-AF65-F5344CB8AC3E}">
        <p14:creationId xmlns:p14="http://schemas.microsoft.com/office/powerpoint/2010/main" val="107591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heard the about DIMA a few times now. To reiterate, DIMA stands for the Database for Inventory Monitoring and Assessment. It runs on Microsoft Access so is only compatible with Windows operating systems. </a:t>
            </a:r>
          </a:p>
          <a:p>
            <a:r>
              <a:rPr lang="en-US" dirty="0"/>
              <a:t>The two major pieces of data required at the end of the season are DIMAs. We require two DIMAs per project; the project DIMA and the calibration DIMA.</a:t>
            </a:r>
          </a:p>
          <a:p>
            <a:r>
              <a:rPr lang="en-US" dirty="0"/>
              <a:t>DIMA isn’t perfect so there are a couple things to watch out for such as; species identification. You will likely need to input plants that you can’t identify. Make sure to use the correct naming protocol. </a:t>
            </a:r>
          </a:p>
          <a:p>
            <a:r>
              <a:rPr lang="en-US" dirty="0"/>
              <a:t>In some states there growth habitat and duration will come filled in if there is a standard state species list. Check with the project lead and/or state lead on this. Some folks will need to manually enter all of these.</a:t>
            </a:r>
          </a:p>
        </p:txBody>
      </p:sp>
      <p:sp>
        <p:nvSpPr>
          <p:cNvPr id="4" name="Slide Number Placeholder 3"/>
          <p:cNvSpPr>
            <a:spLocks noGrp="1"/>
          </p:cNvSpPr>
          <p:nvPr>
            <p:ph type="sldNum" sz="quarter" idx="5"/>
          </p:nvPr>
        </p:nvSpPr>
        <p:spPr/>
        <p:txBody>
          <a:bodyPr/>
          <a:lstStyle/>
          <a:p>
            <a:fld id="{94832F87-25DA-4469-AF8A-874150B2DCE5}" type="slidenum">
              <a:rPr lang="en-US" smtClean="0"/>
              <a:t>6</a:t>
            </a:fld>
            <a:endParaRPr lang="en-US"/>
          </a:p>
        </p:txBody>
      </p:sp>
    </p:spTree>
    <p:extLst>
      <p:ext uri="{BB962C8B-B14F-4D97-AF65-F5344CB8AC3E}">
        <p14:creationId xmlns:p14="http://schemas.microsoft.com/office/powerpoint/2010/main" val="19532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to note is the unknown plant tracking function. This is not a requirement but may be helpful in keeping track of which codes are in which plots. </a:t>
            </a:r>
          </a:p>
          <a:p>
            <a:r>
              <a:rPr lang="en-US" dirty="0"/>
              <a:t>Questions about DIMAs?</a:t>
            </a:r>
          </a:p>
        </p:txBody>
      </p:sp>
      <p:sp>
        <p:nvSpPr>
          <p:cNvPr id="4" name="Slide Number Placeholder 3"/>
          <p:cNvSpPr>
            <a:spLocks noGrp="1"/>
          </p:cNvSpPr>
          <p:nvPr>
            <p:ph type="sldNum" sz="quarter" idx="5"/>
          </p:nvPr>
        </p:nvSpPr>
        <p:spPr/>
        <p:txBody>
          <a:bodyPr/>
          <a:lstStyle/>
          <a:p>
            <a:fld id="{94832F87-25DA-4469-AF8A-874150B2DCE5}" type="slidenum">
              <a:rPr lang="en-US" smtClean="0"/>
              <a:t>7</a:t>
            </a:fld>
            <a:endParaRPr lang="en-US"/>
          </a:p>
        </p:txBody>
      </p:sp>
    </p:spTree>
    <p:extLst>
      <p:ext uri="{BB962C8B-B14F-4D97-AF65-F5344CB8AC3E}">
        <p14:creationId xmlns:p14="http://schemas.microsoft.com/office/powerpoint/2010/main" val="2380013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piece of data required is the plot tracking excel. This should come with your sample design and will be a semi-filled in Microsoft excel. This sheet has all of your plots and plot names in it – DO NOT CHANGE THE NAMES. It is helpful to fill this in throughout the season. The excel is a helpful tool to help keep track of how many plots per strata you have completed to ensure that the sample design stay balanced. </a:t>
            </a:r>
          </a:p>
          <a:p>
            <a:r>
              <a:rPr lang="en-US" dirty="0"/>
              <a:t>Questions?</a:t>
            </a:r>
          </a:p>
        </p:txBody>
      </p:sp>
      <p:sp>
        <p:nvSpPr>
          <p:cNvPr id="4" name="Slide Number Placeholder 3"/>
          <p:cNvSpPr>
            <a:spLocks noGrp="1"/>
          </p:cNvSpPr>
          <p:nvPr>
            <p:ph type="sldNum" sz="quarter" idx="5"/>
          </p:nvPr>
        </p:nvSpPr>
        <p:spPr/>
        <p:txBody>
          <a:bodyPr/>
          <a:lstStyle/>
          <a:p>
            <a:fld id="{94832F87-25DA-4469-AF8A-874150B2DCE5}" type="slidenum">
              <a:rPr lang="en-US" smtClean="0"/>
              <a:t>8</a:t>
            </a:fld>
            <a:endParaRPr lang="en-US"/>
          </a:p>
        </p:txBody>
      </p:sp>
    </p:spTree>
    <p:extLst>
      <p:ext uri="{BB962C8B-B14F-4D97-AF65-F5344CB8AC3E}">
        <p14:creationId xmlns:p14="http://schemas.microsoft.com/office/powerpoint/2010/main" val="141942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here has made a mistake when collecting data? *presenter raise your hand cause you know it’s true. Who here has tried to cover up your mistake? *raise hand again. </a:t>
            </a:r>
          </a:p>
          <a:p>
            <a:r>
              <a:rPr lang="en-US" dirty="0"/>
              <a:t>Mistakes are ok! But covering it up is not. If this data goes to court for whatever reason and they find that someone tried to cover something up then all of the data could be potentially falsified. </a:t>
            </a:r>
          </a:p>
          <a:p>
            <a:r>
              <a:rPr lang="en-US" dirty="0"/>
              <a:t>All you need to do is track known errors or missing data in this template and turn in with your data. </a:t>
            </a:r>
          </a:p>
          <a:p>
            <a:r>
              <a:rPr lang="en-US" dirty="0"/>
              <a:t>Questions?</a:t>
            </a:r>
          </a:p>
        </p:txBody>
      </p:sp>
      <p:sp>
        <p:nvSpPr>
          <p:cNvPr id="4" name="Slide Number Placeholder 3"/>
          <p:cNvSpPr>
            <a:spLocks noGrp="1"/>
          </p:cNvSpPr>
          <p:nvPr>
            <p:ph type="sldNum" sz="quarter" idx="5"/>
          </p:nvPr>
        </p:nvSpPr>
        <p:spPr/>
        <p:txBody>
          <a:bodyPr/>
          <a:lstStyle/>
          <a:p>
            <a:fld id="{94832F87-25DA-4469-AF8A-874150B2DCE5}" type="slidenum">
              <a:rPr lang="en-US" smtClean="0"/>
              <a:t>9</a:t>
            </a:fld>
            <a:endParaRPr lang="en-US"/>
          </a:p>
        </p:txBody>
      </p:sp>
    </p:spTree>
    <p:extLst>
      <p:ext uri="{BB962C8B-B14F-4D97-AF65-F5344CB8AC3E}">
        <p14:creationId xmlns:p14="http://schemas.microsoft.com/office/powerpoint/2010/main" val="3755758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can be the most important piece of information to resource specialists when trying to piece all of the data together. Do your best to take quality photos! Even if it may seem like a small detail, having the correct naming convention and location for photos makes data interpretation MUCH easier.</a:t>
            </a:r>
          </a:p>
          <a:p>
            <a:r>
              <a:rPr lang="en-US" dirty="0"/>
              <a:t>*If time allows, ask class correct orientation for transect and soil pit photos (landscape for transects and portrait for soil pit) and the correct height/distance from transects (1.5m above soil surface and at plot center so 5m away from transect start)</a:t>
            </a:r>
          </a:p>
          <a:p>
            <a:r>
              <a:rPr lang="en-US" dirty="0"/>
              <a:t>Questions?</a:t>
            </a:r>
          </a:p>
        </p:txBody>
      </p:sp>
      <p:sp>
        <p:nvSpPr>
          <p:cNvPr id="4" name="Slide Number Placeholder 3"/>
          <p:cNvSpPr>
            <a:spLocks noGrp="1"/>
          </p:cNvSpPr>
          <p:nvPr>
            <p:ph type="sldNum" sz="quarter" idx="5"/>
          </p:nvPr>
        </p:nvSpPr>
        <p:spPr/>
        <p:txBody>
          <a:bodyPr/>
          <a:lstStyle/>
          <a:p>
            <a:fld id="{94832F87-25DA-4469-AF8A-874150B2DCE5}" type="slidenum">
              <a:rPr lang="en-US" smtClean="0"/>
              <a:t>10</a:t>
            </a:fld>
            <a:endParaRPr lang="en-US"/>
          </a:p>
        </p:txBody>
      </p:sp>
    </p:spTree>
    <p:extLst>
      <p:ext uri="{BB962C8B-B14F-4D97-AF65-F5344CB8AC3E}">
        <p14:creationId xmlns:p14="http://schemas.microsoft.com/office/powerpoint/2010/main" val="1964613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CB1CB6-D22C-4F26-A389-8704F8452207}"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5E293-A9A7-472F-9F7F-2CB75F5DE384}" type="slidenum">
              <a:rPr lang="en-US" smtClean="0"/>
              <a:t>‹#›</a:t>
            </a:fld>
            <a:endParaRPr lang="en-US"/>
          </a:p>
        </p:txBody>
      </p:sp>
    </p:spTree>
    <p:extLst>
      <p:ext uri="{BB962C8B-B14F-4D97-AF65-F5344CB8AC3E}">
        <p14:creationId xmlns:p14="http://schemas.microsoft.com/office/powerpoint/2010/main" val="106187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CB1CB6-D22C-4F26-A389-8704F8452207}"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5E293-A9A7-472F-9F7F-2CB75F5DE384}" type="slidenum">
              <a:rPr lang="en-US" smtClean="0"/>
              <a:t>‹#›</a:t>
            </a:fld>
            <a:endParaRPr lang="en-US"/>
          </a:p>
        </p:txBody>
      </p:sp>
    </p:spTree>
    <p:extLst>
      <p:ext uri="{BB962C8B-B14F-4D97-AF65-F5344CB8AC3E}">
        <p14:creationId xmlns:p14="http://schemas.microsoft.com/office/powerpoint/2010/main" val="169636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CB1CB6-D22C-4F26-A389-8704F8452207}"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5E293-A9A7-472F-9F7F-2CB75F5DE384}" type="slidenum">
              <a:rPr lang="en-US" smtClean="0"/>
              <a:t>‹#›</a:t>
            </a:fld>
            <a:endParaRPr lang="en-US"/>
          </a:p>
        </p:txBody>
      </p:sp>
    </p:spTree>
    <p:extLst>
      <p:ext uri="{BB962C8B-B14F-4D97-AF65-F5344CB8AC3E}">
        <p14:creationId xmlns:p14="http://schemas.microsoft.com/office/powerpoint/2010/main" val="213569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CB1CB6-D22C-4F26-A389-8704F8452207}"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5E293-A9A7-472F-9F7F-2CB75F5DE384}" type="slidenum">
              <a:rPr lang="en-US" smtClean="0"/>
              <a:t>‹#›</a:t>
            </a:fld>
            <a:endParaRPr lang="en-US"/>
          </a:p>
        </p:txBody>
      </p:sp>
    </p:spTree>
    <p:extLst>
      <p:ext uri="{BB962C8B-B14F-4D97-AF65-F5344CB8AC3E}">
        <p14:creationId xmlns:p14="http://schemas.microsoft.com/office/powerpoint/2010/main" val="144409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CB1CB6-D22C-4F26-A389-8704F8452207}"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5E293-A9A7-472F-9F7F-2CB75F5DE384}" type="slidenum">
              <a:rPr lang="en-US" smtClean="0"/>
              <a:t>‹#›</a:t>
            </a:fld>
            <a:endParaRPr lang="en-US"/>
          </a:p>
        </p:txBody>
      </p:sp>
    </p:spTree>
    <p:extLst>
      <p:ext uri="{BB962C8B-B14F-4D97-AF65-F5344CB8AC3E}">
        <p14:creationId xmlns:p14="http://schemas.microsoft.com/office/powerpoint/2010/main" val="153481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CB1CB6-D22C-4F26-A389-8704F8452207}"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5E293-A9A7-472F-9F7F-2CB75F5DE384}" type="slidenum">
              <a:rPr lang="en-US" smtClean="0"/>
              <a:t>‹#›</a:t>
            </a:fld>
            <a:endParaRPr lang="en-US"/>
          </a:p>
        </p:txBody>
      </p:sp>
    </p:spTree>
    <p:extLst>
      <p:ext uri="{BB962C8B-B14F-4D97-AF65-F5344CB8AC3E}">
        <p14:creationId xmlns:p14="http://schemas.microsoft.com/office/powerpoint/2010/main" val="6758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CB1CB6-D22C-4F26-A389-8704F8452207}" type="datetimeFigureOut">
              <a:rPr lang="en-US" smtClean="0"/>
              <a:t>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E5E293-A9A7-472F-9F7F-2CB75F5DE384}" type="slidenum">
              <a:rPr lang="en-US" smtClean="0"/>
              <a:t>‹#›</a:t>
            </a:fld>
            <a:endParaRPr lang="en-US"/>
          </a:p>
        </p:txBody>
      </p:sp>
    </p:spTree>
    <p:extLst>
      <p:ext uri="{BB962C8B-B14F-4D97-AF65-F5344CB8AC3E}">
        <p14:creationId xmlns:p14="http://schemas.microsoft.com/office/powerpoint/2010/main" val="228838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CB1CB6-D22C-4F26-A389-8704F8452207}" type="datetimeFigureOut">
              <a:rPr lang="en-US" smtClean="0"/>
              <a:t>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E5E293-A9A7-472F-9F7F-2CB75F5DE384}" type="slidenum">
              <a:rPr lang="en-US" smtClean="0"/>
              <a:t>‹#›</a:t>
            </a:fld>
            <a:endParaRPr lang="en-US"/>
          </a:p>
        </p:txBody>
      </p:sp>
    </p:spTree>
    <p:extLst>
      <p:ext uri="{BB962C8B-B14F-4D97-AF65-F5344CB8AC3E}">
        <p14:creationId xmlns:p14="http://schemas.microsoft.com/office/powerpoint/2010/main" val="257435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B1CB6-D22C-4F26-A389-8704F8452207}" type="datetimeFigureOut">
              <a:rPr lang="en-US" smtClean="0"/>
              <a:t>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E5E293-A9A7-472F-9F7F-2CB75F5DE384}" type="slidenum">
              <a:rPr lang="en-US" smtClean="0"/>
              <a:t>‹#›</a:t>
            </a:fld>
            <a:endParaRPr lang="en-US"/>
          </a:p>
        </p:txBody>
      </p:sp>
    </p:spTree>
    <p:extLst>
      <p:ext uri="{BB962C8B-B14F-4D97-AF65-F5344CB8AC3E}">
        <p14:creationId xmlns:p14="http://schemas.microsoft.com/office/powerpoint/2010/main" val="76472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CB1CB6-D22C-4F26-A389-8704F8452207}"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5E293-A9A7-472F-9F7F-2CB75F5DE384}" type="slidenum">
              <a:rPr lang="en-US" smtClean="0"/>
              <a:t>‹#›</a:t>
            </a:fld>
            <a:endParaRPr lang="en-US"/>
          </a:p>
        </p:txBody>
      </p:sp>
    </p:spTree>
    <p:extLst>
      <p:ext uri="{BB962C8B-B14F-4D97-AF65-F5344CB8AC3E}">
        <p14:creationId xmlns:p14="http://schemas.microsoft.com/office/powerpoint/2010/main" val="894203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CB1CB6-D22C-4F26-A389-8704F8452207}"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5E293-A9A7-472F-9F7F-2CB75F5DE384}" type="slidenum">
              <a:rPr lang="en-US" smtClean="0"/>
              <a:t>‹#›</a:t>
            </a:fld>
            <a:endParaRPr lang="en-US"/>
          </a:p>
        </p:txBody>
      </p:sp>
    </p:spTree>
    <p:extLst>
      <p:ext uri="{BB962C8B-B14F-4D97-AF65-F5344CB8AC3E}">
        <p14:creationId xmlns:p14="http://schemas.microsoft.com/office/powerpoint/2010/main" val="366179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B1CB6-D22C-4F26-A389-8704F8452207}" type="datetimeFigureOut">
              <a:rPr lang="en-US" smtClean="0"/>
              <a:t>1/12/2019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5E293-A9A7-472F-9F7F-2CB75F5DE384}" type="slidenum">
              <a:rPr lang="en-US" smtClean="0"/>
              <a:t>‹#›</a:t>
            </a:fld>
            <a:endParaRPr lang="en-US"/>
          </a:p>
        </p:txBody>
      </p:sp>
    </p:spTree>
    <p:extLst>
      <p:ext uri="{BB962C8B-B14F-4D97-AF65-F5344CB8AC3E}">
        <p14:creationId xmlns:p14="http://schemas.microsoft.com/office/powerpoint/2010/main" val="1321359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b="1" dirty="0"/>
              <a:t>MANAGING AIM DATA</a:t>
            </a:r>
          </a:p>
        </p:txBody>
      </p:sp>
      <p:sp>
        <p:nvSpPr>
          <p:cNvPr id="3" name="Subtitle 2"/>
          <p:cNvSpPr>
            <a:spLocks noGrp="1"/>
          </p:cNvSpPr>
          <p:nvPr>
            <p:ph type="subTitle" idx="1"/>
          </p:nvPr>
        </p:nvSpPr>
        <p:spPr/>
        <p:txBody>
          <a:bodyPr>
            <a:normAutofit/>
          </a:bodyPr>
          <a:lstStyle/>
          <a:p>
            <a:r>
              <a:rPr lang="en-US" sz="4400" b="1" dirty="0"/>
              <a:t>Terrestrial AIM</a:t>
            </a:r>
          </a:p>
          <a:p>
            <a:r>
              <a:rPr lang="en-US" sz="4400" b="1" dirty="0"/>
              <a:t>2019</a:t>
            </a:r>
          </a:p>
        </p:txBody>
      </p:sp>
    </p:spTree>
    <p:extLst>
      <p:ext uri="{BB962C8B-B14F-4D97-AF65-F5344CB8AC3E}">
        <p14:creationId xmlns:p14="http://schemas.microsoft.com/office/powerpoint/2010/main" val="1638798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3855-F98C-4A58-8D72-73941CE56063}"/>
              </a:ext>
            </a:extLst>
          </p:cNvPr>
          <p:cNvSpPr>
            <a:spLocks noGrp="1"/>
          </p:cNvSpPr>
          <p:nvPr>
            <p:ph type="title"/>
          </p:nvPr>
        </p:nvSpPr>
        <p:spPr/>
        <p:txBody>
          <a:bodyPr/>
          <a:lstStyle/>
          <a:p>
            <a:r>
              <a:rPr lang="en-US" dirty="0"/>
              <a:t>Photos</a:t>
            </a:r>
          </a:p>
        </p:txBody>
      </p:sp>
      <p:sp>
        <p:nvSpPr>
          <p:cNvPr id="4" name="Title 1">
            <a:extLst>
              <a:ext uri="{FF2B5EF4-FFF2-40B4-BE49-F238E27FC236}">
                <a16:creationId xmlns:a16="http://schemas.microsoft.com/office/drawing/2014/main" id="{DB84AE6A-3F15-40CC-AFEF-4086794B98F1}"/>
              </a:ext>
            </a:extLst>
          </p:cNvPr>
          <p:cNvSpPr txBox="1">
            <a:spLocks/>
          </p:cNvSpPr>
          <p:nvPr/>
        </p:nvSpPr>
        <p:spPr>
          <a:xfrm>
            <a:off x="609600" y="427038"/>
            <a:ext cx="8229600" cy="1143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900" b="1" dirty="0"/>
              <a:t>Photos</a:t>
            </a:r>
            <a:endParaRPr lang="en-US" sz="3100" b="1" dirty="0"/>
          </a:p>
        </p:txBody>
      </p:sp>
      <p:sp>
        <p:nvSpPr>
          <p:cNvPr id="8" name="TextBox 7">
            <a:extLst>
              <a:ext uri="{FF2B5EF4-FFF2-40B4-BE49-F238E27FC236}">
                <a16:creationId xmlns:a16="http://schemas.microsoft.com/office/drawing/2014/main" id="{C79E2E6C-290D-4C76-B0ED-628904CDB77F}"/>
              </a:ext>
            </a:extLst>
          </p:cNvPr>
          <p:cNvSpPr txBox="1"/>
          <p:nvPr/>
        </p:nvSpPr>
        <p:spPr>
          <a:xfrm>
            <a:off x="685800" y="1676400"/>
            <a:ext cx="8001000" cy="3293209"/>
          </a:xfrm>
          <a:prstGeom prst="rect">
            <a:avLst/>
          </a:prstGeom>
          <a:noFill/>
        </p:spPr>
        <p:txBody>
          <a:bodyPr wrap="square" rtlCol="0">
            <a:spAutoFit/>
          </a:bodyPr>
          <a:lstStyle/>
          <a:p>
            <a:pPr marL="342900" indent="-342900">
              <a:buFont typeface="Wingdings" pitchFamily="2" charset="2"/>
              <a:buChar char="§"/>
            </a:pPr>
            <a:r>
              <a:rPr lang="en-US" sz="2400" b="1" dirty="0"/>
              <a:t>Purpose</a:t>
            </a:r>
            <a:r>
              <a:rPr lang="en-US" sz="2400" dirty="0"/>
              <a:t>:</a:t>
            </a:r>
            <a:r>
              <a:rPr lang="en-US" sz="2000" dirty="0"/>
              <a:t> to give photo representation of each transect and soil pit within a plot. Photos can give meaning to data and explain differences between different year’s data.</a:t>
            </a:r>
          </a:p>
          <a:p>
            <a:endParaRPr lang="en-US" sz="2000" dirty="0"/>
          </a:p>
          <a:p>
            <a:pPr marL="342900" indent="-342900">
              <a:buFont typeface="Wingdings" pitchFamily="2" charset="2"/>
              <a:buChar char="§"/>
            </a:pPr>
            <a:r>
              <a:rPr lang="en-US" sz="2400" b="1" dirty="0"/>
              <a:t>Common pitfalls</a:t>
            </a:r>
            <a:r>
              <a:rPr lang="en-US" sz="2400" dirty="0"/>
              <a:t>: </a:t>
            </a:r>
          </a:p>
          <a:p>
            <a:pPr marL="800100" lvl="1" indent="-342900">
              <a:buFont typeface="Arial" pitchFamily="34" charset="0"/>
              <a:buChar char="•"/>
            </a:pPr>
            <a:r>
              <a:rPr lang="en-US" sz="2000" dirty="0"/>
              <a:t>Incorrectly named photos are extremely time consuming to fix. Refer to Section 3.2.2 in the Data Management Protocol for correct naming.</a:t>
            </a:r>
          </a:p>
          <a:p>
            <a:pPr marL="800100" lvl="1" indent="-342900">
              <a:buFont typeface="Arial" pitchFamily="34" charset="0"/>
              <a:buChar char="•"/>
            </a:pPr>
            <a:r>
              <a:rPr lang="en-US" sz="2000" dirty="0"/>
              <a:t>Photos not taken at the correct height , distance from transect or orientation make for inconsistent interpretation.</a:t>
            </a:r>
            <a:endParaRPr lang="en-US" dirty="0"/>
          </a:p>
        </p:txBody>
      </p:sp>
    </p:spTree>
    <p:extLst>
      <p:ext uri="{BB962C8B-B14F-4D97-AF65-F5344CB8AC3E}">
        <p14:creationId xmlns:p14="http://schemas.microsoft.com/office/powerpoint/2010/main" val="1812773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3DC1-7443-42E7-A900-A177952B8A96}"/>
              </a:ext>
            </a:extLst>
          </p:cNvPr>
          <p:cNvSpPr>
            <a:spLocks noGrp="1"/>
          </p:cNvSpPr>
          <p:nvPr>
            <p:ph type="title"/>
          </p:nvPr>
        </p:nvSpPr>
        <p:spPr/>
        <p:txBody>
          <a:bodyPr/>
          <a:lstStyle/>
          <a:p>
            <a:r>
              <a:rPr lang="en-US" dirty="0"/>
              <a:t>Implementation Summary</a:t>
            </a:r>
          </a:p>
        </p:txBody>
      </p:sp>
      <p:sp>
        <p:nvSpPr>
          <p:cNvPr id="4" name="Title 1">
            <a:extLst>
              <a:ext uri="{FF2B5EF4-FFF2-40B4-BE49-F238E27FC236}">
                <a16:creationId xmlns:a16="http://schemas.microsoft.com/office/drawing/2014/main" id="{71E2E402-23D2-45A1-BCA6-92B31FA2B3ED}"/>
              </a:ext>
            </a:extLst>
          </p:cNvPr>
          <p:cNvSpPr txBox="1">
            <a:spLocks/>
          </p:cNvSpPr>
          <p:nvPr/>
        </p:nvSpPr>
        <p:spPr>
          <a:xfrm>
            <a:off x="609600" y="427038"/>
            <a:ext cx="8229600" cy="1143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900" b="1"/>
              <a:t>Implementation Summary</a:t>
            </a:r>
            <a:endParaRPr lang="en-US" sz="3100" b="1" dirty="0"/>
          </a:p>
        </p:txBody>
      </p:sp>
      <p:sp>
        <p:nvSpPr>
          <p:cNvPr id="5" name="TextBox 4">
            <a:extLst>
              <a:ext uri="{FF2B5EF4-FFF2-40B4-BE49-F238E27FC236}">
                <a16:creationId xmlns:a16="http://schemas.microsoft.com/office/drawing/2014/main" id="{0AAF216E-0059-4294-B080-B577874137E4}"/>
              </a:ext>
            </a:extLst>
          </p:cNvPr>
          <p:cNvSpPr txBox="1"/>
          <p:nvPr/>
        </p:nvSpPr>
        <p:spPr>
          <a:xfrm>
            <a:off x="685800" y="1676400"/>
            <a:ext cx="8001000" cy="2062103"/>
          </a:xfrm>
          <a:prstGeom prst="rect">
            <a:avLst/>
          </a:prstGeom>
          <a:noFill/>
        </p:spPr>
        <p:txBody>
          <a:bodyPr wrap="square" rtlCol="0">
            <a:spAutoFit/>
          </a:bodyPr>
          <a:lstStyle/>
          <a:p>
            <a:pPr marL="342900" indent="-342900">
              <a:buFont typeface="Wingdings" pitchFamily="2" charset="2"/>
              <a:buChar char="§"/>
            </a:pPr>
            <a:r>
              <a:rPr lang="en-US" sz="2400" b="1" dirty="0"/>
              <a:t>Purpose</a:t>
            </a:r>
            <a:r>
              <a:rPr lang="en-US" sz="2400" dirty="0"/>
              <a:t>:</a:t>
            </a:r>
            <a:r>
              <a:rPr lang="en-US" sz="2000" dirty="0"/>
              <a:t> to record information from the season like planning, funding, design, etc. to know what to expect for next year. This document may assist future crew and project leads to correct errors and hit the ground running.</a:t>
            </a:r>
          </a:p>
          <a:p>
            <a:pPr marL="342900" indent="-342900">
              <a:buFont typeface="Wingdings" pitchFamily="2" charset="2"/>
              <a:buChar char="§"/>
            </a:pPr>
            <a:r>
              <a:rPr lang="en-US" sz="2400" b="1" dirty="0"/>
              <a:t>Common pitfalls</a:t>
            </a:r>
            <a:r>
              <a:rPr lang="en-US" sz="2400" dirty="0"/>
              <a:t>: </a:t>
            </a:r>
          </a:p>
          <a:p>
            <a:pPr marL="800100" lvl="1" indent="-342900">
              <a:buFont typeface="Arial" pitchFamily="34" charset="0"/>
              <a:buChar char="•"/>
            </a:pPr>
            <a:r>
              <a:rPr lang="en-US" sz="2000" dirty="0"/>
              <a:t>Not filling it out </a:t>
            </a:r>
            <a:r>
              <a:rPr lang="en-US" sz="2000" dirty="0">
                <a:sym typeface="Wingdings" panose="05000000000000000000" pitchFamily="2" charset="2"/>
              </a:rPr>
              <a:t></a:t>
            </a:r>
            <a:endParaRPr lang="en-US" i="1" dirty="0"/>
          </a:p>
        </p:txBody>
      </p:sp>
    </p:spTree>
    <p:extLst>
      <p:ext uri="{BB962C8B-B14F-4D97-AF65-F5344CB8AC3E}">
        <p14:creationId xmlns:p14="http://schemas.microsoft.com/office/powerpoint/2010/main" val="1232468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fontScale="90000"/>
          </a:bodyPr>
          <a:lstStyle/>
          <a:p>
            <a:r>
              <a:rPr lang="en-US" b="1" dirty="0"/>
              <a:t>DATA MANAGEMENT TAKE AWAY(S)</a:t>
            </a:r>
          </a:p>
        </p:txBody>
      </p:sp>
      <p:sp>
        <p:nvSpPr>
          <p:cNvPr id="3" name="Content Placeholder 2"/>
          <p:cNvSpPr>
            <a:spLocks noGrp="1"/>
          </p:cNvSpPr>
          <p:nvPr>
            <p:ph idx="1"/>
          </p:nvPr>
        </p:nvSpPr>
        <p:spPr/>
        <p:txBody>
          <a:bodyPr/>
          <a:lstStyle/>
          <a:p>
            <a:r>
              <a:rPr lang="en-US" dirty="0"/>
              <a:t>Consult the </a:t>
            </a:r>
            <a:r>
              <a:rPr lang="en-US" b="1" i="1" dirty="0"/>
              <a:t>Data Management Protocol</a:t>
            </a:r>
          </a:p>
          <a:p>
            <a:pPr marL="0" indent="0">
              <a:buNone/>
            </a:pPr>
            <a:endParaRPr lang="en-US" b="1" i="1" dirty="0"/>
          </a:p>
          <a:p>
            <a:r>
              <a:rPr lang="en-US" dirty="0"/>
              <a:t>Contact me if you have questions!</a:t>
            </a:r>
          </a:p>
          <a:p>
            <a:pPr marL="457200" lvl="1" indent="0">
              <a:buNone/>
            </a:pPr>
            <a:r>
              <a:rPr lang="en-US" dirty="0"/>
              <a:t>	</a:t>
            </a:r>
            <a:r>
              <a:rPr lang="en-US" i="1" dirty="0"/>
              <a:t>Sarah Burnett (AIM Data Manager)</a:t>
            </a:r>
          </a:p>
          <a:p>
            <a:pPr marL="457200" lvl="1" indent="0">
              <a:buNone/>
            </a:pPr>
            <a:r>
              <a:rPr lang="en-US" i="1" dirty="0"/>
              <a:t>	303-236-2716</a:t>
            </a:r>
          </a:p>
          <a:p>
            <a:pPr marL="457200" lvl="1" indent="0">
              <a:buNone/>
            </a:pPr>
            <a:r>
              <a:rPr lang="en-US" i="1" dirty="0"/>
              <a:t>	sburnett@blm.gov</a:t>
            </a:r>
          </a:p>
        </p:txBody>
      </p:sp>
    </p:spTree>
    <p:extLst>
      <p:ext uri="{BB962C8B-B14F-4D97-AF65-F5344CB8AC3E}">
        <p14:creationId xmlns:p14="http://schemas.microsoft.com/office/powerpoint/2010/main" val="177234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Learning Objectives</a:t>
            </a:r>
            <a:endParaRPr dirty="0"/>
          </a:p>
        </p:txBody>
      </p:sp>
      <p:sp>
        <p:nvSpPr>
          <p:cNvPr id="96" name="Google Shape;96;p14"/>
          <p:cNvSpPr txBox="1">
            <a:spLocks noGrp="1"/>
          </p:cNvSpPr>
          <p:nvPr>
            <p:ph type="body" idx="1"/>
          </p:nvPr>
        </p:nvSpPr>
        <p:spPr>
          <a:xfrm>
            <a:off x="457200" y="1600200"/>
            <a:ext cx="4038600" cy="4526100"/>
          </a:xfrm>
          <a:prstGeom prst="rect">
            <a:avLst/>
          </a:prstGeom>
        </p:spPr>
        <p:txBody>
          <a:bodyPr spcFirstLastPara="1" wrap="square" lIns="91425" tIns="91425" rIns="91425" bIns="91425" anchor="t" anchorCtr="0">
            <a:noAutofit/>
          </a:bodyPr>
          <a:lstStyle/>
          <a:p>
            <a:pPr marL="457200" lvl="0" indent="-406400" algn="l" rtl="0">
              <a:spcBef>
                <a:spcPts val="560"/>
              </a:spcBef>
              <a:spcAft>
                <a:spcPts val="0"/>
              </a:spcAft>
              <a:buSzPts val="2800"/>
              <a:buChar char="•"/>
            </a:pPr>
            <a:r>
              <a:rPr lang="en-US" dirty="0"/>
              <a:t>Review expectations for AIM Data Management </a:t>
            </a:r>
            <a:endParaRPr dirty="0"/>
          </a:p>
          <a:p>
            <a:pPr marL="457200" lvl="0" indent="-406400" algn="l" rtl="0">
              <a:spcBef>
                <a:spcPts val="0"/>
              </a:spcBef>
              <a:spcAft>
                <a:spcPts val="0"/>
              </a:spcAft>
              <a:buSzPts val="2800"/>
              <a:buChar char="•"/>
            </a:pPr>
            <a:r>
              <a:rPr lang="en-US" dirty="0"/>
              <a:t>Look at resources to better understand Data Management practices</a:t>
            </a:r>
            <a:endParaRPr dirty="0"/>
          </a:p>
          <a:p>
            <a:pPr marL="457200" lvl="0" indent="-406400" algn="l" rtl="0">
              <a:spcBef>
                <a:spcPts val="0"/>
              </a:spcBef>
              <a:spcAft>
                <a:spcPts val="0"/>
              </a:spcAft>
              <a:buSzPts val="2800"/>
              <a:buChar char="•"/>
            </a:pPr>
            <a:r>
              <a:rPr lang="en-US" dirty="0"/>
              <a:t>Point out common mistakes with Data Management to avoid</a:t>
            </a:r>
            <a:endParaRPr dirty="0"/>
          </a:p>
        </p:txBody>
      </p:sp>
      <p:pic>
        <p:nvPicPr>
          <p:cNvPr id="97" name="Google Shape;97;p14"/>
          <p:cNvPicPr preferRelativeResize="0"/>
          <p:nvPr/>
        </p:nvPicPr>
        <p:blipFill>
          <a:blip r:embed="rId3">
            <a:alphaModFix/>
          </a:blip>
          <a:stretch>
            <a:fillRect/>
          </a:stretch>
        </p:blipFill>
        <p:spPr>
          <a:xfrm>
            <a:off x="4376075" y="1469575"/>
            <a:ext cx="4869173" cy="4869173"/>
          </a:xfrm>
          <a:prstGeom prst="rect">
            <a:avLst/>
          </a:prstGeom>
          <a:noFill/>
          <a:ln>
            <a:noFill/>
          </a:ln>
        </p:spPr>
      </p:pic>
      <p:sp>
        <p:nvSpPr>
          <p:cNvPr id="98" name="Google Shape;98;p14"/>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endParaRPr/>
          </a:p>
        </p:txBody>
      </p:sp>
      <p:sp>
        <p:nvSpPr>
          <p:cNvPr id="6" name="Google Shape;111;p16">
            <a:extLst>
              <a:ext uri="{FF2B5EF4-FFF2-40B4-BE49-F238E27FC236}">
                <a16:creationId xmlns:a16="http://schemas.microsoft.com/office/drawing/2014/main" id="{B9292389-BDDA-4E23-8938-68A1B2300DD6}"/>
              </a:ext>
            </a:extLst>
          </p:cNvPr>
          <p:cNvSpPr txBox="1">
            <a:spLocks/>
          </p:cNvSpPr>
          <p:nvPr/>
        </p:nvSpPr>
        <p:spPr>
          <a:xfrm>
            <a:off x="609600" y="427038"/>
            <a:ext cx="8229600" cy="1143000"/>
          </a:xfrm>
          <a:prstGeom prst="rect">
            <a:avLst/>
          </a:prstGeom>
          <a:solidFill>
            <a:srgbClr val="F2F2F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US" sz="3959" b="1" dirty="0"/>
              <a:t>Learning Objectives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bg1">
              <a:lumMod val="95000"/>
            </a:schemeClr>
          </a:solidFill>
        </p:spPr>
        <p:txBody>
          <a:bodyPr>
            <a:noAutofit/>
          </a:bodyPr>
          <a:lstStyle/>
          <a:p>
            <a:pPr algn="l"/>
            <a:r>
              <a:rPr lang="en-US" sz="4000" b="1" dirty="0"/>
              <a:t>WHAT DO WE MEAN BY DATA MANAGEMENT?</a:t>
            </a:r>
          </a:p>
        </p:txBody>
      </p:sp>
      <p:sp>
        <p:nvSpPr>
          <p:cNvPr id="3" name="Content Placeholder 2"/>
          <p:cNvSpPr>
            <a:spLocks noGrp="1"/>
          </p:cNvSpPr>
          <p:nvPr>
            <p:ph idx="1"/>
          </p:nvPr>
        </p:nvSpPr>
        <p:spPr>
          <a:xfrm>
            <a:off x="457200" y="1981200"/>
            <a:ext cx="8229600" cy="4144963"/>
          </a:xfrm>
        </p:spPr>
        <p:txBody>
          <a:bodyPr>
            <a:normAutofit lnSpcReduction="10000"/>
          </a:bodyPr>
          <a:lstStyle/>
          <a:p>
            <a:r>
              <a:rPr lang="en-US" b="1" i="1" dirty="0"/>
              <a:t>Data</a:t>
            </a:r>
            <a:r>
              <a:rPr lang="en-US" dirty="0"/>
              <a:t> </a:t>
            </a:r>
            <a:r>
              <a:rPr lang="en-US" b="1" i="1" dirty="0"/>
              <a:t>management</a:t>
            </a:r>
            <a:r>
              <a:rPr lang="en-US" dirty="0"/>
              <a:t> is the process and means of organizing, and storing data so that these data can be used appropriately to create information and guide sound management decisions. </a:t>
            </a:r>
          </a:p>
          <a:p>
            <a:r>
              <a:rPr lang="en-US" dirty="0"/>
              <a:t>Data are the infrastructure of science. Sound data are critical to form the foundation for good scientific decisions on adaptive management.  </a:t>
            </a:r>
          </a:p>
          <a:p>
            <a:pPr marL="0" indent="0">
              <a:buNone/>
            </a:pPr>
            <a:endParaRPr lang="en-US" dirty="0"/>
          </a:p>
        </p:txBody>
      </p:sp>
    </p:spTree>
    <p:extLst>
      <p:ext uri="{BB962C8B-B14F-4D97-AF65-F5344CB8AC3E}">
        <p14:creationId xmlns:p14="http://schemas.microsoft.com/office/powerpoint/2010/main" val="1808216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fontScale="90000"/>
          </a:bodyPr>
          <a:lstStyle/>
          <a:p>
            <a:r>
              <a:rPr lang="en-US" b="1" dirty="0"/>
              <a:t>DATA MANAGEMENT PROTOCOL V3.0</a:t>
            </a:r>
          </a:p>
        </p:txBody>
      </p:sp>
      <p:pic>
        <p:nvPicPr>
          <p:cNvPr id="4" name="Picture 3">
            <a:extLst>
              <a:ext uri="{FF2B5EF4-FFF2-40B4-BE49-F238E27FC236}">
                <a16:creationId xmlns:a16="http://schemas.microsoft.com/office/drawing/2014/main" id="{FF09C200-13D2-45F9-8C85-62A8EAF5CEDE}"/>
              </a:ext>
            </a:extLst>
          </p:cNvPr>
          <p:cNvPicPr>
            <a:picLocks noChangeAspect="1"/>
          </p:cNvPicPr>
          <p:nvPr/>
        </p:nvPicPr>
        <p:blipFill rotWithShape="1">
          <a:blip r:embed="rId3">
            <a:extLst>
              <a:ext uri="{28A0092B-C50C-407E-A947-70E740481C1C}">
                <a14:useLocalDpi xmlns:a14="http://schemas.microsoft.com/office/drawing/2010/main" val="0"/>
              </a:ext>
            </a:extLst>
          </a:blip>
          <a:srcRect t="9091"/>
          <a:stretch/>
        </p:blipFill>
        <p:spPr>
          <a:xfrm>
            <a:off x="838200" y="1479210"/>
            <a:ext cx="7507748" cy="4845389"/>
          </a:xfrm>
          <a:prstGeom prst="rect">
            <a:avLst/>
          </a:prstGeom>
        </p:spPr>
      </p:pic>
    </p:spTree>
    <p:extLst>
      <p:ext uri="{BB962C8B-B14F-4D97-AF65-F5344CB8AC3E}">
        <p14:creationId xmlns:p14="http://schemas.microsoft.com/office/powerpoint/2010/main" val="54745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bg1">
              <a:lumMod val="95000"/>
            </a:schemeClr>
          </a:solidFill>
        </p:spPr>
        <p:txBody>
          <a:bodyPr/>
          <a:lstStyle/>
          <a:p>
            <a:r>
              <a:rPr lang="en-US" b="1" dirty="0"/>
              <a:t>THE DATA </a:t>
            </a:r>
          </a:p>
        </p:txBody>
      </p:sp>
      <p:graphicFrame>
        <p:nvGraphicFramePr>
          <p:cNvPr id="3" name="Table 2"/>
          <p:cNvGraphicFramePr>
            <a:graphicFrameLocks noGrp="1"/>
          </p:cNvGraphicFramePr>
          <p:nvPr>
            <p:extLst>
              <p:ext uri="{D42A27DB-BD31-4B8C-83A1-F6EECF244321}">
                <p14:modId xmlns:p14="http://schemas.microsoft.com/office/powerpoint/2010/main" val="1639031377"/>
              </p:ext>
            </p:extLst>
          </p:nvPr>
        </p:nvGraphicFramePr>
        <p:xfrm>
          <a:off x="381000" y="1143000"/>
          <a:ext cx="8382000" cy="459105"/>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438210">
                <a:tc>
                  <a:txBody>
                    <a:bodyPr/>
                    <a:lstStyle/>
                    <a:p>
                      <a:pPr marL="0" marR="0" algn="l">
                        <a:lnSpc>
                          <a:spcPct val="115000"/>
                        </a:lnSpc>
                        <a:spcBef>
                          <a:spcPts val="0"/>
                        </a:spcBef>
                        <a:spcAft>
                          <a:spcPts val="1000"/>
                        </a:spcAft>
                        <a:tabLst>
                          <a:tab pos="249555" algn="l"/>
                          <a:tab pos="1558290" algn="ctr"/>
                        </a:tabLst>
                      </a:pPr>
                      <a:r>
                        <a:rPr lang="en-US" sz="2800" b="1" dirty="0">
                          <a:effectLst/>
                        </a:rPr>
                        <a:t>		NOC Required Data</a:t>
                      </a:r>
                      <a:endParaRPr lang="en-US" sz="2800" b="1" dirty="0">
                        <a:solidFill>
                          <a:srgbClr val="000000"/>
                        </a:solidFill>
                        <a:effectLst/>
                        <a:latin typeface="Cambria"/>
                        <a:ea typeface="Cambria"/>
                        <a:cs typeface="Cambria"/>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2800" b="1" dirty="0">
                          <a:effectLst/>
                        </a:rPr>
                        <a:t>Data Management Tool</a:t>
                      </a:r>
                      <a:endParaRPr lang="en-US" sz="2800" b="1" dirty="0">
                        <a:solidFill>
                          <a:srgbClr val="000000"/>
                        </a:solidFill>
                        <a:effectLst/>
                        <a:latin typeface="Cambria"/>
                        <a:ea typeface="Cambria"/>
                        <a:cs typeface="Cambria"/>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B384BE81-DAA6-4FAF-812B-46E54423157A}"/>
              </a:ext>
            </a:extLst>
          </p:cNvPr>
          <p:cNvGraphicFramePr>
            <a:graphicFrameLocks noGrp="1"/>
          </p:cNvGraphicFramePr>
          <p:nvPr>
            <p:extLst>
              <p:ext uri="{D42A27DB-BD31-4B8C-83A1-F6EECF244321}">
                <p14:modId xmlns:p14="http://schemas.microsoft.com/office/powerpoint/2010/main" val="2525077150"/>
              </p:ext>
            </p:extLst>
          </p:nvPr>
        </p:nvGraphicFramePr>
        <p:xfrm>
          <a:off x="381000" y="2351675"/>
          <a:ext cx="8382000" cy="678498"/>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578865836"/>
                    </a:ext>
                  </a:extLst>
                </a:gridCol>
                <a:gridCol w="4191000">
                  <a:extLst>
                    <a:ext uri="{9D8B030D-6E8A-4147-A177-3AD203B41FA5}">
                      <a16:colId xmlns:a16="http://schemas.microsoft.com/office/drawing/2014/main" val="943638698"/>
                    </a:ext>
                  </a:extLst>
                </a:gridCol>
              </a:tblGrid>
              <a:tr h="370840">
                <a:tc>
                  <a:txBody>
                    <a:bodyPr/>
                    <a:lstStyle/>
                    <a:p>
                      <a:pPr marL="0" lvl="0" indent="0">
                        <a:lnSpc>
                          <a:spcPct val="115000"/>
                        </a:lnSpc>
                        <a:buFont typeface="+mj-lt"/>
                        <a:buNone/>
                      </a:pPr>
                      <a:r>
                        <a:rPr lang="en-US" sz="2200" b="0" i="0" dirty="0">
                          <a:solidFill>
                            <a:sysClr val="windowText" lastClr="000000"/>
                          </a:solidFill>
                          <a:effectLst/>
                        </a:rPr>
                        <a:t>2.  </a:t>
                      </a:r>
                      <a:r>
                        <a:rPr lang="en-US" sz="2200" b="0" i="1" dirty="0">
                          <a:solidFill>
                            <a:sysClr val="windowText" lastClr="000000"/>
                          </a:solidFill>
                          <a:effectLst/>
                        </a:rPr>
                        <a:t>AIM Calibration Data</a:t>
                      </a:r>
                      <a:endParaRPr lang="en-US" sz="2200" b="0" i="1" dirty="0">
                        <a:solidFill>
                          <a:sysClr val="windowText" lastClr="000000"/>
                        </a:solidFill>
                        <a:effectLst/>
                        <a:latin typeface="Cambria"/>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2000" b="1" i="1" dirty="0">
                          <a:solidFill>
                            <a:sysClr val="windowText" lastClr="000000"/>
                          </a:solidFill>
                          <a:effectLst/>
                        </a:rPr>
                        <a:t>DIMA</a:t>
                      </a:r>
                      <a:r>
                        <a:rPr lang="en-US" sz="2000" dirty="0">
                          <a:solidFill>
                            <a:sysClr val="windowText" lastClr="000000"/>
                          </a:solidFill>
                          <a:effectLst/>
                        </a:rPr>
                        <a:t> </a:t>
                      </a:r>
                      <a:r>
                        <a:rPr lang="en-US" sz="2000" b="0" dirty="0">
                          <a:solidFill>
                            <a:sysClr val="windowText" lastClr="000000"/>
                          </a:solidFill>
                          <a:effectLst/>
                        </a:rPr>
                        <a:t>(calibration data maintained in separate DIMA database)</a:t>
                      </a:r>
                      <a:endParaRPr lang="en-US" sz="2000" b="0" dirty="0">
                        <a:solidFill>
                          <a:sysClr val="windowText" lastClr="000000"/>
                        </a:solidFill>
                        <a:effectLst/>
                        <a:latin typeface="Cambria"/>
                        <a:ea typeface="Cambria"/>
                        <a:cs typeface="Cambria"/>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5620700"/>
                  </a:ext>
                </a:extLst>
              </a:tr>
            </a:tbl>
          </a:graphicData>
        </a:graphic>
      </p:graphicFrame>
      <p:graphicFrame>
        <p:nvGraphicFramePr>
          <p:cNvPr id="7" name="Table 6">
            <a:extLst>
              <a:ext uri="{FF2B5EF4-FFF2-40B4-BE49-F238E27FC236}">
                <a16:creationId xmlns:a16="http://schemas.microsoft.com/office/drawing/2014/main" id="{DBC88D85-7176-4BE9-85C3-19E60149D8F7}"/>
              </a:ext>
            </a:extLst>
          </p:cNvPr>
          <p:cNvGraphicFramePr>
            <a:graphicFrameLocks noGrp="1"/>
          </p:cNvGraphicFramePr>
          <p:nvPr>
            <p:extLst>
              <p:ext uri="{D42A27DB-BD31-4B8C-83A1-F6EECF244321}">
                <p14:modId xmlns:p14="http://schemas.microsoft.com/office/powerpoint/2010/main" val="2437730992"/>
              </p:ext>
            </p:extLst>
          </p:nvPr>
        </p:nvGraphicFramePr>
        <p:xfrm>
          <a:off x="376286" y="3035672"/>
          <a:ext cx="8382000" cy="746379"/>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578865836"/>
                    </a:ext>
                  </a:extLst>
                </a:gridCol>
                <a:gridCol w="4191000">
                  <a:extLst>
                    <a:ext uri="{9D8B030D-6E8A-4147-A177-3AD203B41FA5}">
                      <a16:colId xmlns:a16="http://schemas.microsoft.com/office/drawing/2014/main" val="943638698"/>
                    </a:ext>
                  </a:extLst>
                </a:gridCol>
              </a:tblGrid>
              <a:tr h="370840">
                <a:tc>
                  <a:txBody>
                    <a:bodyPr/>
                    <a:lstStyle/>
                    <a:p>
                      <a:pPr marL="0" lvl="0" indent="0">
                        <a:lnSpc>
                          <a:spcPct val="115000"/>
                        </a:lnSpc>
                        <a:buFont typeface="+mj-lt"/>
                        <a:buNone/>
                      </a:pPr>
                      <a:r>
                        <a:rPr lang="en-US" sz="2200" b="0" i="0" dirty="0">
                          <a:solidFill>
                            <a:sysClr val="windowText" lastClr="000000"/>
                          </a:solidFill>
                          <a:effectLst/>
                        </a:rPr>
                        <a:t>3.  </a:t>
                      </a:r>
                      <a:r>
                        <a:rPr lang="en-US" sz="2200" b="0" i="1" dirty="0">
                          <a:solidFill>
                            <a:sysClr val="windowText" lastClr="000000"/>
                          </a:solidFill>
                          <a:effectLst/>
                        </a:rPr>
                        <a:t>Plot Status </a:t>
                      </a:r>
                      <a:r>
                        <a:rPr lang="en-US" sz="2200" b="0" i="0" dirty="0">
                          <a:solidFill>
                            <a:sysClr val="windowText" lastClr="000000"/>
                          </a:solidFill>
                          <a:effectLst/>
                        </a:rPr>
                        <a:t>(sample design and plot rejection)</a:t>
                      </a:r>
                      <a:endParaRPr lang="en-US" sz="2200" b="0" i="0" dirty="0">
                        <a:solidFill>
                          <a:sysClr val="windowText" lastClr="000000"/>
                        </a:solidFill>
                        <a:effectLst/>
                        <a:latin typeface="Cambria"/>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2000" b="1" i="1" dirty="0">
                          <a:solidFill>
                            <a:sysClr val="windowText" lastClr="000000"/>
                          </a:solidFill>
                          <a:effectLst/>
                        </a:rPr>
                        <a:t>Plot Tracking Excel</a:t>
                      </a:r>
                      <a:endParaRPr lang="en-US" sz="2000" b="1" i="1" dirty="0">
                        <a:solidFill>
                          <a:sysClr val="windowText" lastClr="000000"/>
                        </a:solidFill>
                        <a:effectLst/>
                        <a:latin typeface="Cambria"/>
                        <a:ea typeface="Cambria"/>
                        <a:cs typeface="Cambria"/>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5620700"/>
                  </a:ext>
                </a:extLst>
              </a:tr>
            </a:tbl>
          </a:graphicData>
        </a:graphic>
      </p:graphicFrame>
      <p:graphicFrame>
        <p:nvGraphicFramePr>
          <p:cNvPr id="8" name="Table 7">
            <a:extLst>
              <a:ext uri="{FF2B5EF4-FFF2-40B4-BE49-F238E27FC236}">
                <a16:creationId xmlns:a16="http://schemas.microsoft.com/office/drawing/2014/main" id="{204A7764-4682-4095-909A-D8A1DD2DACF6}"/>
              </a:ext>
            </a:extLst>
          </p:cNvPr>
          <p:cNvGraphicFramePr>
            <a:graphicFrameLocks noGrp="1"/>
          </p:cNvGraphicFramePr>
          <p:nvPr>
            <p:extLst>
              <p:ext uri="{D42A27DB-BD31-4B8C-83A1-F6EECF244321}">
                <p14:modId xmlns:p14="http://schemas.microsoft.com/office/powerpoint/2010/main" val="2300877161"/>
              </p:ext>
            </p:extLst>
          </p:nvPr>
        </p:nvGraphicFramePr>
        <p:xfrm>
          <a:off x="381000" y="3773155"/>
          <a:ext cx="8391428" cy="370840"/>
        </p:xfrm>
        <a:graphic>
          <a:graphicData uri="http://schemas.openxmlformats.org/drawingml/2006/table">
            <a:tbl>
              <a:tblPr firstRow="1" bandRow="1">
                <a:tableStyleId>{5C22544A-7EE6-4342-B048-85BDC9FD1C3A}</a:tableStyleId>
              </a:tblPr>
              <a:tblGrid>
                <a:gridCol w="4195714">
                  <a:extLst>
                    <a:ext uri="{9D8B030D-6E8A-4147-A177-3AD203B41FA5}">
                      <a16:colId xmlns:a16="http://schemas.microsoft.com/office/drawing/2014/main" val="578865836"/>
                    </a:ext>
                  </a:extLst>
                </a:gridCol>
                <a:gridCol w="4195714">
                  <a:extLst>
                    <a:ext uri="{9D8B030D-6E8A-4147-A177-3AD203B41FA5}">
                      <a16:colId xmlns:a16="http://schemas.microsoft.com/office/drawing/2014/main" val="943638698"/>
                    </a:ext>
                  </a:extLst>
                </a:gridCol>
              </a:tblGrid>
              <a:tr h="370840">
                <a:tc>
                  <a:txBody>
                    <a:bodyPr/>
                    <a:lstStyle/>
                    <a:p>
                      <a:pPr marL="0" lvl="0" indent="0">
                        <a:lnSpc>
                          <a:spcPct val="115000"/>
                        </a:lnSpc>
                        <a:buFont typeface="+mj-lt"/>
                        <a:buNone/>
                      </a:pPr>
                      <a:r>
                        <a:rPr lang="en-US" sz="2200" b="0" i="0" dirty="0">
                          <a:solidFill>
                            <a:schemeClr val="tx1"/>
                          </a:solidFill>
                          <a:effectLst/>
                        </a:rPr>
                        <a:t>4.  </a:t>
                      </a:r>
                      <a:r>
                        <a:rPr lang="en-US" sz="2200" b="0" i="1" dirty="0">
                          <a:solidFill>
                            <a:schemeClr val="tx1"/>
                          </a:solidFill>
                          <a:effectLst/>
                        </a:rPr>
                        <a:t>Missing data </a:t>
                      </a:r>
                      <a:r>
                        <a:rPr lang="en-US" sz="2200" b="0" i="0" dirty="0">
                          <a:solidFill>
                            <a:schemeClr val="tx1"/>
                          </a:solidFill>
                          <a:effectLst/>
                        </a:rPr>
                        <a:t>(errors in dataset)</a:t>
                      </a:r>
                      <a:endParaRPr lang="en-US" sz="2200" b="0" i="0" dirty="0">
                        <a:solidFill>
                          <a:schemeClr val="tx1"/>
                        </a:solidFill>
                        <a:effectLst/>
                        <a:latin typeface="Cambria"/>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2000" b="1" i="1" dirty="0">
                          <a:solidFill>
                            <a:schemeClr val="tx1"/>
                          </a:solidFill>
                          <a:effectLst/>
                        </a:rPr>
                        <a:t>Missing Data/Known Errors template</a:t>
                      </a:r>
                      <a:endParaRPr lang="en-US" sz="2000" b="1" i="1" dirty="0">
                        <a:solidFill>
                          <a:schemeClr val="tx1"/>
                        </a:solidFill>
                        <a:effectLst/>
                        <a:latin typeface="Cambria"/>
                        <a:ea typeface="Cambria"/>
                        <a:cs typeface="Cambria"/>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5620700"/>
                  </a:ext>
                </a:extLst>
              </a:tr>
            </a:tbl>
          </a:graphicData>
        </a:graphic>
      </p:graphicFrame>
      <p:graphicFrame>
        <p:nvGraphicFramePr>
          <p:cNvPr id="10" name="Table 9">
            <a:extLst>
              <a:ext uri="{FF2B5EF4-FFF2-40B4-BE49-F238E27FC236}">
                <a16:creationId xmlns:a16="http://schemas.microsoft.com/office/drawing/2014/main" id="{300DBF0D-75E6-464B-B415-9F62FADA09CE}"/>
              </a:ext>
            </a:extLst>
          </p:cNvPr>
          <p:cNvGraphicFramePr>
            <a:graphicFrameLocks noGrp="1"/>
          </p:cNvGraphicFramePr>
          <p:nvPr>
            <p:extLst>
              <p:ext uri="{D42A27DB-BD31-4B8C-83A1-F6EECF244321}">
                <p14:modId xmlns:p14="http://schemas.microsoft.com/office/powerpoint/2010/main" val="1944442430"/>
              </p:ext>
            </p:extLst>
          </p:nvPr>
        </p:nvGraphicFramePr>
        <p:xfrm>
          <a:off x="381000" y="4153586"/>
          <a:ext cx="8389856" cy="678498"/>
        </p:xfrm>
        <a:graphic>
          <a:graphicData uri="http://schemas.openxmlformats.org/drawingml/2006/table">
            <a:tbl>
              <a:tblPr firstRow="1" bandRow="1">
                <a:tableStyleId>{5C22544A-7EE6-4342-B048-85BDC9FD1C3A}</a:tableStyleId>
              </a:tblPr>
              <a:tblGrid>
                <a:gridCol w="4194928">
                  <a:extLst>
                    <a:ext uri="{9D8B030D-6E8A-4147-A177-3AD203B41FA5}">
                      <a16:colId xmlns:a16="http://schemas.microsoft.com/office/drawing/2014/main" val="578865836"/>
                    </a:ext>
                  </a:extLst>
                </a:gridCol>
                <a:gridCol w="4194928">
                  <a:extLst>
                    <a:ext uri="{9D8B030D-6E8A-4147-A177-3AD203B41FA5}">
                      <a16:colId xmlns:a16="http://schemas.microsoft.com/office/drawing/2014/main" val="943638698"/>
                    </a:ext>
                  </a:extLst>
                </a:gridCol>
              </a:tblGrid>
              <a:tr h="370840">
                <a:tc>
                  <a:txBody>
                    <a:bodyPr/>
                    <a:lstStyle/>
                    <a:p>
                      <a:pPr marL="0" lvl="0" indent="0">
                        <a:lnSpc>
                          <a:spcPct val="115000"/>
                        </a:lnSpc>
                        <a:buFont typeface="+mj-lt"/>
                        <a:buNone/>
                      </a:pPr>
                      <a:r>
                        <a:rPr lang="en-US" sz="2200" b="0" i="0" dirty="0">
                          <a:solidFill>
                            <a:schemeClr val="tx1"/>
                          </a:solidFill>
                          <a:effectLst/>
                        </a:rPr>
                        <a:t>5.  </a:t>
                      </a:r>
                      <a:r>
                        <a:rPr lang="en-US" sz="2200" b="0" i="1" dirty="0">
                          <a:solidFill>
                            <a:schemeClr val="tx1"/>
                          </a:solidFill>
                          <a:effectLst/>
                        </a:rPr>
                        <a:t>Photos</a:t>
                      </a:r>
                      <a:endParaRPr lang="en-US" sz="2200" b="0" i="1" dirty="0">
                        <a:solidFill>
                          <a:schemeClr val="tx1"/>
                        </a:solidFill>
                        <a:effectLst/>
                        <a:latin typeface="Cambria"/>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2000" b="1" i="1" dirty="0">
                          <a:solidFill>
                            <a:schemeClr val="tx1"/>
                          </a:solidFill>
                          <a:effectLst/>
                        </a:rPr>
                        <a:t>Photo Naming Convention </a:t>
                      </a:r>
                      <a:r>
                        <a:rPr lang="en-US" sz="2000" b="0" dirty="0">
                          <a:solidFill>
                            <a:schemeClr val="tx1"/>
                          </a:solidFill>
                          <a:effectLst/>
                        </a:rPr>
                        <a:t>(see 3.2.2 for details)</a:t>
                      </a:r>
                      <a:endParaRPr lang="en-US" sz="2000" b="0" dirty="0">
                        <a:solidFill>
                          <a:schemeClr val="tx1"/>
                        </a:solidFill>
                        <a:effectLst/>
                        <a:latin typeface="Cambria"/>
                        <a:ea typeface="Cambria"/>
                        <a:cs typeface="Cambria"/>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5620700"/>
                  </a:ext>
                </a:extLst>
              </a:tr>
            </a:tbl>
          </a:graphicData>
        </a:graphic>
      </p:graphicFrame>
      <p:graphicFrame>
        <p:nvGraphicFramePr>
          <p:cNvPr id="11" name="Table 10">
            <a:extLst>
              <a:ext uri="{FF2B5EF4-FFF2-40B4-BE49-F238E27FC236}">
                <a16:creationId xmlns:a16="http://schemas.microsoft.com/office/drawing/2014/main" id="{595E8467-D1EA-4BBB-8B0F-373A0C07AB55}"/>
              </a:ext>
            </a:extLst>
          </p:cNvPr>
          <p:cNvGraphicFramePr>
            <a:graphicFrameLocks noGrp="1"/>
          </p:cNvGraphicFramePr>
          <p:nvPr>
            <p:extLst>
              <p:ext uri="{D42A27DB-BD31-4B8C-83A1-F6EECF244321}">
                <p14:modId xmlns:p14="http://schemas.microsoft.com/office/powerpoint/2010/main" val="3786574704"/>
              </p:ext>
            </p:extLst>
          </p:nvPr>
        </p:nvGraphicFramePr>
        <p:xfrm>
          <a:off x="381000" y="4837037"/>
          <a:ext cx="8377286" cy="746379"/>
        </p:xfrm>
        <a:graphic>
          <a:graphicData uri="http://schemas.openxmlformats.org/drawingml/2006/table">
            <a:tbl>
              <a:tblPr firstRow="1" bandRow="1">
                <a:tableStyleId>{5C22544A-7EE6-4342-B048-85BDC9FD1C3A}</a:tableStyleId>
              </a:tblPr>
              <a:tblGrid>
                <a:gridCol w="4188643">
                  <a:extLst>
                    <a:ext uri="{9D8B030D-6E8A-4147-A177-3AD203B41FA5}">
                      <a16:colId xmlns:a16="http://schemas.microsoft.com/office/drawing/2014/main" val="578865836"/>
                    </a:ext>
                  </a:extLst>
                </a:gridCol>
                <a:gridCol w="4188643">
                  <a:extLst>
                    <a:ext uri="{9D8B030D-6E8A-4147-A177-3AD203B41FA5}">
                      <a16:colId xmlns:a16="http://schemas.microsoft.com/office/drawing/2014/main" val="943638698"/>
                    </a:ext>
                  </a:extLst>
                </a:gridCol>
              </a:tblGrid>
              <a:tr h="370840">
                <a:tc>
                  <a:txBody>
                    <a:bodyPr/>
                    <a:lstStyle/>
                    <a:p>
                      <a:pPr marL="0" lvl="0" indent="0">
                        <a:lnSpc>
                          <a:spcPct val="115000"/>
                        </a:lnSpc>
                        <a:buFont typeface="+mj-lt"/>
                        <a:buNone/>
                      </a:pPr>
                      <a:r>
                        <a:rPr lang="en-US" sz="2200" b="0" i="0" dirty="0">
                          <a:solidFill>
                            <a:schemeClr val="tx1"/>
                          </a:solidFill>
                          <a:effectLst/>
                        </a:rPr>
                        <a:t>6.  </a:t>
                      </a:r>
                      <a:r>
                        <a:rPr lang="en-US" sz="2200" b="0" i="1" dirty="0">
                          <a:solidFill>
                            <a:schemeClr val="tx1"/>
                          </a:solidFill>
                          <a:effectLst/>
                        </a:rPr>
                        <a:t>Description of the project, issues/concerns, successes, etc.</a:t>
                      </a:r>
                      <a:endParaRPr lang="en-US" sz="2200" b="0" i="1" dirty="0">
                        <a:solidFill>
                          <a:schemeClr val="tx1"/>
                        </a:solidFill>
                        <a:effectLst/>
                        <a:latin typeface="Cambria"/>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2000" b="1" i="1" dirty="0">
                          <a:solidFill>
                            <a:schemeClr val="tx1"/>
                          </a:solidFill>
                          <a:effectLst/>
                        </a:rPr>
                        <a:t>Implementation Summary Template</a:t>
                      </a:r>
                      <a:endParaRPr lang="en-US" sz="2000" b="1" i="1" dirty="0">
                        <a:solidFill>
                          <a:schemeClr val="tx1"/>
                        </a:solidFill>
                        <a:effectLst/>
                        <a:latin typeface="Cambria"/>
                        <a:ea typeface="Cambria"/>
                        <a:cs typeface="Cambria"/>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5620700"/>
                  </a:ext>
                </a:extLst>
              </a:tr>
            </a:tbl>
          </a:graphicData>
        </a:graphic>
      </p:graphicFrame>
      <p:graphicFrame>
        <p:nvGraphicFramePr>
          <p:cNvPr id="12" name="Table 11">
            <a:extLst>
              <a:ext uri="{FF2B5EF4-FFF2-40B4-BE49-F238E27FC236}">
                <a16:creationId xmlns:a16="http://schemas.microsoft.com/office/drawing/2014/main" id="{93FAF3B3-4632-4405-ACB4-4A35B6F59D7C}"/>
              </a:ext>
            </a:extLst>
          </p:cNvPr>
          <p:cNvGraphicFramePr>
            <a:graphicFrameLocks noGrp="1"/>
          </p:cNvGraphicFramePr>
          <p:nvPr>
            <p:extLst>
              <p:ext uri="{D42A27DB-BD31-4B8C-83A1-F6EECF244321}">
                <p14:modId xmlns:p14="http://schemas.microsoft.com/office/powerpoint/2010/main" val="3774302312"/>
              </p:ext>
            </p:extLst>
          </p:nvPr>
        </p:nvGraphicFramePr>
        <p:xfrm>
          <a:off x="381000" y="1621325"/>
          <a:ext cx="8382000" cy="730350"/>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1654588315"/>
                    </a:ext>
                  </a:extLst>
                </a:gridCol>
                <a:gridCol w="4191000">
                  <a:extLst>
                    <a:ext uri="{9D8B030D-6E8A-4147-A177-3AD203B41FA5}">
                      <a16:colId xmlns:a16="http://schemas.microsoft.com/office/drawing/2014/main" val="111797570"/>
                    </a:ext>
                  </a:extLst>
                </a:gridCol>
              </a:tblGrid>
              <a:tr h="730350">
                <a:tc>
                  <a:txBody>
                    <a:bodyPr/>
                    <a:lstStyle/>
                    <a:p>
                      <a:pPr marL="0" lvl="0" indent="0">
                        <a:lnSpc>
                          <a:spcPct val="115000"/>
                        </a:lnSpc>
                        <a:buFont typeface="+mj-lt"/>
                        <a:buNone/>
                      </a:pPr>
                      <a:r>
                        <a:rPr lang="en-US" sz="2200" b="0" i="0" dirty="0">
                          <a:effectLst/>
                        </a:rPr>
                        <a:t>1.  </a:t>
                      </a:r>
                      <a:r>
                        <a:rPr lang="en-US" sz="2200" b="0" i="1" dirty="0">
                          <a:effectLst/>
                        </a:rPr>
                        <a:t>AIM Field Data </a:t>
                      </a:r>
                      <a:endParaRPr lang="en-US" sz="2200" b="0" i="1" dirty="0">
                        <a:solidFill>
                          <a:srgbClr val="000000"/>
                        </a:solidFill>
                        <a:effectLst/>
                        <a:latin typeface="Cambria"/>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b="1" i="1" dirty="0">
                          <a:effectLst/>
                        </a:rPr>
                        <a:t>DIMA</a:t>
                      </a:r>
                      <a:r>
                        <a:rPr lang="en-US" sz="2000" dirty="0">
                          <a:effectLst/>
                        </a:rPr>
                        <a:t> (all Project, Targeted, and Intensification plots)</a:t>
                      </a:r>
                      <a:endParaRPr lang="en-US" sz="2000" b="1" dirty="0">
                        <a:solidFill>
                          <a:srgbClr val="000000"/>
                        </a:solidFill>
                        <a:effectLst/>
                        <a:latin typeface="Cambria"/>
                        <a:ea typeface="Cambria"/>
                        <a:cs typeface="Cambria"/>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1509411"/>
                  </a:ext>
                </a:extLst>
              </a:tr>
            </a:tbl>
          </a:graphicData>
        </a:graphic>
      </p:graphicFrame>
    </p:spTree>
    <p:extLst>
      <p:ext uri="{BB962C8B-B14F-4D97-AF65-F5344CB8AC3E}">
        <p14:creationId xmlns:p14="http://schemas.microsoft.com/office/powerpoint/2010/main" val="416336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fontScale="90000"/>
          </a:bodyPr>
          <a:lstStyle/>
          <a:p>
            <a:pPr algn="l"/>
            <a:r>
              <a:rPr lang="en-US" sz="4900" b="1" dirty="0"/>
              <a:t>DIMA</a:t>
            </a:r>
            <a:br>
              <a:rPr lang="en-US" b="1" dirty="0"/>
            </a:br>
            <a:r>
              <a:rPr lang="en-US" sz="3100" b="1" dirty="0"/>
              <a:t>Database for Inventory, Monitoring, and Assessment</a:t>
            </a:r>
          </a:p>
        </p:txBody>
      </p:sp>
      <p:pic>
        <p:nvPicPr>
          <p:cNvPr id="5" name="Picture 6" descr="http://jornada.nmsu.edu/sites/jornada.nmsu.edu/files/Jornad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10583"/>
            <a:ext cx="1447800" cy="7562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0" y="1524000"/>
            <a:ext cx="8001000" cy="5447645"/>
          </a:xfrm>
          <a:prstGeom prst="rect">
            <a:avLst/>
          </a:prstGeom>
          <a:noFill/>
        </p:spPr>
        <p:txBody>
          <a:bodyPr wrap="square" rtlCol="0">
            <a:spAutoFit/>
          </a:bodyPr>
          <a:lstStyle/>
          <a:p>
            <a:pPr marL="342900" indent="-342900">
              <a:buFont typeface="Wingdings" pitchFamily="2" charset="2"/>
              <a:buChar char="§"/>
            </a:pPr>
            <a:r>
              <a:rPr lang="en-US" sz="2400" b="1" dirty="0"/>
              <a:t>Purpose</a:t>
            </a:r>
            <a:r>
              <a:rPr lang="en-US" sz="2400" dirty="0"/>
              <a:t>:</a:t>
            </a:r>
            <a:r>
              <a:rPr lang="en-US" sz="2000" dirty="0"/>
              <a:t> to collect all core indicator data (and some supplemental indicator data) during your field season.  Also used to collect calibration data (in separate DIMA).  </a:t>
            </a:r>
          </a:p>
          <a:p>
            <a:endParaRPr lang="en-US" sz="2000" dirty="0"/>
          </a:p>
          <a:p>
            <a:pPr marL="342900" indent="-342900">
              <a:buFont typeface="Wingdings" pitchFamily="2" charset="2"/>
              <a:buChar char="§"/>
            </a:pPr>
            <a:r>
              <a:rPr lang="en-US" sz="2400" b="1" dirty="0"/>
              <a:t>Common pitfalls</a:t>
            </a:r>
            <a:r>
              <a:rPr lang="en-US" sz="2400" dirty="0"/>
              <a:t>: </a:t>
            </a:r>
          </a:p>
          <a:p>
            <a:pPr marL="800100" lvl="1" indent="-342900">
              <a:buFont typeface="Arial" pitchFamily="34" charset="0"/>
              <a:buChar char="•"/>
            </a:pPr>
            <a:r>
              <a:rPr lang="en-US" sz="2000" b="1" dirty="0"/>
              <a:t>Species identification</a:t>
            </a:r>
            <a:r>
              <a:rPr lang="en-US" sz="2000" dirty="0"/>
              <a:t>: each unknown species encountered needs to be identified using the unknown species protocol on page 14 of the Monitoring Manual.</a:t>
            </a:r>
          </a:p>
          <a:p>
            <a:pPr marL="1257300" lvl="2" indent="-342900">
              <a:buFont typeface="Arial" pitchFamily="34" charset="0"/>
              <a:buChar char="•"/>
            </a:pPr>
            <a:r>
              <a:rPr lang="en-US" sz="2000" i="1" dirty="0"/>
              <a:t>Only standard unknown plant codes will be accepted such as PF01 or SU98</a:t>
            </a:r>
          </a:p>
          <a:p>
            <a:pPr marL="1257300" lvl="2" indent="-342900">
              <a:buFont typeface="Arial" pitchFamily="34" charset="0"/>
              <a:buChar char="•"/>
            </a:pPr>
            <a:r>
              <a:rPr lang="en-US" sz="2000" dirty="0"/>
              <a:t>Dead beyond recognition can be assigned a standard generic code (i.e. PF00) and used throughout the season.</a:t>
            </a:r>
          </a:p>
          <a:p>
            <a:pPr marL="800100" lvl="1" indent="-342900">
              <a:buFont typeface="Arial" pitchFamily="34" charset="0"/>
              <a:buChar char="•"/>
            </a:pPr>
            <a:r>
              <a:rPr lang="en-US" sz="2000" b="1" dirty="0"/>
              <a:t>Growth Habit and Durations: </a:t>
            </a:r>
            <a:r>
              <a:rPr lang="en-US" sz="2000" dirty="0"/>
              <a:t>every species encountered needs to have the growth habit, duration and invasiveness filled in</a:t>
            </a:r>
            <a:endParaRPr lang="en-US" sz="2000" b="1" dirty="0"/>
          </a:p>
          <a:p>
            <a:pPr marL="800100" lvl="1" indent="-342900">
              <a:buFont typeface="Arial" pitchFamily="34" charset="0"/>
              <a:buChar char="•"/>
            </a:pPr>
            <a:r>
              <a:rPr lang="en-US" sz="2000" b="1" dirty="0"/>
              <a:t>Many more common issues and tutorials can be found on landscapetoolbox.org.</a:t>
            </a:r>
          </a:p>
          <a:p>
            <a:pPr marL="800100" lvl="1" indent="-342900">
              <a:buFont typeface="Arial" pitchFamily="34" charset="0"/>
              <a:buChar char="•"/>
            </a:pPr>
            <a:endParaRPr lang="en-US" sz="2000" dirty="0"/>
          </a:p>
        </p:txBody>
      </p:sp>
    </p:spTree>
    <p:extLst>
      <p:ext uri="{BB962C8B-B14F-4D97-AF65-F5344CB8AC3E}">
        <p14:creationId xmlns:p14="http://schemas.microsoft.com/office/powerpoint/2010/main" val="2449466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587972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274638"/>
            <a:ext cx="8229600" cy="1143000"/>
          </a:xfrm>
          <a:solidFill>
            <a:schemeClr val="bg1">
              <a:lumMod val="95000"/>
            </a:schemeClr>
          </a:solidFill>
        </p:spPr>
        <p:txBody>
          <a:bodyPr>
            <a:normAutofit fontScale="90000"/>
          </a:bodyPr>
          <a:lstStyle/>
          <a:p>
            <a:pPr algn="l"/>
            <a:r>
              <a:rPr lang="en-US" sz="4900" b="1" dirty="0"/>
              <a:t>DIMA</a:t>
            </a:r>
            <a:br>
              <a:rPr lang="en-US" b="1" dirty="0"/>
            </a:br>
            <a:r>
              <a:rPr lang="en-US" sz="3100" b="1" dirty="0"/>
              <a:t>Database for Inventory, Monitoring, and Assessment</a:t>
            </a:r>
          </a:p>
        </p:txBody>
      </p:sp>
      <p:sp>
        <p:nvSpPr>
          <p:cNvPr id="4" name="TextBox 3"/>
          <p:cNvSpPr txBox="1"/>
          <p:nvPr/>
        </p:nvSpPr>
        <p:spPr>
          <a:xfrm>
            <a:off x="6705600" y="1752600"/>
            <a:ext cx="2209800" cy="1908215"/>
          </a:xfrm>
          <a:prstGeom prst="rect">
            <a:avLst/>
          </a:prstGeom>
          <a:noFill/>
        </p:spPr>
        <p:txBody>
          <a:bodyPr wrap="square" rtlCol="0">
            <a:spAutoFit/>
          </a:bodyPr>
          <a:lstStyle/>
          <a:p>
            <a:pPr marL="285750" lvl="1" indent="-285750">
              <a:buFont typeface="Arial" pitchFamily="34" charset="0"/>
              <a:buChar char="•"/>
            </a:pPr>
            <a:r>
              <a:rPr lang="en-US" sz="2000" dirty="0"/>
              <a:t>New unknown species tracking functionality is available in DIMA.</a:t>
            </a:r>
          </a:p>
          <a:p>
            <a:endParaRPr lang="en-US" dirty="0"/>
          </a:p>
        </p:txBody>
      </p:sp>
    </p:spTree>
    <p:extLst>
      <p:ext uri="{BB962C8B-B14F-4D97-AF65-F5344CB8AC3E}">
        <p14:creationId xmlns:p14="http://schemas.microsoft.com/office/powerpoint/2010/main" val="396442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a:bodyPr>
          <a:lstStyle/>
          <a:p>
            <a:pPr algn="l"/>
            <a:r>
              <a:rPr lang="en-US" sz="4900" b="1" dirty="0"/>
              <a:t>Plot Tracking Excel</a:t>
            </a:r>
            <a:endParaRPr lang="en-US" sz="3100" b="1" dirty="0"/>
          </a:p>
        </p:txBody>
      </p:sp>
      <p:sp>
        <p:nvSpPr>
          <p:cNvPr id="6" name="TextBox 5"/>
          <p:cNvSpPr txBox="1"/>
          <p:nvPr/>
        </p:nvSpPr>
        <p:spPr>
          <a:xfrm>
            <a:off x="685800" y="1676400"/>
            <a:ext cx="8001000" cy="4216539"/>
          </a:xfrm>
          <a:prstGeom prst="rect">
            <a:avLst/>
          </a:prstGeom>
          <a:noFill/>
        </p:spPr>
        <p:txBody>
          <a:bodyPr wrap="square" rtlCol="0">
            <a:spAutoFit/>
          </a:bodyPr>
          <a:lstStyle/>
          <a:p>
            <a:pPr marL="342900" indent="-342900">
              <a:buFont typeface="Wingdings" pitchFamily="2" charset="2"/>
              <a:buChar char="§"/>
            </a:pPr>
            <a:r>
              <a:rPr lang="en-US" sz="2400" b="1" dirty="0"/>
              <a:t>Purpose</a:t>
            </a:r>
            <a:r>
              <a:rPr lang="en-US" sz="2400" dirty="0"/>
              <a:t>:</a:t>
            </a:r>
            <a:r>
              <a:rPr lang="en-US" sz="2000" dirty="0"/>
              <a:t> to track the status of plots in a sample design, to help field crews implement their sample design, and to track information about your design – plot locations, associated project, revisit information, etc.</a:t>
            </a:r>
          </a:p>
          <a:p>
            <a:endParaRPr lang="en-US" sz="2000" dirty="0"/>
          </a:p>
          <a:p>
            <a:pPr marL="342900" indent="-342900">
              <a:buFont typeface="Wingdings" pitchFamily="2" charset="2"/>
              <a:buChar char="§"/>
            </a:pPr>
            <a:r>
              <a:rPr lang="en-US" sz="2400" b="1" dirty="0"/>
              <a:t>Common pitfalls</a:t>
            </a:r>
            <a:r>
              <a:rPr lang="en-US" sz="2400" dirty="0"/>
              <a:t>: </a:t>
            </a:r>
          </a:p>
          <a:p>
            <a:pPr marL="800100" lvl="1" indent="-342900">
              <a:buFont typeface="Arial" pitchFamily="34" charset="0"/>
              <a:buChar char="•"/>
            </a:pPr>
            <a:r>
              <a:rPr lang="en-US" sz="2000" dirty="0"/>
              <a:t>Plot locations should be taken from your GPS unit not your DIMA</a:t>
            </a:r>
          </a:p>
          <a:p>
            <a:pPr marL="800100" lvl="1" indent="-342900">
              <a:buFont typeface="Arial" pitchFamily="34" charset="0"/>
              <a:buChar char="•"/>
            </a:pPr>
            <a:r>
              <a:rPr lang="en-US" sz="2000" dirty="0"/>
              <a:t>Any plots added to your design (intensification plots, targeted, etc.) should be added to the Plot Tracking Excel file.</a:t>
            </a:r>
          </a:p>
          <a:p>
            <a:pPr marL="800100" lvl="1" indent="-342900">
              <a:buFont typeface="Arial" pitchFamily="34" charset="0"/>
              <a:buChar char="•"/>
            </a:pPr>
            <a:r>
              <a:rPr lang="en-US" sz="2000" dirty="0"/>
              <a:t>Each plot should have a status by the end of the season (rejected, sample, or not sampled). </a:t>
            </a:r>
          </a:p>
          <a:p>
            <a:pPr marL="800100" lvl="1" indent="-342900">
              <a:buFont typeface="Arial" pitchFamily="34" charset="0"/>
              <a:buChar char="•"/>
            </a:pPr>
            <a:r>
              <a:rPr lang="en-US" sz="2000" dirty="0"/>
              <a:t>Design stratum should never be changed – that is how your plot proportions are calculated – instead you can note what strata the plot actually fell into in the actual stratum column.</a:t>
            </a:r>
          </a:p>
        </p:txBody>
      </p:sp>
    </p:spTree>
    <p:extLst>
      <p:ext uri="{BB962C8B-B14F-4D97-AF65-F5344CB8AC3E}">
        <p14:creationId xmlns:p14="http://schemas.microsoft.com/office/powerpoint/2010/main" val="3728024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a:bodyPr>
          <a:lstStyle/>
          <a:p>
            <a:pPr algn="l"/>
            <a:r>
              <a:rPr lang="en-US" sz="4900" b="1" dirty="0"/>
              <a:t>Missing Data/Known Errors</a:t>
            </a:r>
            <a:endParaRPr lang="en-US" sz="3100" b="1" dirty="0"/>
          </a:p>
        </p:txBody>
      </p:sp>
      <p:sp>
        <p:nvSpPr>
          <p:cNvPr id="6" name="TextBox 5"/>
          <p:cNvSpPr txBox="1"/>
          <p:nvPr/>
        </p:nvSpPr>
        <p:spPr>
          <a:xfrm>
            <a:off x="685800" y="1676400"/>
            <a:ext cx="8001000" cy="3600986"/>
          </a:xfrm>
          <a:prstGeom prst="rect">
            <a:avLst/>
          </a:prstGeom>
          <a:noFill/>
        </p:spPr>
        <p:txBody>
          <a:bodyPr wrap="square" rtlCol="0">
            <a:spAutoFit/>
          </a:bodyPr>
          <a:lstStyle/>
          <a:p>
            <a:pPr marL="342900" indent="-342900">
              <a:buFont typeface="Wingdings" pitchFamily="2" charset="2"/>
              <a:buChar char="§"/>
            </a:pPr>
            <a:r>
              <a:rPr lang="en-US" sz="2400" b="1" dirty="0"/>
              <a:t>Purpose</a:t>
            </a:r>
            <a:r>
              <a:rPr lang="en-US" sz="2400" dirty="0"/>
              <a:t>:</a:t>
            </a:r>
            <a:r>
              <a:rPr lang="en-US" sz="2000" dirty="0"/>
              <a:t> to track any data that is missing from a plot (i.e. half of one line of LPI data was collected on paper and subsequently lost , etc.) or known errors in your dataset.</a:t>
            </a:r>
          </a:p>
          <a:p>
            <a:endParaRPr lang="en-US" sz="2000" dirty="0"/>
          </a:p>
          <a:p>
            <a:pPr marL="342900" indent="-342900">
              <a:buFont typeface="Wingdings" pitchFamily="2" charset="2"/>
              <a:buChar char="§"/>
            </a:pPr>
            <a:r>
              <a:rPr lang="en-US" sz="2400" b="1" dirty="0"/>
              <a:t>Common pitfalls</a:t>
            </a:r>
            <a:r>
              <a:rPr lang="en-US" sz="2400" dirty="0"/>
              <a:t>: </a:t>
            </a:r>
          </a:p>
          <a:p>
            <a:pPr marL="800100" lvl="1" indent="-342900">
              <a:buFont typeface="Arial" pitchFamily="34" charset="0"/>
              <a:buChar char="•"/>
            </a:pPr>
            <a:r>
              <a:rPr lang="en-US" sz="2000" dirty="0"/>
              <a:t>All missing data needs to be tracked in the Missing Data/Known Errors document – data not tracked in this document will not be accepted at the NOC at season end.</a:t>
            </a:r>
          </a:p>
          <a:p>
            <a:pPr marL="800100" lvl="1" indent="-342900">
              <a:buFont typeface="Arial" pitchFamily="34" charset="0"/>
              <a:buChar char="•"/>
            </a:pPr>
            <a:r>
              <a:rPr lang="en-US" sz="2000" dirty="0"/>
              <a:t>The more information the better –  </a:t>
            </a:r>
            <a:r>
              <a:rPr lang="en-US" sz="2000" i="1" dirty="0"/>
              <a:t>SO MUCH BETTER TO TRACK ERRORS THAN TRY AND COVER THEM UP, OR PRETEND THEY AREN’T THERE!</a:t>
            </a:r>
            <a:endParaRPr lang="en-US" i="1" dirty="0"/>
          </a:p>
        </p:txBody>
      </p:sp>
    </p:spTree>
    <p:extLst>
      <p:ext uri="{BB962C8B-B14F-4D97-AF65-F5344CB8AC3E}">
        <p14:creationId xmlns:p14="http://schemas.microsoft.com/office/powerpoint/2010/main" val="4029633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TotalTime>
  <Words>1471</Words>
  <Application>Microsoft Office PowerPoint</Application>
  <PresentationFormat>On-screen Show (4:3)</PresentationFormat>
  <Paragraphs>106</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vt:lpstr>
      <vt:lpstr>Wingdings</vt:lpstr>
      <vt:lpstr>Office Theme</vt:lpstr>
      <vt:lpstr>MANAGING AIM DATA</vt:lpstr>
      <vt:lpstr>Learning Objectives</vt:lpstr>
      <vt:lpstr>WHAT DO WE MEAN BY DATA MANAGEMENT?</vt:lpstr>
      <vt:lpstr>DATA MANAGEMENT PROTOCOL V3.0</vt:lpstr>
      <vt:lpstr>THE DATA </vt:lpstr>
      <vt:lpstr>DIMA Database for Inventory, Monitoring, and Assessment</vt:lpstr>
      <vt:lpstr>DIMA Database for Inventory, Monitoring, and Assessment</vt:lpstr>
      <vt:lpstr>Plot Tracking Excel</vt:lpstr>
      <vt:lpstr>Missing Data/Known Errors</vt:lpstr>
      <vt:lpstr>Photos</vt:lpstr>
      <vt:lpstr>Implementation Summary</vt:lpstr>
      <vt:lpstr>DATA MANAGEMENT TAKE 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Data Management</dc:title>
  <dc:creator>Burnett, Sarah H</dc:creator>
  <cp:lastModifiedBy>Baili Foster</cp:lastModifiedBy>
  <cp:revision>50</cp:revision>
  <dcterms:created xsi:type="dcterms:W3CDTF">2016-02-17T18:36:06Z</dcterms:created>
  <dcterms:modified xsi:type="dcterms:W3CDTF">2019-01-13T01:49:21Z</dcterms:modified>
</cp:coreProperties>
</file>