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80" r:id="rId3"/>
    <p:sldId id="272" r:id="rId4"/>
    <p:sldId id="273" r:id="rId5"/>
    <p:sldId id="274" r:id="rId6"/>
    <p:sldId id="275" r:id="rId7"/>
    <p:sldId id="257" r:id="rId8"/>
    <p:sldId id="258" r:id="rId9"/>
    <p:sldId id="263" r:id="rId10"/>
    <p:sldId id="264" r:id="rId11"/>
    <p:sldId id="270" r:id="rId12"/>
    <p:sldId id="260" r:id="rId13"/>
    <p:sldId id="277" r:id="rId14"/>
    <p:sldId id="281" r:id="rId15"/>
    <p:sldId id="282" r:id="rId16"/>
    <p:sldId id="283" r:id="rId17"/>
    <p:sldId id="284" r:id="rId18"/>
    <p:sldId id="261" r:id="rId19"/>
    <p:sldId id="262" r:id="rId20"/>
    <p:sldId id="267" r:id="rId21"/>
    <p:sldId id="278" r:id="rId22"/>
    <p:sldId id="276"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8">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McCord" initials="SM" lastIdx="2" clrIdx="0"/>
  <p:cmAuthor id="1" name="Burnett, Sarah H" initials="BSH" lastIdx="1" clrIdx="1"/>
  <p:cmAuthor id="2" name="Sarah Burnett" initials="" lastIdx="2"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42" autoAdjust="0"/>
    <p:restoredTop sz="71622" autoAdjust="0"/>
  </p:normalViewPr>
  <p:slideViewPr>
    <p:cSldViewPr>
      <p:cViewPr varScale="1">
        <p:scale>
          <a:sx n="51" d="100"/>
          <a:sy n="51" d="100"/>
        </p:scale>
        <p:origin x="900" y="42"/>
      </p:cViewPr>
      <p:guideLst>
        <p:guide orient="horz" pos="3408"/>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9-02-19T22:48:03" idx="2">
    <p:pos x="3480" y="1824"/>
    <p:text>This is a great example - the only thing to maybe emphasize a little more clearly is that the plot that is 'replacing' a plot is added in after ALL the base plots in the strata for a panel are sampled.  This routinely causes confusion and you've got it right here, but if it could be a little more blatant that would swell!</p:text>
    <p:extLst mod="1">
      <p:ext uri="{C676402C-5697-4E1C-873F-D02D1690AC5C}">
        <p15:threadingInfo xmlns:p15="http://schemas.microsoft.com/office/powerpoint/2012/main" timeZoneBias="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74FE4C-7F8B-40AA-85BA-71D901FE9665}" type="datetimeFigureOut">
              <a:rPr lang="en-US" smtClean="0"/>
              <a:t>2/27/2019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541B16-5F6B-4E86-A6BC-CB943BC7D7B1}" type="slidenum">
              <a:rPr lang="en-US" smtClean="0"/>
              <a:t>‹#›</a:t>
            </a:fld>
            <a:endParaRPr lang="en-US"/>
          </a:p>
        </p:txBody>
      </p:sp>
    </p:spTree>
    <p:extLst>
      <p:ext uri="{BB962C8B-B14F-4D97-AF65-F5344CB8AC3E}">
        <p14:creationId xmlns:p14="http://schemas.microsoft.com/office/powerpoint/2010/main" val="743501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reason why we sample</a:t>
            </a:r>
            <a:r>
              <a:rPr lang="en-US" baseline="0" dirty="0"/>
              <a:t> is that we can’t complete an ‘inventory’ – meaning we can’t get information about all pieces of land everywhere.  So, we sample a subset of the area we are interested in a way that lets us talk about the whole area  - this is sampling.  In order to truly be able to sample an area, you have to reduce or eliminate any bias in the sampling effort which is what you all can help us control and is going to be the main focus of this talk.</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3</a:t>
            </a:fld>
            <a:endParaRPr lang="en-US"/>
          </a:p>
        </p:txBody>
      </p:sp>
    </p:spTree>
    <p:extLst>
      <p:ext uri="{BB962C8B-B14F-4D97-AF65-F5344CB8AC3E}">
        <p14:creationId xmlns:p14="http://schemas.microsoft.com/office/powerpoint/2010/main" val="4259420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you’ve gotten</a:t>
            </a:r>
            <a:r>
              <a:rPr lang="en-US" baseline="0" dirty="0"/>
              <a:t> through the initial steps of hitch planning – you will have another compounding factor, which is field rejection.  Like I said before, there are some of the rejection criteria that you just can’t know until you get into the field.  If your plot has a herd of wild horses stamping around on it– you might want to reject it because it’s unsafe to sample.  If you thought your plot fell on an area of less than 50% slope, but you get there and you can’t actually get to the spot because everything around it is extremely steep cliffs – then you might reject it based on slope or safety.  Once again, all of this information should be documented in the Plot Tracking Excel.  The other option is to move the plot – which we have a protocol for!</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12</a:t>
            </a:fld>
            <a:endParaRPr lang="en-US"/>
          </a:p>
        </p:txBody>
      </p:sp>
    </p:spTree>
    <p:extLst>
      <p:ext uri="{BB962C8B-B14F-4D97-AF65-F5344CB8AC3E}">
        <p14:creationId xmlns:p14="http://schemas.microsoft.com/office/powerpoint/2010/main" val="3062890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a:t>
            </a:r>
            <a:r>
              <a:rPr lang="en-US" baseline="0" dirty="0"/>
              <a:t> the time you hike all the way out to a plot, odds are that you aren’t going to want to reject it, especially for something like a big </a:t>
            </a:r>
            <a:r>
              <a:rPr lang="en-US" baseline="0" dirty="0" err="1"/>
              <a:t>ol</a:t>
            </a:r>
            <a:r>
              <a:rPr lang="en-US" baseline="0" dirty="0"/>
              <a:t> rattlesnake in the middle of it, or because it cross a road.  In this scenario, the best option will probably be to implement the moving procedure.  This is outlined here, but is based around moving the center plot 50m in the cardinal directions until you find an area you can sample.  There is a place in the Plot Tracking excel to note that you moved the plot.  Hopefully, the moving protocol means you can sample the plot!  Also, this is something to keep in mind during office rejection – a lot of the rejection criteria can be eliminated once you implement the moving protocol. </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13</a:t>
            </a:fld>
            <a:endParaRPr lang="en-US"/>
          </a:p>
        </p:txBody>
      </p:sp>
    </p:spTree>
    <p:extLst>
      <p:ext uri="{BB962C8B-B14F-4D97-AF65-F5344CB8AC3E}">
        <p14:creationId xmlns:p14="http://schemas.microsoft.com/office/powerpoint/2010/main" val="2576741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work through an example showing what the sample design will look through after a couple plots are rejected and moved</a:t>
            </a:r>
          </a:p>
          <a:p>
            <a:r>
              <a:rPr lang="en-US" i="1" dirty="0"/>
              <a:t>Just read through the slides!</a:t>
            </a:r>
          </a:p>
        </p:txBody>
      </p:sp>
      <p:sp>
        <p:nvSpPr>
          <p:cNvPr id="4" name="Slide Number Placeholder 3"/>
          <p:cNvSpPr>
            <a:spLocks noGrp="1"/>
          </p:cNvSpPr>
          <p:nvPr>
            <p:ph type="sldNum" sz="quarter" idx="5"/>
          </p:nvPr>
        </p:nvSpPr>
        <p:spPr/>
        <p:txBody>
          <a:bodyPr/>
          <a:lstStyle/>
          <a:p>
            <a:fld id="{E2541B16-5F6B-4E86-A6BC-CB943BC7D7B1}" type="slidenum">
              <a:rPr lang="en-US" smtClean="0"/>
              <a:t>15</a:t>
            </a:fld>
            <a:endParaRPr lang="en-US"/>
          </a:p>
        </p:txBody>
      </p:sp>
    </p:spTree>
    <p:extLst>
      <p:ext uri="{BB962C8B-B14F-4D97-AF65-F5344CB8AC3E}">
        <p14:creationId xmlns:p14="http://schemas.microsoft.com/office/powerpoint/2010/main" val="989772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Just read through the slide!</a:t>
            </a:r>
          </a:p>
          <a:p>
            <a:endParaRPr lang="en-US" dirty="0"/>
          </a:p>
        </p:txBody>
      </p:sp>
      <p:sp>
        <p:nvSpPr>
          <p:cNvPr id="4" name="Slide Number Placeholder 3"/>
          <p:cNvSpPr>
            <a:spLocks noGrp="1"/>
          </p:cNvSpPr>
          <p:nvPr>
            <p:ph type="sldNum" sz="quarter" idx="5"/>
          </p:nvPr>
        </p:nvSpPr>
        <p:spPr/>
        <p:txBody>
          <a:bodyPr/>
          <a:lstStyle/>
          <a:p>
            <a:fld id="{E2541B16-5F6B-4E86-A6BC-CB943BC7D7B1}" type="slidenum">
              <a:rPr lang="en-US" smtClean="0"/>
              <a:t>16</a:t>
            </a:fld>
            <a:endParaRPr lang="en-US"/>
          </a:p>
        </p:txBody>
      </p:sp>
    </p:spTree>
    <p:extLst>
      <p:ext uri="{BB962C8B-B14F-4D97-AF65-F5344CB8AC3E}">
        <p14:creationId xmlns:p14="http://schemas.microsoft.com/office/powerpoint/2010/main" val="863495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Just read through the slide!</a:t>
            </a:r>
          </a:p>
          <a:p>
            <a:endParaRPr lang="en-US" dirty="0"/>
          </a:p>
        </p:txBody>
      </p:sp>
      <p:sp>
        <p:nvSpPr>
          <p:cNvPr id="4" name="Slide Number Placeholder 3"/>
          <p:cNvSpPr>
            <a:spLocks noGrp="1"/>
          </p:cNvSpPr>
          <p:nvPr>
            <p:ph type="sldNum" sz="quarter" idx="5"/>
          </p:nvPr>
        </p:nvSpPr>
        <p:spPr/>
        <p:txBody>
          <a:bodyPr/>
          <a:lstStyle/>
          <a:p>
            <a:fld id="{E2541B16-5F6B-4E86-A6BC-CB943BC7D7B1}" type="slidenum">
              <a:rPr lang="en-US" smtClean="0"/>
              <a:t>17</a:t>
            </a:fld>
            <a:endParaRPr lang="en-US"/>
          </a:p>
        </p:txBody>
      </p:sp>
    </p:spTree>
    <p:extLst>
      <p:ext uri="{BB962C8B-B14F-4D97-AF65-F5344CB8AC3E}">
        <p14:creationId xmlns:p14="http://schemas.microsoft.com/office/powerpoint/2010/main" val="1955991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18</a:t>
            </a:fld>
            <a:endParaRPr lang="en-US"/>
          </a:p>
        </p:txBody>
      </p:sp>
    </p:spTree>
    <p:extLst>
      <p:ext uri="{BB962C8B-B14F-4D97-AF65-F5344CB8AC3E}">
        <p14:creationId xmlns:p14="http://schemas.microsoft.com/office/powerpoint/2010/main" val="1484159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to show the importance of sampling in order</a:t>
            </a:r>
          </a:p>
          <a:p>
            <a:r>
              <a:rPr lang="en-US" dirty="0"/>
              <a:t>Just read through the slide!</a:t>
            </a:r>
          </a:p>
        </p:txBody>
      </p:sp>
      <p:sp>
        <p:nvSpPr>
          <p:cNvPr id="4" name="Slide Number Placeholder 3"/>
          <p:cNvSpPr>
            <a:spLocks noGrp="1"/>
          </p:cNvSpPr>
          <p:nvPr>
            <p:ph type="sldNum" sz="quarter" idx="10"/>
          </p:nvPr>
        </p:nvSpPr>
        <p:spPr/>
        <p:txBody>
          <a:bodyPr/>
          <a:lstStyle/>
          <a:p>
            <a:fld id="{E2541B16-5F6B-4E86-A6BC-CB943BC7D7B1}" type="slidenum">
              <a:rPr lang="en-US" smtClean="0"/>
              <a:t>19</a:t>
            </a:fld>
            <a:endParaRPr lang="en-US"/>
          </a:p>
        </p:txBody>
      </p:sp>
    </p:spTree>
    <p:extLst>
      <p:ext uri="{BB962C8B-B14F-4D97-AF65-F5344CB8AC3E}">
        <p14:creationId xmlns:p14="http://schemas.microsoft.com/office/powerpoint/2010/main" val="485314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Just read through the slide!</a:t>
            </a:r>
          </a:p>
          <a:p>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20</a:t>
            </a:fld>
            <a:endParaRPr lang="en-US"/>
          </a:p>
        </p:txBody>
      </p:sp>
    </p:spTree>
    <p:extLst>
      <p:ext uri="{BB962C8B-B14F-4D97-AF65-F5344CB8AC3E}">
        <p14:creationId xmlns:p14="http://schemas.microsoft.com/office/powerpoint/2010/main" val="4091062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Just read through the slide!</a:t>
            </a:r>
          </a:p>
          <a:p>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21</a:t>
            </a:fld>
            <a:endParaRPr lang="en-US"/>
          </a:p>
        </p:txBody>
      </p:sp>
    </p:spTree>
    <p:extLst>
      <p:ext uri="{BB962C8B-B14F-4D97-AF65-F5344CB8AC3E}">
        <p14:creationId xmlns:p14="http://schemas.microsoft.com/office/powerpoint/2010/main" val="409106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Just read through the slide!</a:t>
            </a:r>
          </a:p>
          <a:p>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22</a:t>
            </a:fld>
            <a:endParaRPr lang="en-US"/>
          </a:p>
        </p:txBody>
      </p:sp>
    </p:spTree>
    <p:extLst>
      <p:ext uri="{BB962C8B-B14F-4D97-AF65-F5344CB8AC3E}">
        <p14:creationId xmlns:p14="http://schemas.microsoft.com/office/powerpoint/2010/main" val="3152381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larger area we would like to say something about – the land area we are sampling portions of, is called the population – this is also referred to as your inference area or your sample frame.  For many AIM projects the sample frame or population is all BLM land within a field office or other meaningful boundary like Land Use Plan or GRSG habitat boundary.</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4</a:t>
            </a:fld>
            <a:endParaRPr lang="en-US"/>
          </a:p>
        </p:txBody>
      </p:sp>
    </p:spTree>
    <p:extLst>
      <p:ext uri="{BB962C8B-B14F-4D97-AF65-F5344CB8AC3E}">
        <p14:creationId xmlns:p14="http://schemas.microsoft.com/office/powerpoint/2010/main" val="21789219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change that went into effect in 2018 years</a:t>
            </a:r>
            <a:r>
              <a:rPr lang="en-US" baseline="0" dirty="0"/>
              <a:t> is that if you are in year 2, 3, 4, or 5 of your sample design, you may be picking up (or sampling) plots from previous years that were missed.  This is based on information from our NOC biostatistician and is to ensure that gaps in the order – plots that add to the amount of land we can’t say anything about – are minimized in the final implementation of the design. This may mean that you have plots from previous years in the design for 2018.  The general rule is that you want to pick up plots from the previous years, or prioritize those, above the current year.  If we end up with plots not sampled at the end of the 5 year panel, they should be at the end, not in the middle – so all our rulesets focus on that!</a:t>
            </a:r>
          </a:p>
          <a:p>
            <a:r>
              <a:rPr lang="en-US" baseline="0" dirty="0"/>
              <a:t>One of the changes in 2019 is that when a plot is rejected, we will no longer be using oversample plots! Instead you will take the next plot from that </a:t>
            </a:r>
            <a:r>
              <a:rPr lang="en-US" baseline="0" dirty="0" err="1"/>
              <a:t>stratain</a:t>
            </a:r>
            <a:r>
              <a:rPr lang="en-US" baseline="0" dirty="0"/>
              <a:t> the following year and add it to the end of the current year’s design. The final change is that all 5 year’s worth of plots will be provided so be vigilant when sampling to not accidentally jump ahead!</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23</a:t>
            </a:fld>
            <a:endParaRPr lang="en-US"/>
          </a:p>
        </p:txBody>
      </p:sp>
    </p:spTree>
    <p:extLst>
      <p:ext uri="{BB962C8B-B14F-4D97-AF65-F5344CB8AC3E}">
        <p14:creationId xmlns:p14="http://schemas.microsoft.com/office/powerpoint/2010/main" val="2538540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are</a:t>
            </a:r>
            <a:r>
              <a:rPr lang="en-US" baseline="0" dirty="0"/>
              <a:t> we are trying to make inference to – our sample frame – is also called our target population.  For your area this work should have been done for you already.  Your project area and sample frame should already be defined.  The part that you have control over is what the sampled population is – what parts of the design is actually sampled and where in your sample frame you actually collect data.  The big picture concept to take home is that it is really important to complete the whole sample design, to collect data on the whole sampled population.  If you don’t, if there are strata omitted or plots ignored, then you could be unintentionally limiting your target population or reducing the amount of area you can make inference to.  This means that based on where you collect data on the landscape, you could make it so that there are parts of your sample frame you actually can’t say anything about.</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5</a:t>
            </a:fld>
            <a:endParaRPr lang="en-US"/>
          </a:p>
        </p:txBody>
      </p:sp>
    </p:spTree>
    <p:extLst>
      <p:ext uri="{BB962C8B-B14F-4D97-AF65-F5344CB8AC3E}">
        <p14:creationId xmlns:p14="http://schemas.microsoft.com/office/powerpoint/2010/main" val="2026779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been talking a</a:t>
            </a:r>
            <a:r>
              <a:rPr lang="en-US" baseline="0" dirty="0"/>
              <a:t> lot about BIAS, so let me take a minute and describe what I mean.  In this diagram if the true value of the indicator is in the orange dot in the middle of the target, the goal would be to get the farthest right result.  You want to be collecting the true value with the least amount of variance because the average of samples would not only be right on the true value, there would also be less spread – which means more assurance that your average is the correct value.  The only way to reduce variance (the spread of values) is controlled by how many plots you sample and the sample design – this portion is taken care of for you in the sample design process.  What you guys have control over is bias, that is what other errors are introduced in the way that you are sampling both in QA and in what we are talking about today – implementing your sample design.  </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6</a:t>
            </a:fld>
            <a:endParaRPr lang="en-US"/>
          </a:p>
        </p:txBody>
      </p:sp>
    </p:spTree>
    <p:extLst>
      <p:ext uri="{BB962C8B-B14F-4D97-AF65-F5344CB8AC3E}">
        <p14:creationId xmlns:p14="http://schemas.microsoft.com/office/powerpoint/2010/main" val="631319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Like I said, you should have a sample design</a:t>
            </a:r>
            <a:r>
              <a:rPr lang="en-US" baseline="0" dirty="0"/>
              <a:t> created for you, with the sample frame and strata determined by the project lead in your area. You will be in charge of implementing that sample design.  These are the general steps for implementing a sample design for an AIM project. First you will take a look at your plots in the office and apply some rejection criteria.  The next step will be to plan your sample efforts or your hitches.  A hitch generally speaking, is the group of plots you will collect in one period of data collection, or the order in which you will sample your plots in your area.  There is then a second round of potential plot rejection.  Regardless of what happens at a plot – if you collect data or reject it – we need to know what the ‘fate’ of that plot was, or what happened to that plot.  If it’s rejected you need to track that it was and why.  If it was sample you need to track that as well as when and exactly where the data was collected.  And if it wasn’t sampled then we need to know that as well. </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7</a:t>
            </a:fld>
            <a:endParaRPr lang="en-US"/>
          </a:p>
        </p:txBody>
      </p:sp>
    </p:spTree>
    <p:extLst>
      <p:ext uri="{BB962C8B-B14F-4D97-AF65-F5344CB8AC3E}">
        <p14:creationId xmlns:p14="http://schemas.microsoft.com/office/powerpoint/2010/main" val="2829613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first step in implementing a design is office rejection. To step back a minute lets real quick talk about plot rejection.  So for both in the office prior to field visits and in the field, we have a list of reason that a crew could potentially reject a plot.  These are things that either make plot visiting challenging or unsafe and there is some wiggle room among projects as to what is on the list rejection criteria.  However, rejection needs to be decide long before field visits ever take place, to reduce bias!  </a:t>
            </a:r>
          </a:p>
          <a:p>
            <a:endParaRPr lang="en-US" baseline="0" dirty="0"/>
          </a:p>
          <a:p>
            <a:r>
              <a:rPr lang="en-US" baseline="0" dirty="0"/>
              <a:t>So in order to complete office rejection, you are going to plot your field sites along with ancillary data that will allow you to determine if you can/should office reject a plot.  The rejection information from this step should be tracked in the Plot Tracking excel.  </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8</a:t>
            </a:fld>
            <a:endParaRPr lang="en-US"/>
          </a:p>
        </p:txBody>
      </p:sp>
    </p:spTree>
    <p:extLst>
      <p:ext uri="{BB962C8B-B14F-4D97-AF65-F5344CB8AC3E}">
        <p14:creationId xmlns:p14="http://schemas.microsoft.com/office/powerpoint/2010/main" val="1782418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through</a:t>
            </a:r>
            <a:r>
              <a:rPr lang="en-US" baseline="0" dirty="0"/>
              <a:t> the list of office rejections.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Office - &gt;3 miles walking distance: make sure you have accurate road layer or confer with folks in your office to make sure you aren’t rejecting points because of distance that could be accessible via a road that is missing from the map.  Office rejection should lean heavily on local expertise, odds are there is someone in your office who knows this land pretty well and can help you determine if a plot is actually inaccessible, or you are simply missing a data layer. </a:t>
            </a:r>
            <a:endParaRPr lang="en-US" dirty="0"/>
          </a:p>
          <a:p>
            <a:endParaRPr lang="en-US" baseline="0" dirty="0"/>
          </a:p>
          <a:p>
            <a:r>
              <a:rPr lang="en-US" baseline="0" dirty="0"/>
              <a:t>Office – slope&gt;50%: This is actually a really hard one to reject in the office.  Oftentimes a Digital Elevation Model (DEM) is used to measure the slope and is fairly imprecise, so a plot that you may be able to sample – especially if you implement the moving criteria as we’ll discuss in a minute – could be rejected based to imprecise base data.  Plots should be rejected for slope in the office only if it’s painfully obvious that they can’t be sampled – very steep cliffs with no adjacent mellower slopes, etc.</a:t>
            </a:r>
          </a:p>
          <a:p>
            <a:endParaRPr lang="en-US" baseline="0" dirty="0"/>
          </a:p>
          <a:p>
            <a:r>
              <a:rPr lang="en-US" baseline="0" dirty="0"/>
              <a:t>Non-BLM land: even though most of our designs use a land ownership layer, there is a possibility that the ownership in your office has changed since we did the big draw in 2015.  Keep this in mind and look for more local land ownership layers from your state/office.</a:t>
            </a:r>
          </a:p>
          <a:p>
            <a:endParaRPr lang="en-US" baseline="0" dirty="0"/>
          </a:p>
        </p:txBody>
      </p:sp>
      <p:sp>
        <p:nvSpPr>
          <p:cNvPr id="4" name="Slide Number Placeholder 3"/>
          <p:cNvSpPr>
            <a:spLocks noGrp="1"/>
          </p:cNvSpPr>
          <p:nvPr>
            <p:ph type="sldNum" sz="quarter" idx="10"/>
          </p:nvPr>
        </p:nvSpPr>
        <p:spPr/>
        <p:txBody>
          <a:bodyPr/>
          <a:lstStyle/>
          <a:p>
            <a:fld id="{E2541B16-5F6B-4E86-A6BC-CB943BC7D7B1}" type="slidenum">
              <a:rPr lang="en-US" smtClean="0"/>
              <a:t>9</a:t>
            </a:fld>
            <a:endParaRPr lang="en-US"/>
          </a:p>
        </p:txBody>
      </p:sp>
    </p:spTree>
    <p:extLst>
      <p:ext uri="{BB962C8B-B14F-4D97-AF65-F5344CB8AC3E}">
        <p14:creationId xmlns:p14="http://schemas.microsoft.com/office/powerpoint/2010/main" val="39386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Hit</a:t>
            </a:r>
            <a:r>
              <a:rPr lang="en-US" baseline="0" dirty="0"/>
              <a:t>ch planning is the most creative you will probably get when implementing a terrestrial AIM sample design.  There are some rules to follow, but it also requires forethought and strategizing and should be revisited often.  One of the most important aspects of hitch planning is maintaining the order of plots within a stratum.  You will have a list of plots, each with a couple characters that correspond to the stratum.  Here is an example you could have SH-001 through 003.  These should be sample in order within that stratum, but don’t have to be back to back.  You could put a plot from a different stratum in between 001 and 002.  This is important because if you run out of field season and you’ve visited SH-003 but not SH-002, then you’ve just hand selected which plots from your design you’ve sampled and you’ve introduced bias.</a:t>
            </a:r>
          </a:p>
          <a:p>
            <a:endParaRPr lang="en-US" baseline="0" dirty="0"/>
          </a:p>
          <a:p>
            <a:r>
              <a:rPr lang="en-US" baseline="0" dirty="0"/>
              <a:t>The second suggestion and one your project lead will find important is that you don’t travel back and forth across your project area and waste a lot of time and resources.  This is where the creativity comes into play.  The goal is to balance these two ideas with the emphasis really being on maintaining plot order.  </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10</a:t>
            </a:fld>
            <a:endParaRPr lang="en-US"/>
          </a:p>
        </p:txBody>
      </p:sp>
    </p:spTree>
    <p:extLst>
      <p:ext uri="{BB962C8B-B14F-4D97-AF65-F5344CB8AC3E}">
        <p14:creationId xmlns:p14="http://schemas.microsoft.com/office/powerpoint/2010/main" val="2955656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example</a:t>
            </a:r>
            <a:r>
              <a:rPr lang="en-US" baseline="0" dirty="0"/>
              <a:t> of ways you could be introduce bias, systematic or random, into your dataset with the way in which you implement your sample design.  If you start your design by simple ticking off the plots that are most accessible, the potential exists that you would never get to the more inaccessible plots.  The more accessible plots to you are also more accessible to everyone else, so these plots could be the most damaged by anthropogenic effects (people) and may not give you a true representation of the landscape.</a:t>
            </a:r>
          </a:p>
          <a:p>
            <a:r>
              <a:rPr lang="en-US" baseline="0" dirty="0"/>
              <a:t>If you start on one side of your field office and work to the other side, you could end up missing whole chunks of your project area.  What if there is an invasive species that only occurs in one portion of you project area?  If you miss it by not visiting that area, or oversample it by not visiting additional areas in the project area, your data could be unrepresentative of the whole project area.  </a:t>
            </a:r>
          </a:p>
          <a:p>
            <a:r>
              <a:rPr lang="en-US" baseline="0" dirty="0"/>
              <a:t>Then again, the random ordering saves you from bias that you might not even be aware of!</a:t>
            </a:r>
            <a:endParaRPr lang="en-US" dirty="0"/>
          </a:p>
        </p:txBody>
      </p:sp>
      <p:sp>
        <p:nvSpPr>
          <p:cNvPr id="4" name="Slide Number Placeholder 3"/>
          <p:cNvSpPr>
            <a:spLocks noGrp="1"/>
          </p:cNvSpPr>
          <p:nvPr>
            <p:ph type="sldNum" sz="quarter" idx="10"/>
          </p:nvPr>
        </p:nvSpPr>
        <p:spPr/>
        <p:txBody>
          <a:bodyPr/>
          <a:lstStyle/>
          <a:p>
            <a:fld id="{E2541B16-5F6B-4E86-A6BC-CB943BC7D7B1}" type="slidenum">
              <a:rPr lang="en-US" smtClean="0"/>
              <a:t>11</a:t>
            </a:fld>
            <a:endParaRPr lang="en-US"/>
          </a:p>
        </p:txBody>
      </p:sp>
    </p:spTree>
    <p:extLst>
      <p:ext uri="{BB962C8B-B14F-4D97-AF65-F5344CB8AC3E}">
        <p14:creationId xmlns:p14="http://schemas.microsoft.com/office/powerpoint/2010/main" val="698713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9287E21-890E-4F2C-BC08-81119B64211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19979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87E21-890E-4F2C-BC08-81119B64211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4177001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87E21-890E-4F2C-BC08-81119B64211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2044534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87E21-890E-4F2C-BC08-81119B64211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4160564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287E21-890E-4F2C-BC08-81119B64211A}"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301253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9287E21-890E-4F2C-BC08-81119B64211A}"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765662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287E21-890E-4F2C-BC08-81119B64211A}" type="datetimeFigureOut">
              <a:rPr lang="en-US" smtClean="0"/>
              <a:t>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324589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287E21-890E-4F2C-BC08-81119B64211A}" type="datetimeFigureOut">
              <a:rPr lang="en-US" smtClean="0"/>
              <a:t>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399763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87E21-890E-4F2C-BC08-81119B64211A}" type="datetimeFigureOut">
              <a:rPr lang="en-US" smtClean="0"/>
              <a:t>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214396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287E21-890E-4F2C-BC08-81119B64211A}"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368003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287E21-890E-4F2C-BC08-81119B64211A}"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78F92E-B2B5-4310-B7BA-94B86EAA7981}" type="slidenum">
              <a:rPr lang="en-US" smtClean="0"/>
              <a:t>‹#›</a:t>
            </a:fld>
            <a:endParaRPr lang="en-US"/>
          </a:p>
        </p:txBody>
      </p:sp>
    </p:spTree>
    <p:extLst>
      <p:ext uri="{BB962C8B-B14F-4D97-AF65-F5344CB8AC3E}">
        <p14:creationId xmlns:p14="http://schemas.microsoft.com/office/powerpoint/2010/main" val="1388919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87E21-890E-4F2C-BC08-81119B64211A}" type="datetimeFigureOut">
              <a:rPr lang="en-US" smtClean="0"/>
              <a:t>2/27/2019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8F92E-B2B5-4310-B7BA-94B86EAA7981}" type="slidenum">
              <a:rPr lang="en-US" smtClean="0"/>
              <a:t>‹#›</a:t>
            </a:fld>
            <a:endParaRPr lang="en-US"/>
          </a:p>
        </p:txBody>
      </p:sp>
    </p:spTree>
    <p:extLst>
      <p:ext uri="{BB962C8B-B14F-4D97-AF65-F5344CB8AC3E}">
        <p14:creationId xmlns:p14="http://schemas.microsoft.com/office/powerpoint/2010/main" val="1822132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abstracts.rangelandmethods.org/doku.php/general_design_topics:when_key_areas_aren_t_anymor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5">
              <a:lumMod val="20000"/>
              <a:lumOff val="80000"/>
            </a:schemeClr>
          </a:solidFill>
        </p:spPr>
        <p:txBody>
          <a:bodyPr/>
          <a:lstStyle/>
          <a:p>
            <a:r>
              <a:rPr lang="en-US" b="1" dirty="0"/>
              <a:t>IMPLEMENTING AN AIM SAMPLE DESIGN</a:t>
            </a:r>
          </a:p>
        </p:txBody>
      </p:sp>
      <p:sp>
        <p:nvSpPr>
          <p:cNvPr id="3" name="Subtitle 2"/>
          <p:cNvSpPr>
            <a:spLocks noGrp="1"/>
          </p:cNvSpPr>
          <p:nvPr>
            <p:ph type="subTitle" idx="1"/>
          </p:nvPr>
        </p:nvSpPr>
        <p:spPr/>
        <p:txBody>
          <a:bodyPr/>
          <a:lstStyle/>
          <a:p>
            <a:r>
              <a:rPr lang="en-US" dirty="0"/>
              <a:t>Terrestrial Core Indicator Training</a:t>
            </a:r>
          </a:p>
          <a:p>
            <a:r>
              <a:rPr lang="en-US" dirty="0"/>
              <a:t>2019</a:t>
            </a:r>
          </a:p>
        </p:txBody>
      </p:sp>
    </p:spTree>
    <p:extLst>
      <p:ext uri="{BB962C8B-B14F-4D97-AF65-F5344CB8AC3E}">
        <p14:creationId xmlns:p14="http://schemas.microsoft.com/office/powerpoint/2010/main" val="3330570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HITCH PLANNING</a:t>
            </a:r>
          </a:p>
        </p:txBody>
      </p:sp>
      <p:sp>
        <p:nvSpPr>
          <p:cNvPr id="3" name="Content Placeholder 2"/>
          <p:cNvSpPr>
            <a:spLocks noGrp="1"/>
          </p:cNvSpPr>
          <p:nvPr>
            <p:ph idx="1"/>
          </p:nvPr>
        </p:nvSpPr>
        <p:spPr>
          <a:xfrm>
            <a:off x="457200" y="1371600"/>
            <a:ext cx="8229600" cy="5029200"/>
          </a:xfrm>
        </p:spPr>
        <p:txBody>
          <a:bodyPr>
            <a:normAutofit fontScale="62500" lnSpcReduction="20000"/>
          </a:bodyPr>
          <a:lstStyle/>
          <a:p>
            <a:pPr marL="0" indent="0">
              <a:buNone/>
            </a:pPr>
            <a:r>
              <a:rPr lang="en-US" sz="4800" b="1" dirty="0"/>
              <a:t>Maintaining Statistic Validity:</a:t>
            </a:r>
          </a:p>
          <a:p>
            <a:pPr marL="0" indent="0">
              <a:buNone/>
            </a:pPr>
            <a:endParaRPr lang="en-US" sz="1100" b="1" dirty="0"/>
          </a:p>
          <a:p>
            <a:pPr marL="457200" indent="-457200"/>
            <a:r>
              <a:rPr lang="en-US" sz="3800" dirty="0"/>
              <a:t>Within each stratum, you should visit the plots in order. </a:t>
            </a:r>
          </a:p>
          <a:p>
            <a:pPr marL="857250" lvl="1" indent="-457200"/>
            <a:r>
              <a:rPr lang="en-US" sz="3200" dirty="0"/>
              <a:t>For example: Plots SH-001, SH-002, and SH-003 should be visited in that order, but you can add in plots from another stratum between the plots (SH-001, BA-024, SH-002).</a:t>
            </a:r>
          </a:p>
          <a:p>
            <a:pPr marL="400050" lvl="1" indent="0">
              <a:buNone/>
            </a:pPr>
            <a:endParaRPr lang="en-US" sz="1100" dirty="0"/>
          </a:p>
          <a:p>
            <a:r>
              <a:rPr lang="en-US" sz="3800" dirty="0"/>
              <a:t>Optimizing each hitch and attempting to limit travel time between plots each day is also important.</a:t>
            </a:r>
          </a:p>
          <a:p>
            <a:pPr lvl="1"/>
            <a:r>
              <a:rPr lang="en-US" sz="3200" dirty="0"/>
              <a:t>You shouldn’t travel 100 miles across your project area to ensure that you sample SH-002 directly after sampling SH-001 if you are </a:t>
            </a:r>
            <a:r>
              <a:rPr lang="en-US" sz="3200" b="1" dirty="0"/>
              <a:t>certain</a:t>
            </a:r>
            <a:r>
              <a:rPr lang="en-US" sz="3200" dirty="0"/>
              <a:t> that you will sample SH-002 during the field season.  </a:t>
            </a:r>
          </a:p>
          <a:p>
            <a:pPr marL="400050" lvl="1" indent="0">
              <a:buNone/>
            </a:pPr>
            <a:endParaRPr lang="en-US" sz="1100" dirty="0"/>
          </a:p>
          <a:p>
            <a:pPr marL="0" indent="0">
              <a:buNone/>
            </a:pPr>
            <a:r>
              <a:rPr lang="en-US" sz="4500" i="1" dirty="0"/>
              <a:t>The goal is to find a balance between going in strict plot order and being efficient, with the emphasis being on maintaining plot order.  Going out of order can introduce </a:t>
            </a:r>
            <a:r>
              <a:rPr lang="en-US" sz="4500" b="1" dirty="0"/>
              <a:t>bias</a:t>
            </a:r>
            <a:r>
              <a:rPr lang="en-US" sz="4500" dirty="0"/>
              <a:t> in a number of ways</a:t>
            </a:r>
            <a:r>
              <a:rPr lang="en-US" sz="4500" i="1" dirty="0"/>
              <a:t>. </a:t>
            </a:r>
          </a:p>
        </p:txBody>
      </p:sp>
    </p:spTree>
    <p:extLst>
      <p:ext uri="{BB962C8B-B14F-4D97-AF65-F5344CB8AC3E}">
        <p14:creationId xmlns:p14="http://schemas.microsoft.com/office/powerpoint/2010/main" val="666466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Examples of Introducing bias into hitch planning:</a:t>
            </a:r>
          </a:p>
        </p:txBody>
      </p:sp>
      <p:sp>
        <p:nvSpPr>
          <p:cNvPr id="3" name="Content Placeholder 2"/>
          <p:cNvSpPr>
            <a:spLocks noGrp="1"/>
          </p:cNvSpPr>
          <p:nvPr>
            <p:ph idx="1"/>
          </p:nvPr>
        </p:nvSpPr>
        <p:spPr/>
        <p:txBody>
          <a:bodyPr>
            <a:normAutofit fontScale="92500"/>
          </a:bodyPr>
          <a:lstStyle/>
          <a:p>
            <a:r>
              <a:rPr lang="en-US" dirty="0"/>
              <a:t>Visiting plots most easily accessible first could mean that your crew never gets to the least accessible plots.</a:t>
            </a:r>
          </a:p>
          <a:p>
            <a:r>
              <a:rPr lang="en-US" dirty="0"/>
              <a:t>Not spreading out your hitches geographically, could mean that the plots sampled are aggregated in one spatial area.</a:t>
            </a:r>
          </a:p>
          <a:p>
            <a:r>
              <a:rPr lang="en-US" dirty="0"/>
              <a:t>Going out of order within a stratum removes the statistically valid nature of your design – you could be introducing bias and not even know it!</a:t>
            </a:r>
          </a:p>
          <a:p>
            <a:endParaRPr lang="en-US" dirty="0"/>
          </a:p>
        </p:txBody>
      </p:sp>
    </p:spTree>
    <p:extLst>
      <p:ext uri="{BB962C8B-B14F-4D97-AF65-F5344CB8AC3E}">
        <p14:creationId xmlns:p14="http://schemas.microsoft.com/office/powerpoint/2010/main" val="3428216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a:t>FIELD REJECTION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5005346"/>
              </p:ext>
            </p:extLst>
          </p:nvPr>
        </p:nvGraphicFramePr>
        <p:xfrm>
          <a:off x="609600" y="1371600"/>
          <a:ext cx="7848600" cy="4191000"/>
        </p:xfrm>
        <a:graphic>
          <a:graphicData uri="http://schemas.openxmlformats.org/drawingml/2006/table">
            <a:tbl>
              <a:tblPr bandRow="1">
                <a:tableStyleId>{5C22544A-7EE6-4342-B048-85BDC9FD1C3A}</a:tableStyleId>
              </a:tblPr>
              <a:tblGrid>
                <a:gridCol w="1943463">
                  <a:extLst>
                    <a:ext uri="{9D8B030D-6E8A-4147-A177-3AD203B41FA5}">
                      <a16:colId xmlns:a16="http://schemas.microsoft.com/office/drawing/2014/main" val="20000"/>
                    </a:ext>
                  </a:extLst>
                </a:gridCol>
                <a:gridCol w="5905137">
                  <a:extLst>
                    <a:ext uri="{9D8B030D-6E8A-4147-A177-3AD203B41FA5}">
                      <a16:colId xmlns:a16="http://schemas.microsoft.com/office/drawing/2014/main" val="20001"/>
                    </a:ext>
                  </a:extLst>
                </a:gridCol>
              </a:tblGrid>
              <a:tr h="352716">
                <a:tc>
                  <a:txBody>
                    <a:bodyPr/>
                    <a:lstStyle/>
                    <a:p>
                      <a:pPr marL="0" marR="0" algn="l">
                        <a:lnSpc>
                          <a:spcPct val="115000"/>
                        </a:lnSpc>
                        <a:spcBef>
                          <a:spcPts val="0"/>
                        </a:spcBef>
                        <a:spcAft>
                          <a:spcPts val="1000"/>
                        </a:spcAft>
                      </a:pPr>
                      <a:r>
                        <a:rPr lang="en-US" sz="1600" b="1" dirty="0">
                          <a:effectLst/>
                        </a:rPr>
                        <a:t>Rejection</a:t>
                      </a:r>
                      <a:r>
                        <a:rPr lang="en-US" sz="1600" b="1" baseline="0" dirty="0">
                          <a:effectLst/>
                        </a:rPr>
                        <a:t> Criteria</a:t>
                      </a:r>
                      <a:endParaRPr lang="en-US" sz="1600" b="1" dirty="0">
                        <a:effectLst/>
                        <a:latin typeface="Cambria"/>
                        <a:ea typeface="Times New Roman"/>
                        <a:cs typeface="Times New Roman"/>
                      </a:endParaRPr>
                    </a:p>
                  </a:txBody>
                  <a:tcPr marL="68580" marR="68580" marT="0" marB="0">
                    <a:solidFill>
                      <a:schemeClr val="accent1">
                        <a:lumMod val="60000"/>
                        <a:lumOff val="40000"/>
                      </a:schemeClr>
                    </a:solidFill>
                  </a:tcPr>
                </a:tc>
                <a:tc>
                  <a:txBody>
                    <a:bodyPr/>
                    <a:lstStyle/>
                    <a:p>
                      <a:pPr marL="0" marR="0" algn="l">
                        <a:lnSpc>
                          <a:spcPct val="115000"/>
                        </a:lnSpc>
                        <a:spcBef>
                          <a:spcPts val="0"/>
                        </a:spcBef>
                        <a:spcAft>
                          <a:spcPts val="1000"/>
                        </a:spcAft>
                      </a:pPr>
                      <a:r>
                        <a:rPr lang="en-US" sz="1600" b="1" dirty="0">
                          <a:effectLst/>
                        </a:rPr>
                        <a:t>Rejection Description</a:t>
                      </a:r>
                      <a:endParaRPr lang="en-US" sz="1600" b="1" dirty="0">
                        <a:effectLst/>
                        <a:latin typeface="Cambria"/>
                        <a:ea typeface="Times New Roman"/>
                        <a:cs typeface="Times New Roman"/>
                      </a:endParaRPr>
                    </a:p>
                  </a:txBody>
                  <a:tcPr marL="68580" marR="68580" marT="0" marB="0">
                    <a:solidFill>
                      <a:schemeClr val="accent1">
                        <a:lumMod val="60000"/>
                        <a:lumOff val="40000"/>
                      </a:schemeClr>
                    </a:solidFill>
                  </a:tcPr>
                </a:tc>
                <a:extLst>
                  <a:ext uri="{0D108BD9-81ED-4DB2-BD59-A6C34878D82A}">
                    <a16:rowId xmlns:a16="http://schemas.microsoft.com/office/drawing/2014/main" val="10000"/>
                  </a:ext>
                </a:extLst>
              </a:tr>
              <a:tr h="491966">
                <a:tc>
                  <a:txBody>
                    <a:bodyPr/>
                    <a:lstStyle/>
                    <a:p>
                      <a:pPr marL="0" marR="0">
                        <a:lnSpc>
                          <a:spcPct val="115000"/>
                        </a:lnSpc>
                        <a:spcBef>
                          <a:spcPts val="0"/>
                        </a:spcBef>
                        <a:spcAft>
                          <a:spcPts val="1000"/>
                        </a:spcAft>
                      </a:pPr>
                      <a:r>
                        <a:rPr lang="en-US" sz="1200" dirty="0">
                          <a:effectLst/>
                        </a:rPr>
                        <a:t>Field - Unsafe to sample</a:t>
                      </a:r>
                      <a:endParaRPr lang="en-US" sz="1200" dirty="0">
                        <a:effectLst/>
                        <a:latin typeface="Cambria"/>
                        <a:ea typeface="Times New Roman"/>
                        <a:cs typeface="Times New Roman"/>
                      </a:endParaRPr>
                    </a:p>
                  </a:txBody>
                  <a:tcPr marL="68580" marR="68580" marT="0" marB="0"/>
                </a:tc>
                <a:tc>
                  <a:txBody>
                    <a:bodyPr/>
                    <a:lstStyle/>
                    <a:p>
                      <a:pPr marL="0" marR="0">
                        <a:lnSpc>
                          <a:spcPct val="115000"/>
                        </a:lnSpc>
                        <a:spcBef>
                          <a:spcPts val="0"/>
                        </a:spcBef>
                        <a:spcAft>
                          <a:spcPts val="1000"/>
                        </a:spcAft>
                      </a:pPr>
                      <a:r>
                        <a:rPr lang="en-US" sz="1200" dirty="0">
                          <a:effectLst/>
                        </a:rPr>
                        <a:t>Field Rejection Criteria: Sample point is unsafe to sample (e.g., unstable soil surface, cliffs, hazardous wildlife, law enforcement concerns).</a:t>
                      </a:r>
                      <a:endParaRPr lang="en-US" sz="1200" dirty="0">
                        <a:effectLst/>
                        <a:latin typeface="Cambria"/>
                        <a:ea typeface="Times New Roman"/>
                        <a:cs typeface="Times New Roman"/>
                      </a:endParaRPr>
                    </a:p>
                  </a:txBody>
                  <a:tcPr marL="68580" marR="68580" marT="0" marB="0"/>
                </a:tc>
                <a:extLst>
                  <a:ext uri="{0D108BD9-81ED-4DB2-BD59-A6C34878D82A}">
                    <a16:rowId xmlns:a16="http://schemas.microsoft.com/office/drawing/2014/main" val="10001"/>
                  </a:ext>
                </a:extLst>
              </a:tr>
              <a:tr h="491966">
                <a:tc>
                  <a:txBody>
                    <a:bodyPr/>
                    <a:lstStyle/>
                    <a:p>
                      <a:pPr marL="0" marR="0">
                        <a:lnSpc>
                          <a:spcPct val="115000"/>
                        </a:lnSpc>
                        <a:spcBef>
                          <a:spcPts val="0"/>
                        </a:spcBef>
                        <a:spcAft>
                          <a:spcPts val="1000"/>
                        </a:spcAft>
                      </a:pPr>
                      <a:r>
                        <a:rPr lang="en-US" sz="1200" dirty="0">
                          <a:effectLst/>
                        </a:rPr>
                        <a:t>Field - &gt;3 miles walking distance</a:t>
                      </a:r>
                      <a:endParaRPr lang="en-US" sz="1200" dirty="0">
                        <a:effectLst/>
                        <a:latin typeface="Cambria"/>
                        <a:ea typeface="Times New Roman"/>
                        <a:cs typeface="Times New Roman"/>
                      </a:endParaRPr>
                    </a:p>
                  </a:txBody>
                  <a:tcPr marL="68580" marR="68580" marT="0" marB="0"/>
                </a:tc>
                <a:tc>
                  <a:txBody>
                    <a:bodyPr/>
                    <a:lstStyle/>
                    <a:p>
                      <a:pPr marL="0" marR="0">
                        <a:lnSpc>
                          <a:spcPct val="115000"/>
                        </a:lnSpc>
                        <a:spcBef>
                          <a:spcPts val="0"/>
                        </a:spcBef>
                        <a:spcAft>
                          <a:spcPts val="1000"/>
                        </a:spcAft>
                      </a:pPr>
                      <a:r>
                        <a:rPr lang="en-US" sz="1200" dirty="0">
                          <a:effectLst/>
                        </a:rPr>
                        <a:t>Field Rejection Criteria: Sample point is &gt;3 miles walking distance from the closest point accessible by a vehicle.</a:t>
                      </a:r>
                      <a:endParaRPr lang="en-US" sz="1200" dirty="0">
                        <a:effectLst/>
                        <a:latin typeface="Cambria"/>
                        <a:ea typeface="Times New Roman"/>
                        <a:cs typeface="Times New Roman"/>
                      </a:endParaRPr>
                    </a:p>
                  </a:txBody>
                  <a:tcPr marL="68580" marR="68580" marT="0" marB="0"/>
                </a:tc>
                <a:extLst>
                  <a:ext uri="{0D108BD9-81ED-4DB2-BD59-A6C34878D82A}">
                    <a16:rowId xmlns:a16="http://schemas.microsoft.com/office/drawing/2014/main" val="10002"/>
                  </a:ext>
                </a:extLst>
              </a:tr>
              <a:tr h="245983">
                <a:tc>
                  <a:txBody>
                    <a:bodyPr/>
                    <a:lstStyle/>
                    <a:p>
                      <a:pPr marL="0" marR="0">
                        <a:lnSpc>
                          <a:spcPct val="115000"/>
                        </a:lnSpc>
                        <a:spcBef>
                          <a:spcPts val="0"/>
                        </a:spcBef>
                        <a:spcAft>
                          <a:spcPts val="1000"/>
                        </a:spcAft>
                      </a:pPr>
                      <a:r>
                        <a:rPr lang="en-US" sz="1200" dirty="0">
                          <a:effectLst/>
                        </a:rPr>
                        <a:t>Field - Slope &gt; 50%</a:t>
                      </a:r>
                      <a:endParaRPr lang="en-US" sz="1200" dirty="0">
                        <a:effectLst/>
                        <a:latin typeface="Cambria"/>
                        <a:ea typeface="Times New Roman"/>
                        <a:cs typeface="Times New Roman"/>
                      </a:endParaRPr>
                    </a:p>
                  </a:txBody>
                  <a:tcPr marL="68580" marR="68580" marT="0" marB="0"/>
                </a:tc>
                <a:tc>
                  <a:txBody>
                    <a:bodyPr/>
                    <a:lstStyle/>
                    <a:p>
                      <a:pPr marL="0" marR="0">
                        <a:lnSpc>
                          <a:spcPct val="115000"/>
                        </a:lnSpc>
                        <a:spcBef>
                          <a:spcPts val="0"/>
                        </a:spcBef>
                        <a:spcAft>
                          <a:spcPts val="1000"/>
                        </a:spcAft>
                      </a:pPr>
                      <a:r>
                        <a:rPr lang="en-US" sz="1200" dirty="0">
                          <a:effectLst/>
                        </a:rPr>
                        <a:t>Field Rejection Criteria: Slope of sample point exceeds 50%.</a:t>
                      </a:r>
                      <a:endParaRPr lang="en-US" sz="1200" dirty="0">
                        <a:effectLst/>
                        <a:latin typeface="Cambria"/>
                        <a:ea typeface="Times New Roman"/>
                        <a:cs typeface="Times New Roman"/>
                      </a:endParaRPr>
                    </a:p>
                  </a:txBody>
                  <a:tcPr marL="68580" marR="68580" marT="0" marB="0"/>
                </a:tc>
                <a:extLst>
                  <a:ext uri="{0D108BD9-81ED-4DB2-BD59-A6C34878D82A}">
                    <a16:rowId xmlns:a16="http://schemas.microsoft.com/office/drawing/2014/main" val="10003"/>
                  </a:ext>
                </a:extLst>
              </a:tr>
              <a:tr h="1870420">
                <a:tc>
                  <a:txBody>
                    <a:bodyPr/>
                    <a:lstStyle/>
                    <a:p>
                      <a:pPr marL="0" marR="0">
                        <a:lnSpc>
                          <a:spcPct val="115000"/>
                        </a:lnSpc>
                        <a:spcBef>
                          <a:spcPts val="0"/>
                        </a:spcBef>
                        <a:spcAft>
                          <a:spcPts val="1000"/>
                        </a:spcAft>
                      </a:pPr>
                      <a:r>
                        <a:rPr lang="en-US" sz="1200" dirty="0">
                          <a:effectLst/>
                        </a:rPr>
                        <a:t>Field - Access Denied</a:t>
                      </a:r>
                      <a:endParaRPr lang="en-US" sz="1200" dirty="0">
                        <a:effectLst/>
                        <a:latin typeface="Cambria"/>
                        <a:ea typeface="Times New Roman"/>
                        <a:cs typeface="Times New Roman"/>
                      </a:endParaRPr>
                    </a:p>
                  </a:txBody>
                  <a:tcPr marL="68580" marR="68580" marT="0" marB="0"/>
                </a:tc>
                <a:tc>
                  <a:txBody>
                    <a:bodyPr/>
                    <a:lstStyle/>
                    <a:p>
                      <a:pPr marL="0" marR="0">
                        <a:lnSpc>
                          <a:spcPct val="115000"/>
                        </a:lnSpc>
                        <a:spcBef>
                          <a:spcPts val="0"/>
                        </a:spcBef>
                        <a:spcAft>
                          <a:spcPts val="1000"/>
                        </a:spcAft>
                      </a:pPr>
                      <a:r>
                        <a:rPr lang="en-US" sz="1200" dirty="0">
                          <a:effectLst/>
                        </a:rPr>
                        <a:t>Field Rejection Criteria: Access to the point was denied: (Information below should be put in Rejection Criteria Comments field)</a:t>
                      </a:r>
                    </a:p>
                    <a:p>
                      <a:pPr marL="342900" marR="0" lvl="0" indent="-342900">
                        <a:lnSpc>
                          <a:spcPct val="115000"/>
                        </a:lnSpc>
                        <a:spcBef>
                          <a:spcPts val="0"/>
                        </a:spcBef>
                        <a:spcAft>
                          <a:spcPts val="0"/>
                        </a:spcAft>
                        <a:buFont typeface="Arial"/>
                        <a:buChar char="▪"/>
                      </a:pPr>
                      <a:r>
                        <a:rPr lang="en-US" sz="1200" dirty="0">
                          <a:effectLst/>
                        </a:rPr>
                        <a:t>Access route unsafe</a:t>
                      </a:r>
                    </a:p>
                    <a:p>
                      <a:pPr marL="342900" marR="0" lvl="0" indent="-342900">
                        <a:lnSpc>
                          <a:spcPct val="115000"/>
                        </a:lnSpc>
                        <a:spcBef>
                          <a:spcPts val="0"/>
                        </a:spcBef>
                        <a:spcAft>
                          <a:spcPts val="0"/>
                        </a:spcAft>
                        <a:buFont typeface="Arial"/>
                        <a:buChar char="▪"/>
                      </a:pPr>
                      <a:r>
                        <a:rPr lang="en-US" sz="1200" dirty="0">
                          <a:effectLst/>
                        </a:rPr>
                        <a:t>Access required passage through non-BLM land, access was denied</a:t>
                      </a:r>
                    </a:p>
                    <a:p>
                      <a:pPr marL="742950" marR="0" lvl="1" indent="-285750">
                        <a:lnSpc>
                          <a:spcPct val="115000"/>
                        </a:lnSpc>
                        <a:spcBef>
                          <a:spcPts val="0"/>
                        </a:spcBef>
                        <a:spcAft>
                          <a:spcPts val="0"/>
                        </a:spcAft>
                        <a:buFont typeface="Arial"/>
                        <a:buChar char="▪"/>
                      </a:pPr>
                      <a:r>
                        <a:rPr lang="en-US" sz="1200" dirty="0">
                          <a:effectLst/>
                        </a:rPr>
                        <a:t>Owner contacted on _______________________</a:t>
                      </a:r>
                    </a:p>
                    <a:p>
                      <a:pPr marL="342900" marR="0" lvl="0" indent="-342900">
                        <a:lnSpc>
                          <a:spcPct val="115000"/>
                        </a:lnSpc>
                        <a:spcBef>
                          <a:spcPts val="0"/>
                        </a:spcBef>
                        <a:spcAft>
                          <a:spcPts val="0"/>
                        </a:spcAft>
                        <a:buFont typeface="Arial"/>
                        <a:buChar char="▪"/>
                      </a:pPr>
                      <a:r>
                        <a:rPr lang="en-US" sz="1200" dirty="0">
                          <a:effectLst/>
                        </a:rPr>
                        <a:t>Locked gate</a:t>
                      </a:r>
                    </a:p>
                    <a:p>
                      <a:pPr marL="342900" lvl="0" indent="-342900">
                        <a:lnSpc>
                          <a:spcPct val="115000"/>
                        </a:lnSpc>
                        <a:buFont typeface="Arial"/>
                        <a:buChar char="▪"/>
                      </a:pPr>
                      <a:r>
                        <a:rPr lang="en-US" sz="1200" dirty="0">
                          <a:effectLst/>
                        </a:rPr>
                        <a:t>Access denied but visit rescheduled for ___________________________</a:t>
                      </a:r>
                      <a:endParaRPr lang="en-US" sz="1200" dirty="0">
                        <a:effectLst/>
                        <a:latin typeface="Arial"/>
                        <a:ea typeface="Arial"/>
                        <a:cs typeface="Arial"/>
                      </a:endParaRPr>
                    </a:p>
                  </a:txBody>
                  <a:tcPr marL="68580" marR="68580" marT="0" marB="0"/>
                </a:tc>
                <a:extLst>
                  <a:ext uri="{0D108BD9-81ED-4DB2-BD59-A6C34878D82A}">
                    <a16:rowId xmlns:a16="http://schemas.microsoft.com/office/drawing/2014/main" val="10004"/>
                  </a:ext>
                </a:extLst>
              </a:tr>
              <a:tr h="491966">
                <a:tc>
                  <a:txBody>
                    <a:bodyPr/>
                    <a:lstStyle/>
                    <a:p>
                      <a:pPr marL="0" marR="0">
                        <a:lnSpc>
                          <a:spcPct val="115000"/>
                        </a:lnSpc>
                        <a:spcBef>
                          <a:spcPts val="0"/>
                        </a:spcBef>
                        <a:spcAft>
                          <a:spcPts val="1000"/>
                        </a:spcAft>
                      </a:pPr>
                      <a:r>
                        <a:rPr lang="en-US" sz="1200">
                          <a:effectLst/>
                        </a:rPr>
                        <a:t>Field - Intersects wetland, riparian, or aquatic feature</a:t>
                      </a:r>
                      <a:endParaRPr lang="en-US" sz="1200">
                        <a:effectLst/>
                        <a:latin typeface="Cambria"/>
                        <a:ea typeface="Times New Roman"/>
                        <a:cs typeface="Times New Roman"/>
                      </a:endParaRPr>
                    </a:p>
                  </a:txBody>
                  <a:tcPr marL="68580" marR="68580" marT="0" marB="0"/>
                </a:tc>
                <a:tc>
                  <a:txBody>
                    <a:bodyPr/>
                    <a:lstStyle/>
                    <a:p>
                      <a:pPr marL="0" marR="0">
                        <a:lnSpc>
                          <a:spcPct val="115000"/>
                        </a:lnSpc>
                        <a:spcBef>
                          <a:spcPts val="0"/>
                        </a:spcBef>
                        <a:spcAft>
                          <a:spcPts val="1000"/>
                        </a:spcAft>
                      </a:pPr>
                      <a:r>
                        <a:rPr lang="en-US" sz="1200" dirty="0">
                          <a:effectLst/>
                        </a:rPr>
                        <a:t>Field Rejection Criteria: (Optional, determined by the monitoring objectives) Sample point transect intersects wetland, riparian or aquatic feature.</a:t>
                      </a:r>
                      <a:endParaRPr lang="en-US" sz="1200" dirty="0">
                        <a:effectLst/>
                        <a:latin typeface="Cambria"/>
                        <a:ea typeface="Times New Roman"/>
                        <a:cs typeface="Times New Roman"/>
                      </a:endParaRPr>
                    </a:p>
                  </a:txBody>
                  <a:tcPr marL="68580" marR="68580" marT="0" marB="0"/>
                </a:tc>
                <a:extLst>
                  <a:ext uri="{0D108BD9-81ED-4DB2-BD59-A6C34878D82A}">
                    <a16:rowId xmlns:a16="http://schemas.microsoft.com/office/drawing/2014/main" val="10005"/>
                  </a:ext>
                </a:extLst>
              </a:tr>
              <a:tr h="245983">
                <a:tc>
                  <a:txBody>
                    <a:bodyPr/>
                    <a:lstStyle/>
                    <a:p>
                      <a:pPr marL="0" marR="0">
                        <a:lnSpc>
                          <a:spcPct val="115000"/>
                        </a:lnSpc>
                        <a:spcBef>
                          <a:spcPts val="0"/>
                        </a:spcBef>
                        <a:spcAft>
                          <a:spcPts val="1000"/>
                        </a:spcAft>
                      </a:pPr>
                      <a:r>
                        <a:rPr lang="en-US" sz="1200">
                          <a:effectLst/>
                        </a:rPr>
                        <a:t>Field - Intersects Road</a:t>
                      </a:r>
                      <a:endParaRPr lang="en-US" sz="1200">
                        <a:effectLst/>
                        <a:latin typeface="Cambria"/>
                        <a:ea typeface="Times New Roman"/>
                        <a:cs typeface="Times New Roman"/>
                      </a:endParaRPr>
                    </a:p>
                  </a:txBody>
                  <a:tcPr marL="68580" marR="68580" marT="0" marB="0"/>
                </a:tc>
                <a:tc>
                  <a:txBody>
                    <a:bodyPr/>
                    <a:lstStyle/>
                    <a:p>
                      <a:pPr marL="0" marR="0">
                        <a:lnSpc>
                          <a:spcPct val="115000"/>
                        </a:lnSpc>
                        <a:spcBef>
                          <a:spcPts val="0"/>
                        </a:spcBef>
                        <a:spcAft>
                          <a:spcPts val="1000"/>
                        </a:spcAft>
                      </a:pPr>
                      <a:r>
                        <a:rPr lang="en-US" sz="1200" dirty="0">
                          <a:effectLst/>
                        </a:rPr>
                        <a:t>Field Rejection Criteria: Sample point transect intersects a road or primitive road.</a:t>
                      </a:r>
                      <a:endParaRPr lang="en-US" sz="1200" dirty="0">
                        <a:effectLst/>
                        <a:latin typeface="Cambria"/>
                        <a:ea typeface="Times New Roman"/>
                        <a:cs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5" name="TextBox 4"/>
          <p:cNvSpPr txBox="1"/>
          <p:nvPr/>
        </p:nvSpPr>
        <p:spPr>
          <a:xfrm>
            <a:off x="609600" y="5867400"/>
            <a:ext cx="7848600" cy="646331"/>
          </a:xfrm>
          <a:prstGeom prst="rect">
            <a:avLst/>
          </a:prstGeom>
          <a:noFill/>
        </p:spPr>
        <p:txBody>
          <a:bodyPr wrap="square" rtlCol="0">
            <a:spAutoFit/>
          </a:bodyPr>
          <a:lstStyle/>
          <a:p>
            <a:pPr marL="0" lvl="1"/>
            <a:r>
              <a:rPr lang="en-US" dirty="0"/>
              <a:t>This information should be stored in the </a:t>
            </a:r>
            <a:r>
              <a:rPr lang="en-US" b="1" i="1" dirty="0"/>
              <a:t>Plot Tracking </a:t>
            </a:r>
            <a:r>
              <a:rPr lang="en-US" dirty="0"/>
              <a:t>excel file (more information to come in Data Management talk).</a:t>
            </a:r>
          </a:p>
        </p:txBody>
      </p:sp>
    </p:spTree>
    <p:extLst>
      <p:ext uri="{BB962C8B-B14F-4D97-AF65-F5344CB8AC3E}">
        <p14:creationId xmlns:p14="http://schemas.microsoft.com/office/powerpoint/2010/main" val="3734385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MOVING A PLOT!</a:t>
            </a:r>
          </a:p>
        </p:txBody>
      </p:sp>
      <p:sp>
        <p:nvSpPr>
          <p:cNvPr id="3" name="Content Placeholder 2"/>
          <p:cNvSpPr>
            <a:spLocks noGrp="1"/>
          </p:cNvSpPr>
          <p:nvPr>
            <p:ph idx="1"/>
          </p:nvPr>
        </p:nvSpPr>
        <p:spPr/>
        <p:txBody>
          <a:bodyPr>
            <a:normAutofit fontScale="77500" lnSpcReduction="20000"/>
          </a:bodyPr>
          <a:lstStyle/>
          <a:p>
            <a:r>
              <a:rPr lang="en-US" dirty="0"/>
              <a:t>From the original plot center point, move 50 m North.  With this location as the center of a new potential plot, evaluate the rejection criteria.  If the new plot is not rejected, sample that plot.  </a:t>
            </a:r>
          </a:p>
          <a:p>
            <a:r>
              <a:rPr lang="en-US" dirty="0"/>
              <a:t>If it is rejected, move 50 m East of the original plot center point and evaluate the rejection criteria again.  </a:t>
            </a:r>
          </a:p>
          <a:p>
            <a:r>
              <a:rPr lang="en-US" dirty="0"/>
              <a:t>Each time the new plot is rejected, repeat for the remaining cardinal directions--South then West. </a:t>
            </a:r>
          </a:p>
          <a:p>
            <a:r>
              <a:rPr lang="en-US" dirty="0"/>
              <a:t>If 50 m in all 4 cardinal directions of the original plot center point are rejected, reject the plot. If not, record the reason for the original rejection, this procedure and the outcome in your plot notes and then in the </a:t>
            </a:r>
            <a:r>
              <a:rPr lang="en-US" b="1" i="1" dirty="0"/>
              <a:t>Plot Tracking excel</a:t>
            </a:r>
            <a:r>
              <a:rPr lang="en-US" dirty="0"/>
              <a:t>.  </a:t>
            </a:r>
          </a:p>
          <a:p>
            <a:pPr marL="0" indent="0">
              <a:buNone/>
            </a:pPr>
            <a:endParaRPr lang="en-US" dirty="0"/>
          </a:p>
        </p:txBody>
      </p:sp>
    </p:spTree>
    <p:extLst>
      <p:ext uri="{BB962C8B-B14F-4D97-AF65-F5344CB8AC3E}">
        <p14:creationId xmlns:p14="http://schemas.microsoft.com/office/powerpoint/2010/main" val="1862050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A4EC7-5E75-434E-A172-25335A238480}"/>
              </a:ext>
            </a:extLst>
          </p:cNvPr>
          <p:cNvSpPr>
            <a:spLocks noGrp="1"/>
          </p:cNvSpPr>
          <p:nvPr>
            <p:ph type="title"/>
          </p:nvPr>
        </p:nvSpPr>
        <p:spPr/>
        <p:txBody>
          <a:bodyPr>
            <a:normAutofit fontScale="90000"/>
          </a:bodyPr>
          <a:lstStyle/>
          <a:p>
            <a:r>
              <a:rPr lang="en-US" b="1" dirty="0"/>
              <a:t>SO YOU REJECTED A PLOT NOW WHAT</a:t>
            </a:r>
          </a:p>
        </p:txBody>
      </p:sp>
      <p:sp>
        <p:nvSpPr>
          <p:cNvPr id="3" name="Content Placeholder 2">
            <a:extLst>
              <a:ext uri="{FF2B5EF4-FFF2-40B4-BE49-F238E27FC236}">
                <a16:creationId xmlns:a16="http://schemas.microsoft.com/office/drawing/2014/main" id="{4CDD5535-B93E-41D7-9B74-24BEE48ACE5A}"/>
              </a:ext>
            </a:extLst>
          </p:cNvPr>
          <p:cNvSpPr>
            <a:spLocks noGrp="1"/>
          </p:cNvSpPr>
          <p:nvPr>
            <p:ph idx="1"/>
          </p:nvPr>
        </p:nvSpPr>
        <p:spPr/>
        <p:txBody>
          <a:bodyPr>
            <a:normAutofit fontScale="85000" lnSpcReduction="20000"/>
          </a:bodyPr>
          <a:lstStyle/>
          <a:p>
            <a:r>
              <a:rPr lang="en-US" dirty="0"/>
              <a:t>After you have attempted to move a plot and were unable to successfully sample, the time has come to REJECT the plot.</a:t>
            </a:r>
          </a:p>
          <a:p>
            <a:r>
              <a:rPr lang="en-US" dirty="0"/>
              <a:t>This rejected plot will need to be replaced in order to complete your sample and obtain the information necessary for that year. </a:t>
            </a:r>
          </a:p>
          <a:p>
            <a:r>
              <a:rPr lang="en-US" dirty="0"/>
              <a:t>Select the first plot within that strata from the next year and add it to the end of the strata.</a:t>
            </a:r>
          </a:p>
          <a:p>
            <a:pPr lvl="1"/>
            <a:r>
              <a:rPr lang="en-US" sz="2400" dirty="0"/>
              <a:t>For example: Original order SH-001_2019, SH-002_2019, SH-003_2019; reject plot SH-002_2019 add in a plot from next year; </a:t>
            </a:r>
            <a:r>
              <a:rPr lang="en-US" sz="2400" i="1" dirty="0"/>
              <a:t>new order is SH-001_2019; SH-003_2019, SH-014_2020</a:t>
            </a:r>
            <a:r>
              <a:rPr lang="en-US" sz="2400" dirty="0"/>
              <a:t>.</a:t>
            </a:r>
          </a:p>
          <a:p>
            <a:pPr lvl="1"/>
            <a:r>
              <a:rPr lang="en-US" sz="2400" dirty="0"/>
              <a:t>A key thing here is that the new plot is sampled after ALL of the original plots are sampled</a:t>
            </a:r>
          </a:p>
          <a:p>
            <a:endParaRPr lang="en-US" dirty="0"/>
          </a:p>
        </p:txBody>
      </p:sp>
    </p:spTree>
    <p:extLst>
      <p:ext uri="{BB962C8B-B14F-4D97-AF65-F5344CB8AC3E}">
        <p14:creationId xmlns:p14="http://schemas.microsoft.com/office/powerpoint/2010/main" val="4150373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473E4D-A1C4-4EC2-AEB2-A7DF4EED2DEA}"/>
              </a:ext>
            </a:extLst>
          </p:cNvPr>
          <p:cNvSpPr>
            <a:spLocks noGrp="1"/>
          </p:cNvSpPr>
          <p:nvPr>
            <p:ph idx="1"/>
          </p:nvPr>
        </p:nvSpPr>
        <p:spPr>
          <a:xfrm>
            <a:off x="5467631" y="1219200"/>
            <a:ext cx="3124200" cy="5668963"/>
          </a:xfrm>
        </p:spPr>
        <p:txBody>
          <a:bodyPr/>
          <a:lstStyle/>
          <a:p>
            <a:pPr marL="0" indent="0">
              <a:buNone/>
            </a:pPr>
            <a:r>
              <a:rPr lang="en-US" dirty="0"/>
              <a:t>The original design has points spread throughout the strata ‘Sage-Steppe’ and ‘Salt Desert’</a:t>
            </a:r>
          </a:p>
        </p:txBody>
      </p:sp>
      <p:grpSp>
        <p:nvGrpSpPr>
          <p:cNvPr id="31" name="Group 30">
            <a:extLst>
              <a:ext uri="{FF2B5EF4-FFF2-40B4-BE49-F238E27FC236}">
                <a16:creationId xmlns:a16="http://schemas.microsoft.com/office/drawing/2014/main" id="{5F79234A-47F6-416C-B44E-4E436FE19AF2}"/>
              </a:ext>
            </a:extLst>
          </p:cNvPr>
          <p:cNvGrpSpPr/>
          <p:nvPr/>
        </p:nvGrpSpPr>
        <p:grpSpPr>
          <a:xfrm>
            <a:off x="457200" y="1555019"/>
            <a:ext cx="4248179" cy="3690257"/>
            <a:chOff x="2063932" y="738052"/>
            <a:chExt cx="6524897" cy="5270862"/>
          </a:xfrm>
        </p:grpSpPr>
        <p:sp>
          <p:nvSpPr>
            <p:cNvPr id="32" name="Rectangle 31">
              <a:extLst>
                <a:ext uri="{FF2B5EF4-FFF2-40B4-BE49-F238E27FC236}">
                  <a16:creationId xmlns:a16="http://schemas.microsoft.com/office/drawing/2014/main" id="{2A4E17BD-54EE-448B-9CAB-DA5885468923}"/>
                </a:ext>
              </a:extLst>
            </p:cNvPr>
            <p:cNvSpPr/>
            <p:nvPr/>
          </p:nvSpPr>
          <p:spPr>
            <a:xfrm>
              <a:off x="2070463" y="744583"/>
              <a:ext cx="6518366" cy="5257800"/>
            </a:xfrm>
            <a:prstGeom prst="rect">
              <a:avLst/>
            </a:prstGeom>
            <a:solidFill>
              <a:srgbClr val="FFC000">
                <a:lumMod val="20000"/>
                <a:lumOff val="8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C5EB29A4-854B-4965-B216-2120271BB84F}"/>
                </a:ext>
              </a:extLst>
            </p:cNvPr>
            <p:cNvSpPr/>
            <p:nvPr/>
          </p:nvSpPr>
          <p:spPr>
            <a:xfrm>
              <a:off x="2063932" y="738052"/>
              <a:ext cx="3370217" cy="2821840"/>
            </a:xfrm>
            <a:custGeom>
              <a:avLst/>
              <a:gdLst>
                <a:gd name="connsiteX0" fmla="*/ 19594 w 3370217"/>
                <a:gd name="connsiteY0" fmla="*/ 52514 h 2821840"/>
                <a:gd name="connsiteX1" fmla="*/ 13062 w 3370217"/>
                <a:gd name="connsiteY1" fmla="*/ 2416891 h 2821840"/>
                <a:gd name="connsiteX2" fmla="*/ 0 w 3370217"/>
                <a:gd name="connsiteY2" fmla="*/ 2403828 h 2821840"/>
                <a:gd name="connsiteX3" fmla="*/ 13062 w 3370217"/>
                <a:gd name="connsiteY3" fmla="*/ 2469142 h 2821840"/>
                <a:gd name="connsiteX4" fmla="*/ 32657 w 3370217"/>
                <a:gd name="connsiteY4" fmla="*/ 2488737 h 2821840"/>
                <a:gd name="connsiteX5" fmla="*/ 58782 w 3370217"/>
                <a:gd name="connsiteY5" fmla="*/ 2534457 h 2821840"/>
                <a:gd name="connsiteX6" fmla="*/ 97971 w 3370217"/>
                <a:gd name="connsiteY6" fmla="*/ 2580177 h 2821840"/>
                <a:gd name="connsiteX7" fmla="*/ 117565 w 3370217"/>
                <a:gd name="connsiteY7" fmla="*/ 2625897 h 2821840"/>
                <a:gd name="connsiteX8" fmla="*/ 137160 w 3370217"/>
                <a:gd name="connsiteY8" fmla="*/ 2645491 h 2821840"/>
                <a:gd name="connsiteX9" fmla="*/ 150222 w 3370217"/>
                <a:gd name="connsiteY9" fmla="*/ 2691211 h 2821840"/>
                <a:gd name="connsiteX10" fmla="*/ 169817 w 3370217"/>
                <a:gd name="connsiteY10" fmla="*/ 2717337 h 2821840"/>
                <a:gd name="connsiteX11" fmla="*/ 182880 w 3370217"/>
                <a:gd name="connsiteY11" fmla="*/ 2756525 h 2821840"/>
                <a:gd name="connsiteX12" fmla="*/ 189411 w 3370217"/>
                <a:gd name="connsiteY12" fmla="*/ 2776120 h 2821840"/>
                <a:gd name="connsiteX13" fmla="*/ 209005 w 3370217"/>
                <a:gd name="connsiteY13" fmla="*/ 2789182 h 2821840"/>
                <a:gd name="connsiteX14" fmla="*/ 222068 w 3370217"/>
                <a:gd name="connsiteY14" fmla="*/ 2808777 h 2821840"/>
                <a:gd name="connsiteX15" fmla="*/ 241662 w 3370217"/>
                <a:gd name="connsiteY15" fmla="*/ 2821840 h 2821840"/>
                <a:gd name="connsiteX16" fmla="*/ 542108 w 3370217"/>
                <a:gd name="connsiteY16" fmla="*/ 2808777 h 2821840"/>
                <a:gd name="connsiteX17" fmla="*/ 587828 w 3370217"/>
                <a:gd name="connsiteY17" fmla="*/ 2802245 h 2821840"/>
                <a:gd name="connsiteX18" fmla="*/ 672737 w 3370217"/>
                <a:gd name="connsiteY18" fmla="*/ 2782651 h 2821840"/>
                <a:gd name="connsiteX19" fmla="*/ 816428 w 3370217"/>
                <a:gd name="connsiteY19" fmla="*/ 2769588 h 2821840"/>
                <a:gd name="connsiteX20" fmla="*/ 875211 w 3370217"/>
                <a:gd name="connsiteY20" fmla="*/ 2756525 h 2821840"/>
                <a:gd name="connsiteX21" fmla="*/ 927462 w 3370217"/>
                <a:gd name="connsiteY21" fmla="*/ 2749994 h 2821840"/>
                <a:gd name="connsiteX22" fmla="*/ 979714 w 3370217"/>
                <a:gd name="connsiteY22" fmla="*/ 2736931 h 2821840"/>
                <a:gd name="connsiteX23" fmla="*/ 1051560 w 3370217"/>
                <a:gd name="connsiteY23" fmla="*/ 2723868 h 2821840"/>
                <a:gd name="connsiteX24" fmla="*/ 1136468 w 3370217"/>
                <a:gd name="connsiteY24" fmla="*/ 2697742 h 2821840"/>
                <a:gd name="connsiteX25" fmla="*/ 1195251 w 3370217"/>
                <a:gd name="connsiteY25" fmla="*/ 2684680 h 2821840"/>
                <a:gd name="connsiteX26" fmla="*/ 1247502 w 3370217"/>
                <a:gd name="connsiteY26" fmla="*/ 2671617 h 2821840"/>
                <a:gd name="connsiteX27" fmla="*/ 1267097 w 3370217"/>
                <a:gd name="connsiteY27" fmla="*/ 2665085 h 2821840"/>
                <a:gd name="connsiteX28" fmla="*/ 1312817 w 3370217"/>
                <a:gd name="connsiteY28" fmla="*/ 2658554 h 2821840"/>
                <a:gd name="connsiteX29" fmla="*/ 1358537 w 3370217"/>
                <a:gd name="connsiteY29" fmla="*/ 2638960 h 2821840"/>
                <a:gd name="connsiteX30" fmla="*/ 1404257 w 3370217"/>
                <a:gd name="connsiteY30" fmla="*/ 2632428 h 2821840"/>
                <a:gd name="connsiteX31" fmla="*/ 1430382 w 3370217"/>
                <a:gd name="connsiteY31" fmla="*/ 2619365 h 2821840"/>
                <a:gd name="connsiteX32" fmla="*/ 1449977 w 3370217"/>
                <a:gd name="connsiteY32" fmla="*/ 2612834 h 2821840"/>
                <a:gd name="connsiteX33" fmla="*/ 1495697 w 3370217"/>
                <a:gd name="connsiteY33" fmla="*/ 2599771 h 2821840"/>
                <a:gd name="connsiteX34" fmla="*/ 1521822 w 3370217"/>
                <a:gd name="connsiteY34" fmla="*/ 2593240 h 2821840"/>
                <a:gd name="connsiteX35" fmla="*/ 1541417 w 3370217"/>
                <a:gd name="connsiteY35" fmla="*/ 2586708 h 2821840"/>
                <a:gd name="connsiteX36" fmla="*/ 1587137 w 3370217"/>
                <a:gd name="connsiteY36" fmla="*/ 2573645 h 2821840"/>
                <a:gd name="connsiteX37" fmla="*/ 1606731 w 3370217"/>
                <a:gd name="connsiteY37" fmla="*/ 2567114 h 2821840"/>
                <a:gd name="connsiteX38" fmla="*/ 1704702 w 3370217"/>
                <a:gd name="connsiteY38" fmla="*/ 2540988 h 2821840"/>
                <a:gd name="connsiteX39" fmla="*/ 1737360 w 3370217"/>
                <a:gd name="connsiteY39" fmla="*/ 2521394 h 2821840"/>
                <a:gd name="connsiteX40" fmla="*/ 1776548 w 3370217"/>
                <a:gd name="connsiteY40" fmla="*/ 2501800 h 2821840"/>
                <a:gd name="connsiteX41" fmla="*/ 1815737 w 3370217"/>
                <a:gd name="connsiteY41" fmla="*/ 2475674 h 2821840"/>
                <a:gd name="connsiteX42" fmla="*/ 1841862 w 3370217"/>
                <a:gd name="connsiteY42" fmla="*/ 2462611 h 2821840"/>
                <a:gd name="connsiteX43" fmla="*/ 1920240 w 3370217"/>
                <a:gd name="connsiteY43" fmla="*/ 2410360 h 2821840"/>
                <a:gd name="connsiteX44" fmla="*/ 1979022 w 3370217"/>
                <a:gd name="connsiteY44" fmla="*/ 2351577 h 2821840"/>
                <a:gd name="connsiteX45" fmla="*/ 2076994 w 3370217"/>
                <a:gd name="connsiteY45" fmla="*/ 2286262 h 2821840"/>
                <a:gd name="connsiteX46" fmla="*/ 2161902 w 3370217"/>
                <a:gd name="connsiteY46" fmla="*/ 2240542 h 2821840"/>
                <a:gd name="connsiteX47" fmla="*/ 2214154 w 3370217"/>
                <a:gd name="connsiteY47" fmla="*/ 2201354 h 2821840"/>
                <a:gd name="connsiteX48" fmla="*/ 2259874 w 3370217"/>
                <a:gd name="connsiteY48" fmla="*/ 2175228 h 2821840"/>
                <a:gd name="connsiteX49" fmla="*/ 2299062 w 3370217"/>
                <a:gd name="connsiteY49" fmla="*/ 2136040 h 2821840"/>
                <a:gd name="connsiteX50" fmla="*/ 2364377 w 3370217"/>
                <a:gd name="connsiteY50" fmla="*/ 2090320 h 2821840"/>
                <a:gd name="connsiteX51" fmla="*/ 2403565 w 3370217"/>
                <a:gd name="connsiteY51" fmla="*/ 2038068 h 2821840"/>
                <a:gd name="connsiteX52" fmla="*/ 2429691 w 3370217"/>
                <a:gd name="connsiteY52" fmla="*/ 2005411 h 2821840"/>
                <a:gd name="connsiteX53" fmla="*/ 2462348 w 3370217"/>
                <a:gd name="connsiteY53" fmla="*/ 1959691 h 2821840"/>
                <a:gd name="connsiteX54" fmla="*/ 2475411 w 3370217"/>
                <a:gd name="connsiteY54" fmla="*/ 1913971 h 2821840"/>
                <a:gd name="connsiteX55" fmla="*/ 2475411 w 3370217"/>
                <a:gd name="connsiteY55" fmla="*/ 1855188 h 2821840"/>
                <a:gd name="connsiteX56" fmla="*/ 2449285 w 3370217"/>
                <a:gd name="connsiteY56" fmla="*/ 1848657 h 2821840"/>
                <a:gd name="connsiteX57" fmla="*/ 2403565 w 3370217"/>
                <a:gd name="connsiteY57" fmla="*/ 1816000 h 2821840"/>
                <a:gd name="connsiteX58" fmla="*/ 2383971 w 3370217"/>
                <a:gd name="connsiteY58" fmla="*/ 1789874 h 2821840"/>
                <a:gd name="connsiteX59" fmla="*/ 2331720 w 3370217"/>
                <a:gd name="connsiteY59" fmla="*/ 1711497 h 2821840"/>
                <a:gd name="connsiteX60" fmla="*/ 2259874 w 3370217"/>
                <a:gd name="connsiteY60" fmla="*/ 1606994 h 2821840"/>
                <a:gd name="connsiteX61" fmla="*/ 2246811 w 3370217"/>
                <a:gd name="connsiteY61" fmla="*/ 1587400 h 2821840"/>
                <a:gd name="connsiteX62" fmla="*/ 2220685 w 3370217"/>
                <a:gd name="connsiteY62" fmla="*/ 1561274 h 2821840"/>
                <a:gd name="connsiteX63" fmla="*/ 2220685 w 3370217"/>
                <a:gd name="connsiteY63" fmla="*/ 1469834 h 2821840"/>
                <a:gd name="connsiteX64" fmla="*/ 2246811 w 3370217"/>
                <a:gd name="connsiteY64" fmla="*/ 1463302 h 2821840"/>
                <a:gd name="connsiteX65" fmla="*/ 2292531 w 3370217"/>
                <a:gd name="connsiteY65" fmla="*/ 1430645 h 2821840"/>
                <a:gd name="connsiteX66" fmla="*/ 2331720 w 3370217"/>
                <a:gd name="connsiteY66" fmla="*/ 1391457 h 2821840"/>
                <a:gd name="connsiteX67" fmla="*/ 2436222 w 3370217"/>
                <a:gd name="connsiteY67" fmla="*/ 1319611 h 2821840"/>
                <a:gd name="connsiteX68" fmla="*/ 2573382 w 3370217"/>
                <a:gd name="connsiteY68" fmla="*/ 1241234 h 2821840"/>
                <a:gd name="connsiteX69" fmla="*/ 2586445 w 3370217"/>
                <a:gd name="connsiteY69" fmla="*/ 1221640 h 2821840"/>
                <a:gd name="connsiteX70" fmla="*/ 2704011 w 3370217"/>
                <a:gd name="connsiteY70" fmla="*/ 1169388 h 2821840"/>
                <a:gd name="connsiteX71" fmla="*/ 2788920 w 3370217"/>
                <a:gd name="connsiteY71" fmla="*/ 1130200 h 2821840"/>
                <a:gd name="connsiteX72" fmla="*/ 2886891 w 3370217"/>
                <a:gd name="connsiteY72" fmla="*/ 1084480 h 2821840"/>
                <a:gd name="connsiteX73" fmla="*/ 2939142 w 3370217"/>
                <a:gd name="connsiteY73" fmla="*/ 1064885 h 2821840"/>
                <a:gd name="connsiteX74" fmla="*/ 3010988 w 3370217"/>
                <a:gd name="connsiteY74" fmla="*/ 1019165 h 2821840"/>
                <a:gd name="connsiteX75" fmla="*/ 3056708 w 3370217"/>
                <a:gd name="connsiteY75" fmla="*/ 999571 h 2821840"/>
                <a:gd name="connsiteX76" fmla="*/ 3141617 w 3370217"/>
                <a:gd name="connsiteY76" fmla="*/ 940788 h 2821840"/>
                <a:gd name="connsiteX77" fmla="*/ 3161211 w 3370217"/>
                <a:gd name="connsiteY77" fmla="*/ 914662 h 2821840"/>
                <a:gd name="connsiteX78" fmla="*/ 3193868 w 3370217"/>
                <a:gd name="connsiteY78" fmla="*/ 882005 h 2821840"/>
                <a:gd name="connsiteX79" fmla="*/ 3213462 w 3370217"/>
                <a:gd name="connsiteY79" fmla="*/ 842817 h 2821840"/>
                <a:gd name="connsiteX80" fmla="*/ 3239588 w 3370217"/>
                <a:gd name="connsiteY80" fmla="*/ 803628 h 2821840"/>
                <a:gd name="connsiteX81" fmla="*/ 3246120 w 3370217"/>
                <a:gd name="connsiteY81" fmla="*/ 770971 h 2821840"/>
                <a:gd name="connsiteX82" fmla="*/ 3291840 w 3370217"/>
                <a:gd name="connsiteY82" fmla="*/ 659937 h 2821840"/>
                <a:gd name="connsiteX83" fmla="*/ 3311434 w 3370217"/>
                <a:gd name="connsiteY83" fmla="*/ 614217 h 2821840"/>
                <a:gd name="connsiteX84" fmla="*/ 3331028 w 3370217"/>
                <a:gd name="connsiteY84" fmla="*/ 555434 h 2821840"/>
                <a:gd name="connsiteX85" fmla="*/ 3337560 w 3370217"/>
                <a:gd name="connsiteY85" fmla="*/ 490120 h 2821840"/>
                <a:gd name="connsiteX86" fmla="*/ 3357154 w 3370217"/>
                <a:gd name="connsiteY86" fmla="*/ 392148 h 2821840"/>
                <a:gd name="connsiteX87" fmla="*/ 3370217 w 3370217"/>
                <a:gd name="connsiteY87" fmla="*/ 313771 h 2821840"/>
                <a:gd name="connsiteX88" fmla="*/ 3357154 w 3370217"/>
                <a:gd name="connsiteY88" fmla="*/ 248457 h 2821840"/>
                <a:gd name="connsiteX89" fmla="*/ 3317965 w 3370217"/>
                <a:gd name="connsiteY89" fmla="*/ 235394 h 2821840"/>
                <a:gd name="connsiteX90" fmla="*/ 3265714 w 3370217"/>
                <a:gd name="connsiteY90" fmla="*/ 170080 h 2821840"/>
                <a:gd name="connsiteX91" fmla="*/ 3226525 w 3370217"/>
                <a:gd name="connsiteY91" fmla="*/ 117828 h 2821840"/>
                <a:gd name="connsiteX92" fmla="*/ 3193868 w 3370217"/>
                <a:gd name="connsiteY92" fmla="*/ 78640 h 2821840"/>
                <a:gd name="connsiteX93" fmla="*/ 3167742 w 3370217"/>
                <a:gd name="connsiteY93" fmla="*/ 45982 h 2821840"/>
                <a:gd name="connsiteX94" fmla="*/ 3154680 w 3370217"/>
                <a:gd name="connsiteY94" fmla="*/ 26388 h 2821840"/>
                <a:gd name="connsiteX95" fmla="*/ 3135085 w 3370217"/>
                <a:gd name="connsiteY95" fmla="*/ 19857 h 2821840"/>
                <a:gd name="connsiteX96" fmla="*/ 3115491 w 3370217"/>
                <a:gd name="connsiteY96" fmla="*/ 13325 h 2821840"/>
                <a:gd name="connsiteX97" fmla="*/ 19594 w 3370217"/>
                <a:gd name="connsiteY97" fmla="*/ 52514 h 282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370217" h="2821840">
                  <a:moveTo>
                    <a:pt x="19594" y="52514"/>
                  </a:moveTo>
                  <a:cubicBezTo>
                    <a:pt x="17417" y="840640"/>
                    <a:pt x="15239" y="1628765"/>
                    <a:pt x="13062" y="2416891"/>
                  </a:cubicBezTo>
                  <a:lnTo>
                    <a:pt x="0" y="2403828"/>
                  </a:lnTo>
                  <a:cubicBezTo>
                    <a:pt x="4354" y="2425599"/>
                    <a:pt x="5092" y="2448419"/>
                    <a:pt x="13062" y="2469142"/>
                  </a:cubicBezTo>
                  <a:cubicBezTo>
                    <a:pt x="16378" y="2477763"/>
                    <a:pt x="27360" y="2481170"/>
                    <a:pt x="32657" y="2488737"/>
                  </a:cubicBezTo>
                  <a:cubicBezTo>
                    <a:pt x="42723" y="2503117"/>
                    <a:pt x="49358" y="2519649"/>
                    <a:pt x="58782" y="2534457"/>
                  </a:cubicBezTo>
                  <a:cubicBezTo>
                    <a:pt x="73441" y="2557493"/>
                    <a:pt x="79571" y="2561776"/>
                    <a:pt x="97971" y="2580177"/>
                  </a:cubicBezTo>
                  <a:cubicBezTo>
                    <a:pt x="103301" y="2596168"/>
                    <a:pt x="107476" y="2611773"/>
                    <a:pt x="117565" y="2625897"/>
                  </a:cubicBezTo>
                  <a:cubicBezTo>
                    <a:pt x="122934" y="2633413"/>
                    <a:pt x="130628" y="2638960"/>
                    <a:pt x="137160" y="2645491"/>
                  </a:cubicBezTo>
                  <a:cubicBezTo>
                    <a:pt x="138574" y="2651146"/>
                    <a:pt x="146058" y="2683924"/>
                    <a:pt x="150222" y="2691211"/>
                  </a:cubicBezTo>
                  <a:cubicBezTo>
                    <a:pt x="155623" y="2700663"/>
                    <a:pt x="163285" y="2708628"/>
                    <a:pt x="169817" y="2717337"/>
                  </a:cubicBezTo>
                  <a:lnTo>
                    <a:pt x="182880" y="2756525"/>
                  </a:lnTo>
                  <a:cubicBezTo>
                    <a:pt x="185057" y="2763057"/>
                    <a:pt x="183682" y="2772301"/>
                    <a:pt x="189411" y="2776120"/>
                  </a:cubicBezTo>
                  <a:lnTo>
                    <a:pt x="209005" y="2789182"/>
                  </a:lnTo>
                  <a:cubicBezTo>
                    <a:pt x="213359" y="2795714"/>
                    <a:pt x="216517" y="2803226"/>
                    <a:pt x="222068" y="2808777"/>
                  </a:cubicBezTo>
                  <a:cubicBezTo>
                    <a:pt x="227619" y="2814328"/>
                    <a:pt x="233812" y="2821840"/>
                    <a:pt x="241662" y="2821840"/>
                  </a:cubicBezTo>
                  <a:cubicBezTo>
                    <a:pt x="341905" y="2821840"/>
                    <a:pt x="441959" y="2813131"/>
                    <a:pt x="542108" y="2808777"/>
                  </a:cubicBezTo>
                  <a:cubicBezTo>
                    <a:pt x="557348" y="2806600"/>
                    <a:pt x="572775" y="2805471"/>
                    <a:pt x="587828" y="2802245"/>
                  </a:cubicBezTo>
                  <a:cubicBezTo>
                    <a:pt x="670835" y="2784457"/>
                    <a:pt x="597399" y="2792695"/>
                    <a:pt x="672737" y="2782651"/>
                  </a:cubicBezTo>
                  <a:cubicBezTo>
                    <a:pt x="725455" y="2775623"/>
                    <a:pt x="761218" y="2773835"/>
                    <a:pt x="816428" y="2769588"/>
                  </a:cubicBezTo>
                  <a:cubicBezTo>
                    <a:pt x="836022" y="2765234"/>
                    <a:pt x="855444" y="2760013"/>
                    <a:pt x="875211" y="2756525"/>
                  </a:cubicBezTo>
                  <a:cubicBezTo>
                    <a:pt x="892496" y="2753475"/>
                    <a:pt x="910210" y="2753229"/>
                    <a:pt x="927462" y="2749994"/>
                  </a:cubicBezTo>
                  <a:cubicBezTo>
                    <a:pt x="945108" y="2746685"/>
                    <a:pt x="962159" y="2740693"/>
                    <a:pt x="979714" y="2736931"/>
                  </a:cubicBezTo>
                  <a:cubicBezTo>
                    <a:pt x="1073068" y="2716927"/>
                    <a:pt x="969688" y="2742762"/>
                    <a:pt x="1051560" y="2723868"/>
                  </a:cubicBezTo>
                  <a:cubicBezTo>
                    <a:pt x="1152366" y="2700604"/>
                    <a:pt x="1062861" y="2722277"/>
                    <a:pt x="1136468" y="2697742"/>
                  </a:cubicBezTo>
                  <a:cubicBezTo>
                    <a:pt x="1153441" y="2692084"/>
                    <a:pt x="1178429" y="2688562"/>
                    <a:pt x="1195251" y="2684680"/>
                  </a:cubicBezTo>
                  <a:cubicBezTo>
                    <a:pt x="1212744" y="2680643"/>
                    <a:pt x="1230182" y="2676341"/>
                    <a:pt x="1247502" y="2671617"/>
                  </a:cubicBezTo>
                  <a:cubicBezTo>
                    <a:pt x="1254144" y="2669805"/>
                    <a:pt x="1260346" y="2666435"/>
                    <a:pt x="1267097" y="2665085"/>
                  </a:cubicBezTo>
                  <a:cubicBezTo>
                    <a:pt x="1282193" y="2662066"/>
                    <a:pt x="1297577" y="2660731"/>
                    <a:pt x="1312817" y="2658554"/>
                  </a:cubicBezTo>
                  <a:cubicBezTo>
                    <a:pt x="1326985" y="2651470"/>
                    <a:pt x="1342515" y="2642164"/>
                    <a:pt x="1358537" y="2638960"/>
                  </a:cubicBezTo>
                  <a:cubicBezTo>
                    <a:pt x="1373633" y="2635941"/>
                    <a:pt x="1389017" y="2634605"/>
                    <a:pt x="1404257" y="2632428"/>
                  </a:cubicBezTo>
                  <a:cubicBezTo>
                    <a:pt x="1412965" y="2628074"/>
                    <a:pt x="1421433" y="2623200"/>
                    <a:pt x="1430382" y="2619365"/>
                  </a:cubicBezTo>
                  <a:cubicBezTo>
                    <a:pt x="1436710" y="2616653"/>
                    <a:pt x="1443382" y="2614812"/>
                    <a:pt x="1449977" y="2612834"/>
                  </a:cubicBezTo>
                  <a:cubicBezTo>
                    <a:pt x="1465158" y="2608280"/>
                    <a:pt x="1480406" y="2603941"/>
                    <a:pt x="1495697" y="2599771"/>
                  </a:cubicBezTo>
                  <a:cubicBezTo>
                    <a:pt x="1504357" y="2597409"/>
                    <a:pt x="1513191" y="2595706"/>
                    <a:pt x="1521822" y="2593240"/>
                  </a:cubicBezTo>
                  <a:cubicBezTo>
                    <a:pt x="1528442" y="2591349"/>
                    <a:pt x="1534822" y="2588686"/>
                    <a:pt x="1541417" y="2586708"/>
                  </a:cubicBezTo>
                  <a:cubicBezTo>
                    <a:pt x="1556598" y="2582153"/>
                    <a:pt x="1571956" y="2578199"/>
                    <a:pt x="1587137" y="2573645"/>
                  </a:cubicBezTo>
                  <a:cubicBezTo>
                    <a:pt x="1593731" y="2571667"/>
                    <a:pt x="1600137" y="2569092"/>
                    <a:pt x="1606731" y="2567114"/>
                  </a:cubicBezTo>
                  <a:cubicBezTo>
                    <a:pt x="1651723" y="2553616"/>
                    <a:pt x="1657452" y="2552801"/>
                    <a:pt x="1704702" y="2540988"/>
                  </a:cubicBezTo>
                  <a:cubicBezTo>
                    <a:pt x="1715588" y="2534457"/>
                    <a:pt x="1726215" y="2527473"/>
                    <a:pt x="1737360" y="2521394"/>
                  </a:cubicBezTo>
                  <a:cubicBezTo>
                    <a:pt x="1750181" y="2514401"/>
                    <a:pt x="1763933" y="2509159"/>
                    <a:pt x="1776548" y="2501800"/>
                  </a:cubicBezTo>
                  <a:cubicBezTo>
                    <a:pt x="1790109" y="2493889"/>
                    <a:pt x="1802275" y="2483752"/>
                    <a:pt x="1815737" y="2475674"/>
                  </a:cubicBezTo>
                  <a:cubicBezTo>
                    <a:pt x="1824086" y="2470665"/>
                    <a:pt x="1833886" y="2468194"/>
                    <a:pt x="1841862" y="2462611"/>
                  </a:cubicBezTo>
                  <a:cubicBezTo>
                    <a:pt x="1925870" y="2403805"/>
                    <a:pt x="1836984" y="2451987"/>
                    <a:pt x="1920240" y="2410360"/>
                  </a:cubicBezTo>
                  <a:cubicBezTo>
                    <a:pt x="1939834" y="2390766"/>
                    <a:pt x="1954237" y="2363969"/>
                    <a:pt x="1979022" y="2351577"/>
                  </a:cubicBezTo>
                  <a:cubicBezTo>
                    <a:pt x="2130286" y="2275945"/>
                    <a:pt x="1932936" y="2379900"/>
                    <a:pt x="2076994" y="2286262"/>
                  </a:cubicBezTo>
                  <a:cubicBezTo>
                    <a:pt x="2103946" y="2268743"/>
                    <a:pt x="2134570" y="2257462"/>
                    <a:pt x="2161902" y="2240542"/>
                  </a:cubicBezTo>
                  <a:cubicBezTo>
                    <a:pt x="2180414" y="2229083"/>
                    <a:pt x="2196039" y="2213431"/>
                    <a:pt x="2214154" y="2201354"/>
                  </a:cubicBezTo>
                  <a:cubicBezTo>
                    <a:pt x="2228759" y="2191618"/>
                    <a:pt x="2245961" y="2185930"/>
                    <a:pt x="2259874" y="2175228"/>
                  </a:cubicBezTo>
                  <a:cubicBezTo>
                    <a:pt x="2274516" y="2163965"/>
                    <a:pt x="2284764" y="2147738"/>
                    <a:pt x="2299062" y="2136040"/>
                  </a:cubicBezTo>
                  <a:cubicBezTo>
                    <a:pt x="2338006" y="2104177"/>
                    <a:pt x="2328031" y="2129971"/>
                    <a:pt x="2364377" y="2090320"/>
                  </a:cubicBezTo>
                  <a:cubicBezTo>
                    <a:pt x="2379088" y="2074271"/>
                    <a:pt x="2390291" y="2055325"/>
                    <a:pt x="2403565" y="2038068"/>
                  </a:cubicBezTo>
                  <a:cubicBezTo>
                    <a:pt x="2412065" y="2027018"/>
                    <a:pt x="2423457" y="2017880"/>
                    <a:pt x="2429691" y="2005411"/>
                  </a:cubicBezTo>
                  <a:cubicBezTo>
                    <a:pt x="2446885" y="1971023"/>
                    <a:pt x="2435869" y="1986170"/>
                    <a:pt x="2462348" y="1959691"/>
                  </a:cubicBezTo>
                  <a:cubicBezTo>
                    <a:pt x="2466702" y="1944451"/>
                    <a:pt x="2469994" y="1928867"/>
                    <a:pt x="2475411" y="1913971"/>
                  </a:cubicBezTo>
                  <a:cubicBezTo>
                    <a:pt x="2484515" y="1888934"/>
                    <a:pt x="2503170" y="1882947"/>
                    <a:pt x="2475411" y="1855188"/>
                  </a:cubicBezTo>
                  <a:cubicBezTo>
                    <a:pt x="2469063" y="1848841"/>
                    <a:pt x="2457994" y="1850834"/>
                    <a:pt x="2449285" y="1848657"/>
                  </a:cubicBezTo>
                  <a:cubicBezTo>
                    <a:pt x="2438162" y="1841241"/>
                    <a:pt x="2411663" y="1824098"/>
                    <a:pt x="2403565" y="1816000"/>
                  </a:cubicBezTo>
                  <a:cubicBezTo>
                    <a:pt x="2395868" y="1808303"/>
                    <a:pt x="2390138" y="1798844"/>
                    <a:pt x="2383971" y="1789874"/>
                  </a:cubicBezTo>
                  <a:cubicBezTo>
                    <a:pt x="2366183" y="1764000"/>
                    <a:pt x="2348577" y="1737987"/>
                    <a:pt x="2331720" y="1711497"/>
                  </a:cubicBezTo>
                  <a:cubicBezTo>
                    <a:pt x="2247264" y="1578780"/>
                    <a:pt x="2319081" y="1685935"/>
                    <a:pt x="2259874" y="1606994"/>
                  </a:cubicBezTo>
                  <a:cubicBezTo>
                    <a:pt x="2255164" y="1600714"/>
                    <a:pt x="2251920" y="1593360"/>
                    <a:pt x="2246811" y="1587400"/>
                  </a:cubicBezTo>
                  <a:cubicBezTo>
                    <a:pt x="2238796" y="1578049"/>
                    <a:pt x="2229394" y="1569983"/>
                    <a:pt x="2220685" y="1561274"/>
                  </a:cubicBezTo>
                  <a:cubicBezTo>
                    <a:pt x="2209812" y="1528653"/>
                    <a:pt x="2202136" y="1514351"/>
                    <a:pt x="2220685" y="1469834"/>
                  </a:cubicBezTo>
                  <a:cubicBezTo>
                    <a:pt x="2224138" y="1461548"/>
                    <a:pt x="2238102" y="1465479"/>
                    <a:pt x="2246811" y="1463302"/>
                  </a:cubicBezTo>
                  <a:cubicBezTo>
                    <a:pt x="2260446" y="1454213"/>
                    <a:pt x="2280951" y="1441066"/>
                    <a:pt x="2292531" y="1430645"/>
                  </a:cubicBezTo>
                  <a:cubicBezTo>
                    <a:pt x="2306262" y="1418287"/>
                    <a:pt x="2317102" y="1402753"/>
                    <a:pt x="2331720" y="1391457"/>
                  </a:cubicBezTo>
                  <a:cubicBezTo>
                    <a:pt x="2365169" y="1365610"/>
                    <a:pt x="2399519" y="1340584"/>
                    <a:pt x="2436222" y="1319611"/>
                  </a:cubicBezTo>
                  <a:lnTo>
                    <a:pt x="2573382" y="1241234"/>
                  </a:lnTo>
                  <a:cubicBezTo>
                    <a:pt x="2577736" y="1234703"/>
                    <a:pt x="2579842" y="1225885"/>
                    <a:pt x="2586445" y="1221640"/>
                  </a:cubicBezTo>
                  <a:cubicBezTo>
                    <a:pt x="2752013" y="1115203"/>
                    <a:pt x="2601814" y="1220486"/>
                    <a:pt x="2704011" y="1169388"/>
                  </a:cubicBezTo>
                  <a:cubicBezTo>
                    <a:pt x="2791369" y="1125709"/>
                    <a:pt x="2722235" y="1143536"/>
                    <a:pt x="2788920" y="1130200"/>
                  </a:cubicBezTo>
                  <a:cubicBezTo>
                    <a:pt x="2829104" y="1110107"/>
                    <a:pt x="2841457" y="1103188"/>
                    <a:pt x="2886891" y="1084480"/>
                  </a:cubicBezTo>
                  <a:cubicBezTo>
                    <a:pt x="2904091" y="1077397"/>
                    <a:pt x="2922681" y="1073549"/>
                    <a:pt x="2939142" y="1064885"/>
                  </a:cubicBezTo>
                  <a:cubicBezTo>
                    <a:pt x="2964262" y="1051664"/>
                    <a:pt x="2986174" y="1032951"/>
                    <a:pt x="3010988" y="1019165"/>
                  </a:cubicBezTo>
                  <a:cubicBezTo>
                    <a:pt x="3025482" y="1011113"/>
                    <a:pt x="3042648" y="1008359"/>
                    <a:pt x="3056708" y="999571"/>
                  </a:cubicBezTo>
                  <a:cubicBezTo>
                    <a:pt x="3204419" y="907252"/>
                    <a:pt x="3061422" y="980885"/>
                    <a:pt x="3141617" y="940788"/>
                  </a:cubicBezTo>
                  <a:cubicBezTo>
                    <a:pt x="3148148" y="932079"/>
                    <a:pt x="3153979" y="922798"/>
                    <a:pt x="3161211" y="914662"/>
                  </a:cubicBezTo>
                  <a:cubicBezTo>
                    <a:pt x="3171439" y="903156"/>
                    <a:pt x="3184813" y="894455"/>
                    <a:pt x="3193868" y="882005"/>
                  </a:cubicBezTo>
                  <a:cubicBezTo>
                    <a:pt x="3202458" y="870194"/>
                    <a:pt x="3206103" y="855432"/>
                    <a:pt x="3213462" y="842817"/>
                  </a:cubicBezTo>
                  <a:cubicBezTo>
                    <a:pt x="3221373" y="829256"/>
                    <a:pt x="3230879" y="816691"/>
                    <a:pt x="3239588" y="803628"/>
                  </a:cubicBezTo>
                  <a:cubicBezTo>
                    <a:pt x="3241765" y="792742"/>
                    <a:pt x="3242326" y="781404"/>
                    <a:pt x="3246120" y="770971"/>
                  </a:cubicBezTo>
                  <a:cubicBezTo>
                    <a:pt x="3259799" y="733355"/>
                    <a:pt x="3276445" y="696884"/>
                    <a:pt x="3291840" y="659937"/>
                  </a:cubicBezTo>
                  <a:cubicBezTo>
                    <a:pt x="3298217" y="644632"/>
                    <a:pt x="3306191" y="629947"/>
                    <a:pt x="3311434" y="614217"/>
                  </a:cubicBezTo>
                  <a:lnTo>
                    <a:pt x="3331028" y="555434"/>
                  </a:lnTo>
                  <a:cubicBezTo>
                    <a:pt x="3333205" y="533663"/>
                    <a:pt x="3334103" y="511725"/>
                    <a:pt x="3337560" y="490120"/>
                  </a:cubicBezTo>
                  <a:cubicBezTo>
                    <a:pt x="3342822" y="457234"/>
                    <a:pt x="3351090" y="424895"/>
                    <a:pt x="3357154" y="392148"/>
                  </a:cubicBezTo>
                  <a:cubicBezTo>
                    <a:pt x="3361977" y="366105"/>
                    <a:pt x="3365863" y="339897"/>
                    <a:pt x="3370217" y="313771"/>
                  </a:cubicBezTo>
                  <a:cubicBezTo>
                    <a:pt x="3365863" y="292000"/>
                    <a:pt x="3369470" y="266931"/>
                    <a:pt x="3357154" y="248457"/>
                  </a:cubicBezTo>
                  <a:cubicBezTo>
                    <a:pt x="3349516" y="237000"/>
                    <a:pt x="3317965" y="235394"/>
                    <a:pt x="3317965" y="235394"/>
                  </a:cubicBezTo>
                  <a:cubicBezTo>
                    <a:pt x="3231432" y="148858"/>
                    <a:pt x="3308363" y="234053"/>
                    <a:pt x="3265714" y="170080"/>
                  </a:cubicBezTo>
                  <a:cubicBezTo>
                    <a:pt x="3253637" y="151965"/>
                    <a:pt x="3226525" y="117828"/>
                    <a:pt x="3226525" y="117828"/>
                  </a:cubicBezTo>
                  <a:cubicBezTo>
                    <a:pt x="3214051" y="80404"/>
                    <a:pt x="3229456" y="114228"/>
                    <a:pt x="3193868" y="78640"/>
                  </a:cubicBezTo>
                  <a:cubicBezTo>
                    <a:pt x="3184010" y="68782"/>
                    <a:pt x="3176106" y="57135"/>
                    <a:pt x="3167742" y="45982"/>
                  </a:cubicBezTo>
                  <a:cubicBezTo>
                    <a:pt x="3163032" y="39702"/>
                    <a:pt x="3160810" y="31292"/>
                    <a:pt x="3154680" y="26388"/>
                  </a:cubicBezTo>
                  <a:cubicBezTo>
                    <a:pt x="3149304" y="22087"/>
                    <a:pt x="3141617" y="22034"/>
                    <a:pt x="3135085" y="19857"/>
                  </a:cubicBezTo>
                  <a:cubicBezTo>
                    <a:pt x="3119322" y="-3789"/>
                    <a:pt x="3125532" y="-6759"/>
                    <a:pt x="3115491" y="13325"/>
                  </a:cubicBezTo>
                  <a:lnTo>
                    <a:pt x="19594" y="52514"/>
                  </a:lnTo>
                  <a:close/>
                </a:path>
              </a:pathLst>
            </a:custGeom>
            <a:solidFill>
              <a:srgbClr val="A5CF8B"/>
            </a:solidFill>
            <a:ln w="1270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BCEF6DE1-FF9A-49E9-A66B-3C559A72A053}"/>
                </a:ext>
              </a:extLst>
            </p:cNvPr>
            <p:cNvSpPr/>
            <p:nvPr/>
          </p:nvSpPr>
          <p:spPr>
            <a:xfrm>
              <a:off x="3622373" y="4167051"/>
              <a:ext cx="2830803" cy="1841863"/>
            </a:xfrm>
            <a:custGeom>
              <a:avLst/>
              <a:gdLst>
                <a:gd name="connsiteX0" fmla="*/ 263827 w 2830803"/>
                <a:gd name="connsiteY0" fmla="*/ 1809206 h 1841863"/>
                <a:gd name="connsiteX1" fmla="*/ 2628204 w 2830803"/>
                <a:gd name="connsiteY1" fmla="*/ 1841863 h 1841863"/>
                <a:gd name="connsiteX2" fmla="*/ 2628204 w 2830803"/>
                <a:gd name="connsiteY2" fmla="*/ 1841863 h 1841863"/>
                <a:gd name="connsiteX3" fmla="*/ 2673924 w 2830803"/>
                <a:gd name="connsiteY3" fmla="*/ 1796143 h 1841863"/>
                <a:gd name="connsiteX4" fmla="*/ 2686987 w 2830803"/>
                <a:gd name="connsiteY4" fmla="*/ 1776549 h 1841863"/>
                <a:gd name="connsiteX5" fmla="*/ 2719644 w 2830803"/>
                <a:gd name="connsiteY5" fmla="*/ 1756955 h 1841863"/>
                <a:gd name="connsiteX6" fmla="*/ 2758833 w 2830803"/>
                <a:gd name="connsiteY6" fmla="*/ 1717766 h 1841863"/>
                <a:gd name="connsiteX7" fmla="*/ 2771896 w 2830803"/>
                <a:gd name="connsiteY7" fmla="*/ 1698172 h 1841863"/>
                <a:gd name="connsiteX8" fmla="*/ 2791490 w 2830803"/>
                <a:gd name="connsiteY8" fmla="*/ 1685109 h 1841863"/>
                <a:gd name="connsiteX9" fmla="*/ 2817616 w 2830803"/>
                <a:gd name="connsiteY9" fmla="*/ 1665515 h 1841863"/>
                <a:gd name="connsiteX10" fmla="*/ 2830678 w 2830803"/>
                <a:gd name="connsiteY10" fmla="*/ 1561012 h 1841863"/>
                <a:gd name="connsiteX11" fmla="*/ 2824147 w 2830803"/>
                <a:gd name="connsiteY11" fmla="*/ 1188720 h 1841863"/>
                <a:gd name="connsiteX12" fmla="*/ 2804553 w 2830803"/>
                <a:gd name="connsiteY12" fmla="*/ 1162595 h 1841863"/>
                <a:gd name="connsiteX13" fmla="*/ 2778427 w 2830803"/>
                <a:gd name="connsiteY13" fmla="*/ 1123406 h 1841863"/>
                <a:gd name="connsiteX14" fmla="*/ 2739238 w 2830803"/>
                <a:gd name="connsiteY14" fmla="*/ 1090749 h 1841863"/>
                <a:gd name="connsiteX15" fmla="*/ 2700050 w 2830803"/>
                <a:gd name="connsiteY15" fmla="*/ 1064623 h 1841863"/>
                <a:gd name="connsiteX16" fmla="*/ 2680456 w 2830803"/>
                <a:gd name="connsiteY16" fmla="*/ 1051560 h 1841863"/>
                <a:gd name="connsiteX17" fmla="*/ 2660861 w 2830803"/>
                <a:gd name="connsiteY17" fmla="*/ 1045029 h 1841863"/>
                <a:gd name="connsiteX18" fmla="*/ 2641267 w 2830803"/>
                <a:gd name="connsiteY18" fmla="*/ 1025435 h 1841863"/>
                <a:gd name="connsiteX19" fmla="*/ 2615141 w 2830803"/>
                <a:gd name="connsiteY19" fmla="*/ 1018903 h 1841863"/>
                <a:gd name="connsiteX20" fmla="*/ 2575953 w 2830803"/>
                <a:gd name="connsiteY20" fmla="*/ 1005840 h 1841863"/>
                <a:gd name="connsiteX21" fmla="*/ 2556358 w 2830803"/>
                <a:gd name="connsiteY21" fmla="*/ 999309 h 1841863"/>
                <a:gd name="connsiteX22" fmla="*/ 2536764 w 2830803"/>
                <a:gd name="connsiteY22" fmla="*/ 986246 h 1841863"/>
                <a:gd name="connsiteX23" fmla="*/ 2491044 w 2830803"/>
                <a:gd name="connsiteY23" fmla="*/ 960120 h 1841863"/>
                <a:gd name="connsiteX24" fmla="*/ 2425730 w 2830803"/>
                <a:gd name="connsiteY24" fmla="*/ 881743 h 1841863"/>
                <a:gd name="connsiteX25" fmla="*/ 2419198 w 2830803"/>
                <a:gd name="connsiteY25" fmla="*/ 862149 h 1841863"/>
                <a:gd name="connsiteX26" fmla="*/ 2399604 w 2830803"/>
                <a:gd name="connsiteY26" fmla="*/ 842555 h 1841863"/>
                <a:gd name="connsiteX27" fmla="*/ 2386541 w 2830803"/>
                <a:gd name="connsiteY27" fmla="*/ 822960 h 1841863"/>
                <a:gd name="connsiteX28" fmla="*/ 2366947 w 2830803"/>
                <a:gd name="connsiteY28" fmla="*/ 783772 h 1841863"/>
                <a:gd name="connsiteX29" fmla="*/ 2347353 w 2830803"/>
                <a:gd name="connsiteY29" fmla="*/ 770709 h 1841863"/>
                <a:gd name="connsiteX30" fmla="*/ 2327758 w 2830803"/>
                <a:gd name="connsiteY30" fmla="*/ 731520 h 1841863"/>
                <a:gd name="connsiteX31" fmla="*/ 2321227 w 2830803"/>
                <a:gd name="connsiteY31" fmla="*/ 705395 h 1841863"/>
                <a:gd name="connsiteX32" fmla="*/ 2288570 w 2830803"/>
                <a:gd name="connsiteY32" fmla="*/ 653143 h 1841863"/>
                <a:gd name="connsiteX33" fmla="*/ 2249381 w 2830803"/>
                <a:gd name="connsiteY33" fmla="*/ 561703 h 1841863"/>
                <a:gd name="connsiteX34" fmla="*/ 2236318 w 2830803"/>
                <a:gd name="connsiteY34" fmla="*/ 515983 h 1841863"/>
                <a:gd name="connsiteX35" fmla="*/ 2223256 w 2830803"/>
                <a:gd name="connsiteY35" fmla="*/ 496389 h 1841863"/>
                <a:gd name="connsiteX36" fmla="*/ 2210193 w 2830803"/>
                <a:gd name="connsiteY36" fmla="*/ 457200 h 1841863"/>
                <a:gd name="connsiteX37" fmla="*/ 2203661 w 2830803"/>
                <a:gd name="connsiteY37" fmla="*/ 437606 h 1841863"/>
                <a:gd name="connsiteX38" fmla="*/ 2190598 w 2830803"/>
                <a:gd name="connsiteY38" fmla="*/ 418012 h 1841863"/>
                <a:gd name="connsiteX39" fmla="*/ 2171004 w 2830803"/>
                <a:gd name="connsiteY39" fmla="*/ 378823 h 1841863"/>
                <a:gd name="connsiteX40" fmla="*/ 2151410 w 2830803"/>
                <a:gd name="connsiteY40" fmla="*/ 365760 h 1841863"/>
                <a:gd name="connsiteX41" fmla="*/ 2144878 w 2830803"/>
                <a:gd name="connsiteY41" fmla="*/ 346166 h 1841863"/>
                <a:gd name="connsiteX42" fmla="*/ 2105690 w 2830803"/>
                <a:gd name="connsiteY42" fmla="*/ 313509 h 1841863"/>
                <a:gd name="connsiteX43" fmla="*/ 2040376 w 2830803"/>
                <a:gd name="connsiteY43" fmla="*/ 287383 h 1841863"/>
                <a:gd name="connsiteX44" fmla="*/ 1968530 w 2830803"/>
                <a:gd name="connsiteY44" fmla="*/ 254726 h 1841863"/>
                <a:gd name="connsiteX45" fmla="*/ 1942404 w 2830803"/>
                <a:gd name="connsiteY45" fmla="*/ 235132 h 1841863"/>
                <a:gd name="connsiteX46" fmla="*/ 1909747 w 2830803"/>
                <a:gd name="connsiteY46" fmla="*/ 228600 h 1841863"/>
                <a:gd name="connsiteX47" fmla="*/ 1870558 w 2830803"/>
                <a:gd name="connsiteY47" fmla="*/ 215538 h 1841863"/>
                <a:gd name="connsiteX48" fmla="*/ 1844433 w 2830803"/>
                <a:gd name="connsiteY48" fmla="*/ 202475 h 1841863"/>
                <a:gd name="connsiteX49" fmla="*/ 1772587 w 2830803"/>
                <a:gd name="connsiteY49" fmla="*/ 182880 h 1841863"/>
                <a:gd name="connsiteX50" fmla="*/ 1720336 w 2830803"/>
                <a:gd name="connsiteY50" fmla="*/ 156755 h 1841863"/>
                <a:gd name="connsiteX51" fmla="*/ 1674616 w 2830803"/>
                <a:gd name="connsiteY51" fmla="*/ 143692 h 1841863"/>
                <a:gd name="connsiteX52" fmla="*/ 1648490 w 2830803"/>
                <a:gd name="connsiteY52" fmla="*/ 137160 h 1841863"/>
                <a:gd name="connsiteX53" fmla="*/ 1615833 w 2830803"/>
                <a:gd name="connsiteY53" fmla="*/ 124098 h 1841863"/>
                <a:gd name="connsiteX54" fmla="*/ 1537456 w 2830803"/>
                <a:gd name="connsiteY54" fmla="*/ 111035 h 1841863"/>
                <a:gd name="connsiteX55" fmla="*/ 1485204 w 2830803"/>
                <a:gd name="connsiteY55" fmla="*/ 91440 h 1841863"/>
                <a:gd name="connsiteX56" fmla="*/ 1446016 w 2830803"/>
                <a:gd name="connsiteY56" fmla="*/ 84909 h 1841863"/>
                <a:gd name="connsiteX57" fmla="*/ 1426421 w 2830803"/>
                <a:gd name="connsiteY57" fmla="*/ 71846 h 1841863"/>
                <a:gd name="connsiteX58" fmla="*/ 1387233 w 2830803"/>
                <a:gd name="connsiteY58" fmla="*/ 58783 h 1841863"/>
                <a:gd name="connsiteX59" fmla="*/ 1348044 w 2830803"/>
                <a:gd name="connsiteY59" fmla="*/ 32658 h 1841863"/>
                <a:gd name="connsiteX60" fmla="*/ 1328450 w 2830803"/>
                <a:gd name="connsiteY60" fmla="*/ 26126 h 1841863"/>
                <a:gd name="connsiteX61" fmla="*/ 1289261 w 2830803"/>
                <a:gd name="connsiteY61" fmla="*/ 6532 h 1841863"/>
                <a:gd name="connsiteX62" fmla="*/ 1243541 w 2830803"/>
                <a:gd name="connsiteY62" fmla="*/ 0 h 1841863"/>
                <a:gd name="connsiteX63" fmla="*/ 564273 w 2830803"/>
                <a:gd name="connsiteY63" fmla="*/ 19595 h 1841863"/>
                <a:gd name="connsiteX64" fmla="*/ 400987 w 2830803"/>
                <a:gd name="connsiteY64" fmla="*/ 45720 h 1841863"/>
                <a:gd name="connsiteX65" fmla="*/ 368330 w 2830803"/>
                <a:gd name="connsiteY65" fmla="*/ 52252 h 1841863"/>
                <a:gd name="connsiteX66" fmla="*/ 329141 w 2830803"/>
                <a:gd name="connsiteY66" fmla="*/ 65315 h 1841863"/>
                <a:gd name="connsiteX67" fmla="*/ 244233 w 2830803"/>
                <a:gd name="connsiteY67" fmla="*/ 78378 h 1841863"/>
                <a:gd name="connsiteX68" fmla="*/ 224638 w 2830803"/>
                <a:gd name="connsiteY68" fmla="*/ 91440 h 1841863"/>
                <a:gd name="connsiteX69" fmla="*/ 87478 w 2830803"/>
                <a:gd name="connsiteY69" fmla="*/ 104503 h 1841863"/>
                <a:gd name="connsiteX70" fmla="*/ 22164 w 2830803"/>
                <a:gd name="connsiteY70" fmla="*/ 117566 h 1841863"/>
                <a:gd name="connsiteX71" fmla="*/ 9101 w 2830803"/>
                <a:gd name="connsiteY71" fmla="*/ 137160 h 1841863"/>
                <a:gd name="connsiteX72" fmla="*/ 9101 w 2830803"/>
                <a:gd name="connsiteY72" fmla="*/ 209006 h 1841863"/>
                <a:gd name="connsiteX73" fmla="*/ 28696 w 2830803"/>
                <a:gd name="connsiteY73" fmla="*/ 222069 h 1841863"/>
                <a:gd name="connsiteX74" fmla="*/ 74416 w 2830803"/>
                <a:gd name="connsiteY74" fmla="*/ 274320 h 1841863"/>
                <a:gd name="connsiteX75" fmla="*/ 94010 w 2830803"/>
                <a:gd name="connsiteY75" fmla="*/ 280852 h 1841863"/>
                <a:gd name="connsiteX76" fmla="*/ 120136 w 2830803"/>
                <a:gd name="connsiteY76" fmla="*/ 320040 h 1841863"/>
                <a:gd name="connsiteX77" fmla="*/ 133198 w 2830803"/>
                <a:gd name="connsiteY77" fmla="*/ 339635 h 1841863"/>
                <a:gd name="connsiteX78" fmla="*/ 191981 w 2830803"/>
                <a:gd name="connsiteY78" fmla="*/ 391886 h 1841863"/>
                <a:gd name="connsiteX79" fmla="*/ 224638 w 2830803"/>
                <a:gd name="connsiteY79" fmla="*/ 431075 h 1841863"/>
                <a:gd name="connsiteX80" fmla="*/ 263827 w 2830803"/>
                <a:gd name="connsiteY80" fmla="*/ 470263 h 1841863"/>
                <a:gd name="connsiteX81" fmla="*/ 283421 w 2830803"/>
                <a:gd name="connsiteY81" fmla="*/ 502920 h 1841863"/>
                <a:gd name="connsiteX82" fmla="*/ 303016 w 2830803"/>
                <a:gd name="connsiteY82" fmla="*/ 509452 h 1841863"/>
                <a:gd name="connsiteX83" fmla="*/ 322610 w 2830803"/>
                <a:gd name="connsiteY83" fmla="*/ 529046 h 1841863"/>
                <a:gd name="connsiteX84" fmla="*/ 335673 w 2830803"/>
                <a:gd name="connsiteY84" fmla="*/ 555172 h 1841863"/>
                <a:gd name="connsiteX85" fmla="*/ 361798 w 2830803"/>
                <a:gd name="connsiteY85" fmla="*/ 568235 h 1841863"/>
                <a:gd name="connsiteX86" fmla="*/ 400987 w 2830803"/>
                <a:gd name="connsiteY86" fmla="*/ 594360 h 1841863"/>
                <a:gd name="connsiteX87" fmla="*/ 453238 w 2830803"/>
                <a:gd name="connsiteY87" fmla="*/ 620486 h 1841863"/>
                <a:gd name="connsiteX88" fmla="*/ 492427 w 2830803"/>
                <a:gd name="connsiteY88" fmla="*/ 633549 h 1841863"/>
                <a:gd name="connsiteX89" fmla="*/ 512021 w 2830803"/>
                <a:gd name="connsiteY89" fmla="*/ 646612 h 1841863"/>
                <a:gd name="connsiteX90" fmla="*/ 564273 w 2830803"/>
                <a:gd name="connsiteY90" fmla="*/ 659675 h 1841863"/>
                <a:gd name="connsiteX91" fmla="*/ 590398 w 2830803"/>
                <a:gd name="connsiteY91" fmla="*/ 666206 h 1841863"/>
                <a:gd name="connsiteX92" fmla="*/ 609993 w 2830803"/>
                <a:gd name="connsiteY92" fmla="*/ 679269 h 1841863"/>
                <a:gd name="connsiteX93" fmla="*/ 655713 w 2830803"/>
                <a:gd name="connsiteY93" fmla="*/ 685800 h 1841863"/>
                <a:gd name="connsiteX94" fmla="*/ 688370 w 2830803"/>
                <a:gd name="connsiteY94" fmla="*/ 692332 h 1841863"/>
                <a:gd name="connsiteX95" fmla="*/ 760216 w 2830803"/>
                <a:gd name="connsiteY95" fmla="*/ 711926 h 1841863"/>
                <a:gd name="connsiteX96" fmla="*/ 779810 w 2830803"/>
                <a:gd name="connsiteY96" fmla="*/ 724989 h 1841863"/>
                <a:gd name="connsiteX97" fmla="*/ 799404 w 2830803"/>
                <a:gd name="connsiteY97" fmla="*/ 731520 h 1841863"/>
                <a:gd name="connsiteX98" fmla="*/ 845124 w 2830803"/>
                <a:gd name="connsiteY98" fmla="*/ 744583 h 1841863"/>
                <a:gd name="connsiteX99" fmla="*/ 871250 w 2830803"/>
                <a:gd name="connsiteY99" fmla="*/ 751115 h 1841863"/>
                <a:gd name="connsiteX100" fmla="*/ 936564 w 2830803"/>
                <a:gd name="connsiteY100" fmla="*/ 770709 h 1841863"/>
                <a:gd name="connsiteX101" fmla="*/ 969221 w 2830803"/>
                <a:gd name="connsiteY101" fmla="*/ 777240 h 1841863"/>
                <a:gd name="connsiteX102" fmla="*/ 1028004 w 2830803"/>
                <a:gd name="connsiteY102" fmla="*/ 809898 h 1841863"/>
                <a:gd name="connsiteX103" fmla="*/ 1047598 w 2830803"/>
                <a:gd name="connsiteY103" fmla="*/ 829492 h 1841863"/>
                <a:gd name="connsiteX104" fmla="*/ 1067193 w 2830803"/>
                <a:gd name="connsiteY104" fmla="*/ 842555 h 1841863"/>
                <a:gd name="connsiteX105" fmla="*/ 1093318 w 2830803"/>
                <a:gd name="connsiteY105" fmla="*/ 862149 h 1841863"/>
                <a:gd name="connsiteX106" fmla="*/ 1112913 w 2830803"/>
                <a:gd name="connsiteY106" fmla="*/ 875212 h 1841863"/>
                <a:gd name="connsiteX107" fmla="*/ 1152101 w 2830803"/>
                <a:gd name="connsiteY107" fmla="*/ 914400 h 1841863"/>
                <a:gd name="connsiteX108" fmla="*/ 1178227 w 2830803"/>
                <a:gd name="connsiteY108" fmla="*/ 933995 h 1841863"/>
                <a:gd name="connsiteX109" fmla="*/ 1230478 w 2830803"/>
                <a:gd name="connsiteY109" fmla="*/ 992778 h 1841863"/>
                <a:gd name="connsiteX110" fmla="*/ 1237010 w 2830803"/>
                <a:gd name="connsiteY110" fmla="*/ 1162595 h 1841863"/>
                <a:gd name="connsiteX111" fmla="*/ 1223947 w 2830803"/>
                <a:gd name="connsiteY111" fmla="*/ 1182189 h 1841863"/>
                <a:gd name="connsiteX112" fmla="*/ 1210884 w 2830803"/>
                <a:gd name="connsiteY112" fmla="*/ 1221378 h 1841863"/>
                <a:gd name="connsiteX113" fmla="*/ 1191290 w 2830803"/>
                <a:gd name="connsiteY113" fmla="*/ 1234440 h 1841863"/>
                <a:gd name="connsiteX114" fmla="*/ 1152101 w 2830803"/>
                <a:gd name="connsiteY114" fmla="*/ 1280160 h 1841863"/>
                <a:gd name="connsiteX115" fmla="*/ 1132507 w 2830803"/>
                <a:gd name="connsiteY115" fmla="*/ 1299755 h 1841863"/>
                <a:gd name="connsiteX116" fmla="*/ 1119444 w 2830803"/>
                <a:gd name="connsiteY116" fmla="*/ 1319349 h 1841863"/>
                <a:gd name="connsiteX117" fmla="*/ 1093318 w 2830803"/>
                <a:gd name="connsiteY117" fmla="*/ 1332412 h 1841863"/>
                <a:gd name="connsiteX118" fmla="*/ 1073724 w 2830803"/>
                <a:gd name="connsiteY118" fmla="*/ 1345475 h 1841863"/>
                <a:gd name="connsiteX119" fmla="*/ 1014941 w 2830803"/>
                <a:gd name="connsiteY119" fmla="*/ 1371600 h 1841863"/>
                <a:gd name="connsiteX120" fmla="*/ 988816 w 2830803"/>
                <a:gd name="connsiteY120" fmla="*/ 1378132 h 1841863"/>
                <a:gd name="connsiteX121" fmla="*/ 916970 w 2830803"/>
                <a:gd name="connsiteY121" fmla="*/ 1397726 h 1841863"/>
                <a:gd name="connsiteX122" fmla="*/ 871250 w 2830803"/>
                <a:gd name="connsiteY122" fmla="*/ 1404258 h 1841863"/>
                <a:gd name="connsiteX123" fmla="*/ 818998 w 2830803"/>
                <a:gd name="connsiteY123" fmla="*/ 1417320 h 1841863"/>
                <a:gd name="connsiteX124" fmla="*/ 727558 w 2830803"/>
                <a:gd name="connsiteY124" fmla="*/ 1430383 h 1841863"/>
                <a:gd name="connsiteX125" fmla="*/ 694901 w 2830803"/>
                <a:gd name="connsiteY125" fmla="*/ 1443446 h 1841863"/>
                <a:gd name="connsiteX126" fmla="*/ 649181 w 2830803"/>
                <a:gd name="connsiteY126" fmla="*/ 1449978 h 1841863"/>
                <a:gd name="connsiteX127" fmla="*/ 629587 w 2830803"/>
                <a:gd name="connsiteY127" fmla="*/ 1463040 h 1841863"/>
                <a:gd name="connsiteX128" fmla="*/ 583867 w 2830803"/>
                <a:gd name="connsiteY128" fmla="*/ 1476103 h 1841863"/>
                <a:gd name="connsiteX129" fmla="*/ 564273 w 2830803"/>
                <a:gd name="connsiteY129" fmla="*/ 1489166 h 1841863"/>
                <a:gd name="connsiteX130" fmla="*/ 538147 w 2830803"/>
                <a:gd name="connsiteY130" fmla="*/ 1495698 h 1841863"/>
                <a:gd name="connsiteX131" fmla="*/ 512021 w 2830803"/>
                <a:gd name="connsiteY131" fmla="*/ 1508760 h 1841863"/>
                <a:gd name="connsiteX132" fmla="*/ 492427 w 2830803"/>
                <a:gd name="connsiteY132" fmla="*/ 1515292 h 1841863"/>
                <a:gd name="connsiteX133" fmla="*/ 427113 w 2830803"/>
                <a:gd name="connsiteY133" fmla="*/ 1561012 h 1841863"/>
                <a:gd name="connsiteX134" fmla="*/ 355267 w 2830803"/>
                <a:gd name="connsiteY134" fmla="*/ 1606732 h 1841863"/>
                <a:gd name="connsiteX135" fmla="*/ 335673 w 2830803"/>
                <a:gd name="connsiteY135" fmla="*/ 1619795 h 1841863"/>
                <a:gd name="connsiteX136" fmla="*/ 303016 w 2830803"/>
                <a:gd name="connsiteY136" fmla="*/ 1639389 h 1841863"/>
                <a:gd name="connsiteX137" fmla="*/ 244233 w 2830803"/>
                <a:gd name="connsiteY137" fmla="*/ 1678578 h 1841863"/>
                <a:gd name="connsiteX138" fmla="*/ 224638 w 2830803"/>
                <a:gd name="connsiteY138" fmla="*/ 1691640 h 1841863"/>
                <a:gd name="connsiteX139" fmla="*/ 185450 w 2830803"/>
                <a:gd name="connsiteY139" fmla="*/ 1704703 h 1841863"/>
                <a:gd name="connsiteX140" fmla="*/ 276890 w 2830803"/>
                <a:gd name="connsiteY140" fmla="*/ 1756955 h 1841863"/>
                <a:gd name="connsiteX141" fmla="*/ 289953 w 2830803"/>
                <a:gd name="connsiteY141" fmla="*/ 1796143 h 1841863"/>
                <a:gd name="connsiteX142" fmla="*/ 263827 w 2830803"/>
                <a:gd name="connsiteY142" fmla="*/ 1809206 h 1841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2830803" h="1841863">
                  <a:moveTo>
                    <a:pt x="263827" y="1809206"/>
                  </a:moveTo>
                  <a:lnTo>
                    <a:pt x="2628204" y="1841863"/>
                  </a:lnTo>
                  <a:lnTo>
                    <a:pt x="2628204" y="1841863"/>
                  </a:lnTo>
                  <a:cubicBezTo>
                    <a:pt x="2643444" y="1826623"/>
                    <a:pt x="2659506" y="1812163"/>
                    <a:pt x="2673924" y="1796143"/>
                  </a:cubicBezTo>
                  <a:cubicBezTo>
                    <a:pt x="2679175" y="1790308"/>
                    <a:pt x="2681027" y="1781658"/>
                    <a:pt x="2686987" y="1776549"/>
                  </a:cubicBezTo>
                  <a:cubicBezTo>
                    <a:pt x="2696626" y="1768287"/>
                    <a:pt x="2709819" y="1764994"/>
                    <a:pt x="2719644" y="1756955"/>
                  </a:cubicBezTo>
                  <a:cubicBezTo>
                    <a:pt x="2733942" y="1745257"/>
                    <a:pt x="2748585" y="1733137"/>
                    <a:pt x="2758833" y="1717766"/>
                  </a:cubicBezTo>
                  <a:cubicBezTo>
                    <a:pt x="2763187" y="1711235"/>
                    <a:pt x="2766345" y="1703723"/>
                    <a:pt x="2771896" y="1698172"/>
                  </a:cubicBezTo>
                  <a:cubicBezTo>
                    <a:pt x="2777447" y="1692621"/>
                    <a:pt x="2785102" y="1689672"/>
                    <a:pt x="2791490" y="1685109"/>
                  </a:cubicBezTo>
                  <a:cubicBezTo>
                    <a:pt x="2800348" y="1678782"/>
                    <a:pt x="2808907" y="1672046"/>
                    <a:pt x="2817616" y="1665515"/>
                  </a:cubicBezTo>
                  <a:cubicBezTo>
                    <a:pt x="2831411" y="1624127"/>
                    <a:pt x="2830678" y="1631605"/>
                    <a:pt x="2830678" y="1561012"/>
                  </a:cubicBezTo>
                  <a:cubicBezTo>
                    <a:pt x="2830678" y="1436896"/>
                    <a:pt x="2832268" y="1312570"/>
                    <a:pt x="2824147" y="1188720"/>
                  </a:cubicBezTo>
                  <a:cubicBezTo>
                    <a:pt x="2823435" y="1177858"/>
                    <a:pt x="2810795" y="1171513"/>
                    <a:pt x="2804553" y="1162595"/>
                  </a:cubicBezTo>
                  <a:cubicBezTo>
                    <a:pt x="2795550" y="1149733"/>
                    <a:pt x="2791490" y="1132115"/>
                    <a:pt x="2778427" y="1123406"/>
                  </a:cubicBezTo>
                  <a:cubicBezTo>
                    <a:pt x="2708411" y="1076727"/>
                    <a:pt x="2814673" y="1149420"/>
                    <a:pt x="2739238" y="1090749"/>
                  </a:cubicBezTo>
                  <a:cubicBezTo>
                    <a:pt x="2726846" y="1081110"/>
                    <a:pt x="2713113" y="1073332"/>
                    <a:pt x="2700050" y="1064623"/>
                  </a:cubicBezTo>
                  <a:cubicBezTo>
                    <a:pt x="2693519" y="1060269"/>
                    <a:pt x="2687903" y="1054042"/>
                    <a:pt x="2680456" y="1051560"/>
                  </a:cubicBezTo>
                  <a:lnTo>
                    <a:pt x="2660861" y="1045029"/>
                  </a:lnTo>
                  <a:cubicBezTo>
                    <a:pt x="2654330" y="1038498"/>
                    <a:pt x="2649287" y="1030018"/>
                    <a:pt x="2641267" y="1025435"/>
                  </a:cubicBezTo>
                  <a:cubicBezTo>
                    <a:pt x="2633473" y="1020981"/>
                    <a:pt x="2623739" y="1021483"/>
                    <a:pt x="2615141" y="1018903"/>
                  </a:cubicBezTo>
                  <a:cubicBezTo>
                    <a:pt x="2601952" y="1014946"/>
                    <a:pt x="2589016" y="1010194"/>
                    <a:pt x="2575953" y="1005840"/>
                  </a:cubicBezTo>
                  <a:lnTo>
                    <a:pt x="2556358" y="999309"/>
                  </a:lnTo>
                  <a:cubicBezTo>
                    <a:pt x="2549827" y="994955"/>
                    <a:pt x="2543579" y="990141"/>
                    <a:pt x="2536764" y="986246"/>
                  </a:cubicBezTo>
                  <a:cubicBezTo>
                    <a:pt x="2520204" y="976783"/>
                    <a:pt x="2505367" y="972852"/>
                    <a:pt x="2491044" y="960120"/>
                  </a:cubicBezTo>
                  <a:cubicBezTo>
                    <a:pt x="2473810" y="944801"/>
                    <a:pt x="2434011" y="906583"/>
                    <a:pt x="2425730" y="881743"/>
                  </a:cubicBezTo>
                  <a:cubicBezTo>
                    <a:pt x="2423553" y="875212"/>
                    <a:pt x="2423017" y="867877"/>
                    <a:pt x="2419198" y="862149"/>
                  </a:cubicBezTo>
                  <a:cubicBezTo>
                    <a:pt x="2414074" y="854464"/>
                    <a:pt x="2405517" y="849651"/>
                    <a:pt x="2399604" y="842555"/>
                  </a:cubicBezTo>
                  <a:cubicBezTo>
                    <a:pt x="2394579" y="836524"/>
                    <a:pt x="2390895" y="829492"/>
                    <a:pt x="2386541" y="822960"/>
                  </a:cubicBezTo>
                  <a:cubicBezTo>
                    <a:pt x="2381229" y="807023"/>
                    <a:pt x="2379609" y="796434"/>
                    <a:pt x="2366947" y="783772"/>
                  </a:cubicBezTo>
                  <a:cubicBezTo>
                    <a:pt x="2361396" y="778221"/>
                    <a:pt x="2353884" y="775063"/>
                    <a:pt x="2347353" y="770709"/>
                  </a:cubicBezTo>
                  <a:cubicBezTo>
                    <a:pt x="2319822" y="688123"/>
                    <a:pt x="2365753" y="820176"/>
                    <a:pt x="2327758" y="731520"/>
                  </a:cubicBezTo>
                  <a:cubicBezTo>
                    <a:pt x="2324222" y="723269"/>
                    <a:pt x="2325241" y="713424"/>
                    <a:pt x="2321227" y="705395"/>
                  </a:cubicBezTo>
                  <a:cubicBezTo>
                    <a:pt x="2312042" y="687024"/>
                    <a:pt x="2296198" y="672213"/>
                    <a:pt x="2288570" y="653143"/>
                  </a:cubicBezTo>
                  <a:cubicBezTo>
                    <a:pt x="2258828" y="578789"/>
                    <a:pt x="2272930" y="608802"/>
                    <a:pt x="2249381" y="561703"/>
                  </a:cubicBezTo>
                  <a:cubicBezTo>
                    <a:pt x="2247287" y="553327"/>
                    <a:pt x="2241005" y="525356"/>
                    <a:pt x="2236318" y="515983"/>
                  </a:cubicBezTo>
                  <a:cubicBezTo>
                    <a:pt x="2232808" y="508962"/>
                    <a:pt x="2226444" y="503562"/>
                    <a:pt x="2223256" y="496389"/>
                  </a:cubicBezTo>
                  <a:cubicBezTo>
                    <a:pt x="2217664" y="483806"/>
                    <a:pt x="2214547" y="470263"/>
                    <a:pt x="2210193" y="457200"/>
                  </a:cubicBezTo>
                  <a:cubicBezTo>
                    <a:pt x="2208016" y="450669"/>
                    <a:pt x="2207480" y="443334"/>
                    <a:pt x="2203661" y="437606"/>
                  </a:cubicBezTo>
                  <a:lnTo>
                    <a:pt x="2190598" y="418012"/>
                  </a:lnTo>
                  <a:cubicBezTo>
                    <a:pt x="2185286" y="402075"/>
                    <a:pt x="2183666" y="391485"/>
                    <a:pt x="2171004" y="378823"/>
                  </a:cubicBezTo>
                  <a:cubicBezTo>
                    <a:pt x="2165453" y="373272"/>
                    <a:pt x="2157941" y="370114"/>
                    <a:pt x="2151410" y="365760"/>
                  </a:cubicBezTo>
                  <a:cubicBezTo>
                    <a:pt x="2149233" y="359229"/>
                    <a:pt x="2148697" y="351894"/>
                    <a:pt x="2144878" y="346166"/>
                  </a:cubicBezTo>
                  <a:cubicBezTo>
                    <a:pt x="2138181" y="336120"/>
                    <a:pt x="2117292" y="318864"/>
                    <a:pt x="2105690" y="313509"/>
                  </a:cubicBezTo>
                  <a:cubicBezTo>
                    <a:pt x="2084400" y="303683"/>
                    <a:pt x="2059887" y="300390"/>
                    <a:pt x="2040376" y="287383"/>
                  </a:cubicBezTo>
                  <a:cubicBezTo>
                    <a:pt x="1991950" y="255100"/>
                    <a:pt x="2016582" y="264337"/>
                    <a:pt x="1968530" y="254726"/>
                  </a:cubicBezTo>
                  <a:cubicBezTo>
                    <a:pt x="1959821" y="248195"/>
                    <a:pt x="1952351" y="239553"/>
                    <a:pt x="1942404" y="235132"/>
                  </a:cubicBezTo>
                  <a:cubicBezTo>
                    <a:pt x="1932260" y="230623"/>
                    <a:pt x="1920457" y="231521"/>
                    <a:pt x="1909747" y="228600"/>
                  </a:cubicBezTo>
                  <a:cubicBezTo>
                    <a:pt x="1896463" y="224977"/>
                    <a:pt x="1882874" y="221696"/>
                    <a:pt x="1870558" y="215538"/>
                  </a:cubicBezTo>
                  <a:cubicBezTo>
                    <a:pt x="1861850" y="211184"/>
                    <a:pt x="1853473" y="206091"/>
                    <a:pt x="1844433" y="202475"/>
                  </a:cubicBezTo>
                  <a:cubicBezTo>
                    <a:pt x="1811288" y="189217"/>
                    <a:pt x="1805382" y="189440"/>
                    <a:pt x="1772587" y="182880"/>
                  </a:cubicBezTo>
                  <a:cubicBezTo>
                    <a:pt x="1755170" y="174172"/>
                    <a:pt x="1739227" y="161478"/>
                    <a:pt x="1720336" y="156755"/>
                  </a:cubicBezTo>
                  <a:cubicBezTo>
                    <a:pt x="1638660" y="136334"/>
                    <a:pt x="1740207" y="162433"/>
                    <a:pt x="1674616" y="143692"/>
                  </a:cubicBezTo>
                  <a:cubicBezTo>
                    <a:pt x="1665985" y="141226"/>
                    <a:pt x="1657006" y="139999"/>
                    <a:pt x="1648490" y="137160"/>
                  </a:cubicBezTo>
                  <a:cubicBezTo>
                    <a:pt x="1637368" y="133453"/>
                    <a:pt x="1627245" y="126783"/>
                    <a:pt x="1615833" y="124098"/>
                  </a:cubicBezTo>
                  <a:cubicBezTo>
                    <a:pt x="1590051" y="118032"/>
                    <a:pt x="1537456" y="111035"/>
                    <a:pt x="1537456" y="111035"/>
                  </a:cubicBezTo>
                  <a:cubicBezTo>
                    <a:pt x="1531110" y="108497"/>
                    <a:pt x="1496717" y="93998"/>
                    <a:pt x="1485204" y="91440"/>
                  </a:cubicBezTo>
                  <a:cubicBezTo>
                    <a:pt x="1472277" y="88567"/>
                    <a:pt x="1459079" y="87086"/>
                    <a:pt x="1446016" y="84909"/>
                  </a:cubicBezTo>
                  <a:cubicBezTo>
                    <a:pt x="1439484" y="80555"/>
                    <a:pt x="1433594" y="75034"/>
                    <a:pt x="1426421" y="71846"/>
                  </a:cubicBezTo>
                  <a:cubicBezTo>
                    <a:pt x="1413838" y="66254"/>
                    <a:pt x="1398690" y="66421"/>
                    <a:pt x="1387233" y="58783"/>
                  </a:cubicBezTo>
                  <a:cubicBezTo>
                    <a:pt x="1374170" y="50075"/>
                    <a:pt x="1362938" y="37623"/>
                    <a:pt x="1348044" y="32658"/>
                  </a:cubicBezTo>
                  <a:cubicBezTo>
                    <a:pt x="1341513" y="30481"/>
                    <a:pt x="1334608" y="29205"/>
                    <a:pt x="1328450" y="26126"/>
                  </a:cubicBezTo>
                  <a:cubicBezTo>
                    <a:pt x="1302760" y="13280"/>
                    <a:pt x="1316626" y="12005"/>
                    <a:pt x="1289261" y="6532"/>
                  </a:cubicBezTo>
                  <a:cubicBezTo>
                    <a:pt x="1274165" y="3513"/>
                    <a:pt x="1258781" y="2177"/>
                    <a:pt x="1243541" y="0"/>
                  </a:cubicBezTo>
                  <a:cubicBezTo>
                    <a:pt x="1216948" y="641"/>
                    <a:pt x="739855" y="7889"/>
                    <a:pt x="564273" y="19595"/>
                  </a:cubicBezTo>
                  <a:cubicBezTo>
                    <a:pt x="505664" y="23502"/>
                    <a:pt x="461231" y="34245"/>
                    <a:pt x="400987" y="45720"/>
                  </a:cubicBezTo>
                  <a:cubicBezTo>
                    <a:pt x="390082" y="47797"/>
                    <a:pt x="378862" y="48741"/>
                    <a:pt x="368330" y="52252"/>
                  </a:cubicBezTo>
                  <a:cubicBezTo>
                    <a:pt x="355267" y="56606"/>
                    <a:pt x="342425" y="61692"/>
                    <a:pt x="329141" y="65315"/>
                  </a:cubicBezTo>
                  <a:cubicBezTo>
                    <a:pt x="303828" y="72218"/>
                    <a:pt x="268673" y="75323"/>
                    <a:pt x="244233" y="78378"/>
                  </a:cubicBezTo>
                  <a:cubicBezTo>
                    <a:pt x="237701" y="82732"/>
                    <a:pt x="232211" y="89375"/>
                    <a:pt x="224638" y="91440"/>
                  </a:cubicBezTo>
                  <a:cubicBezTo>
                    <a:pt x="204885" y="96827"/>
                    <a:pt x="91777" y="104172"/>
                    <a:pt x="87478" y="104503"/>
                  </a:cubicBezTo>
                  <a:cubicBezTo>
                    <a:pt x="87352" y="104524"/>
                    <a:pt x="28657" y="113237"/>
                    <a:pt x="22164" y="117566"/>
                  </a:cubicBezTo>
                  <a:cubicBezTo>
                    <a:pt x="15633" y="121920"/>
                    <a:pt x="13455" y="130629"/>
                    <a:pt x="9101" y="137160"/>
                  </a:cubicBezTo>
                  <a:cubicBezTo>
                    <a:pt x="-83" y="164716"/>
                    <a:pt x="-5669" y="172081"/>
                    <a:pt x="9101" y="209006"/>
                  </a:cubicBezTo>
                  <a:cubicBezTo>
                    <a:pt x="12016" y="216295"/>
                    <a:pt x="22164" y="217715"/>
                    <a:pt x="28696" y="222069"/>
                  </a:cubicBezTo>
                  <a:cubicBezTo>
                    <a:pt x="48294" y="251466"/>
                    <a:pt x="47199" y="260712"/>
                    <a:pt x="74416" y="274320"/>
                  </a:cubicBezTo>
                  <a:cubicBezTo>
                    <a:pt x="80574" y="277399"/>
                    <a:pt x="87479" y="278675"/>
                    <a:pt x="94010" y="280852"/>
                  </a:cubicBezTo>
                  <a:cubicBezTo>
                    <a:pt x="105488" y="315289"/>
                    <a:pt x="92954" y="287421"/>
                    <a:pt x="120136" y="320040"/>
                  </a:cubicBezTo>
                  <a:cubicBezTo>
                    <a:pt x="125161" y="326070"/>
                    <a:pt x="127983" y="333768"/>
                    <a:pt x="133198" y="339635"/>
                  </a:cubicBezTo>
                  <a:cubicBezTo>
                    <a:pt x="165732" y="376236"/>
                    <a:pt x="162202" y="372033"/>
                    <a:pt x="191981" y="391886"/>
                  </a:cubicBezTo>
                  <a:cubicBezTo>
                    <a:pt x="220849" y="435186"/>
                    <a:pt x="186925" y="387077"/>
                    <a:pt x="224638" y="431075"/>
                  </a:cubicBezTo>
                  <a:cubicBezTo>
                    <a:pt x="257042" y="468879"/>
                    <a:pt x="229336" y="447268"/>
                    <a:pt x="263827" y="470263"/>
                  </a:cubicBezTo>
                  <a:cubicBezTo>
                    <a:pt x="270358" y="481149"/>
                    <a:pt x="274444" y="493943"/>
                    <a:pt x="283421" y="502920"/>
                  </a:cubicBezTo>
                  <a:cubicBezTo>
                    <a:pt x="288289" y="507788"/>
                    <a:pt x="297287" y="505633"/>
                    <a:pt x="303016" y="509452"/>
                  </a:cubicBezTo>
                  <a:cubicBezTo>
                    <a:pt x="310701" y="514576"/>
                    <a:pt x="317241" y="521530"/>
                    <a:pt x="322610" y="529046"/>
                  </a:cubicBezTo>
                  <a:cubicBezTo>
                    <a:pt x="328269" y="536969"/>
                    <a:pt x="328788" y="548287"/>
                    <a:pt x="335673" y="555172"/>
                  </a:cubicBezTo>
                  <a:cubicBezTo>
                    <a:pt x="342558" y="562057"/>
                    <a:pt x="353449" y="563226"/>
                    <a:pt x="361798" y="568235"/>
                  </a:cubicBezTo>
                  <a:cubicBezTo>
                    <a:pt x="375260" y="576312"/>
                    <a:pt x="388427" y="584940"/>
                    <a:pt x="400987" y="594360"/>
                  </a:cubicBezTo>
                  <a:cubicBezTo>
                    <a:pt x="439238" y="623049"/>
                    <a:pt x="412476" y="608257"/>
                    <a:pt x="453238" y="620486"/>
                  </a:cubicBezTo>
                  <a:cubicBezTo>
                    <a:pt x="466427" y="624443"/>
                    <a:pt x="492427" y="633549"/>
                    <a:pt x="492427" y="633549"/>
                  </a:cubicBezTo>
                  <a:cubicBezTo>
                    <a:pt x="498958" y="637903"/>
                    <a:pt x="505000" y="643102"/>
                    <a:pt x="512021" y="646612"/>
                  </a:cubicBezTo>
                  <a:cubicBezTo>
                    <a:pt x="526022" y="653613"/>
                    <a:pt x="550865" y="656695"/>
                    <a:pt x="564273" y="659675"/>
                  </a:cubicBezTo>
                  <a:cubicBezTo>
                    <a:pt x="573036" y="661622"/>
                    <a:pt x="581690" y="664029"/>
                    <a:pt x="590398" y="666206"/>
                  </a:cubicBezTo>
                  <a:cubicBezTo>
                    <a:pt x="596930" y="670560"/>
                    <a:pt x="602474" y="677013"/>
                    <a:pt x="609993" y="679269"/>
                  </a:cubicBezTo>
                  <a:cubicBezTo>
                    <a:pt x="624738" y="683693"/>
                    <a:pt x="640528" y="683269"/>
                    <a:pt x="655713" y="685800"/>
                  </a:cubicBezTo>
                  <a:cubicBezTo>
                    <a:pt x="666663" y="687625"/>
                    <a:pt x="677484" y="690155"/>
                    <a:pt x="688370" y="692332"/>
                  </a:cubicBezTo>
                  <a:cubicBezTo>
                    <a:pt x="755776" y="726035"/>
                    <a:pt x="661360" y="682270"/>
                    <a:pt x="760216" y="711926"/>
                  </a:cubicBezTo>
                  <a:cubicBezTo>
                    <a:pt x="767735" y="714182"/>
                    <a:pt x="772789" y="721478"/>
                    <a:pt x="779810" y="724989"/>
                  </a:cubicBezTo>
                  <a:cubicBezTo>
                    <a:pt x="785968" y="728068"/>
                    <a:pt x="792810" y="729542"/>
                    <a:pt x="799404" y="731520"/>
                  </a:cubicBezTo>
                  <a:cubicBezTo>
                    <a:pt x="814585" y="736074"/>
                    <a:pt x="829833" y="740413"/>
                    <a:pt x="845124" y="744583"/>
                  </a:cubicBezTo>
                  <a:cubicBezTo>
                    <a:pt x="853784" y="746945"/>
                    <a:pt x="862619" y="748649"/>
                    <a:pt x="871250" y="751115"/>
                  </a:cubicBezTo>
                  <a:cubicBezTo>
                    <a:pt x="929293" y="767699"/>
                    <a:pt x="830325" y="744150"/>
                    <a:pt x="936564" y="770709"/>
                  </a:cubicBezTo>
                  <a:cubicBezTo>
                    <a:pt x="947334" y="773401"/>
                    <a:pt x="958335" y="775063"/>
                    <a:pt x="969221" y="777240"/>
                  </a:cubicBezTo>
                  <a:cubicBezTo>
                    <a:pt x="1014138" y="807185"/>
                    <a:pt x="993516" y="798401"/>
                    <a:pt x="1028004" y="809898"/>
                  </a:cubicBezTo>
                  <a:cubicBezTo>
                    <a:pt x="1034535" y="816429"/>
                    <a:pt x="1040502" y="823579"/>
                    <a:pt x="1047598" y="829492"/>
                  </a:cubicBezTo>
                  <a:cubicBezTo>
                    <a:pt x="1053629" y="834517"/>
                    <a:pt x="1060805" y="837992"/>
                    <a:pt x="1067193" y="842555"/>
                  </a:cubicBezTo>
                  <a:cubicBezTo>
                    <a:pt x="1076051" y="848882"/>
                    <a:pt x="1084460" y="855822"/>
                    <a:pt x="1093318" y="862149"/>
                  </a:cubicBezTo>
                  <a:cubicBezTo>
                    <a:pt x="1099706" y="866712"/>
                    <a:pt x="1107046" y="869997"/>
                    <a:pt x="1112913" y="875212"/>
                  </a:cubicBezTo>
                  <a:cubicBezTo>
                    <a:pt x="1126720" y="887485"/>
                    <a:pt x="1137322" y="903316"/>
                    <a:pt x="1152101" y="914400"/>
                  </a:cubicBezTo>
                  <a:cubicBezTo>
                    <a:pt x="1160810" y="920932"/>
                    <a:pt x="1170995" y="925859"/>
                    <a:pt x="1178227" y="933995"/>
                  </a:cubicBezTo>
                  <a:cubicBezTo>
                    <a:pt x="1242558" y="1006367"/>
                    <a:pt x="1169490" y="947034"/>
                    <a:pt x="1230478" y="992778"/>
                  </a:cubicBezTo>
                  <a:cubicBezTo>
                    <a:pt x="1254692" y="1065417"/>
                    <a:pt x="1252576" y="1043255"/>
                    <a:pt x="1237010" y="1162595"/>
                  </a:cubicBezTo>
                  <a:cubicBezTo>
                    <a:pt x="1235995" y="1170379"/>
                    <a:pt x="1228301" y="1175658"/>
                    <a:pt x="1223947" y="1182189"/>
                  </a:cubicBezTo>
                  <a:cubicBezTo>
                    <a:pt x="1219593" y="1195252"/>
                    <a:pt x="1218182" y="1209701"/>
                    <a:pt x="1210884" y="1221378"/>
                  </a:cubicBezTo>
                  <a:cubicBezTo>
                    <a:pt x="1206724" y="1228034"/>
                    <a:pt x="1196398" y="1228480"/>
                    <a:pt x="1191290" y="1234440"/>
                  </a:cubicBezTo>
                  <a:cubicBezTo>
                    <a:pt x="1107816" y="1331828"/>
                    <a:pt x="1219262" y="1224194"/>
                    <a:pt x="1152101" y="1280160"/>
                  </a:cubicBezTo>
                  <a:cubicBezTo>
                    <a:pt x="1145005" y="1286073"/>
                    <a:pt x="1138420" y="1292659"/>
                    <a:pt x="1132507" y="1299755"/>
                  </a:cubicBezTo>
                  <a:cubicBezTo>
                    <a:pt x="1127482" y="1305785"/>
                    <a:pt x="1125474" y="1314324"/>
                    <a:pt x="1119444" y="1319349"/>
                  </a:cubicBezTo>
                  <a:cubicBezTo>
                    <a:pt x="1111964" y="1325582"/>
                    <a:pt x="1101772" y="1327581"/>
                    <a:pt x="1093318" y="1332412"/>
                  </a:cubicBezTo>
                  <a:cubicBezTo>
                    <a:pt x="1086503" y="1336307"/>
                    <a:pt x="1080539" y="1341580"/>
                    <a:pt x="1073724" y="1345475"/>
                  </a:cubicBezTo>
                  <a:cubicBezTo>
                    <a:pt x="1057788" y="1354581"/>
                    <a:pt x="1031741" y="1366000"/>
                    <a:pt x="1014941" y="1371600"/>
                  </a:cubicBezTo>
                  <a:cubicBezTo>
                    <a:pt x="1006425" y="1374439"/>
                    <a:pt x="997332" y="1375293"/>
                    <a:pt x="988816" y="1378132"/>
                  </a:cubicBezTo>
                  <a:cubicBezTo>
                    <a:pt x="930377" y="1397612"/>
                    <a:pt x="982955" y="1387574"/>
                    <a:pt x="916970" y="1397726"/>
                  </a:cubicBezTo>
                  <a:cubicBezTo>
                    <a:pt x="901754" y="1400067"/>
                    <a:pt x="886346" y="1401239"/>
                    <a:pt x="871250" y="1404258"/>
                  </a:cubicBezTo>
                  <a:cubicBezTo>
                    <a:pt x="853645" y="1407779"/>
                    <a:pt x="836662" y="1414109"/>
                    <a:pt x="818998" y="1417320"/>
                  </a:cubicBezTo>
                  <a:cubicBezTo>
                    <a:pt x="788705" y="1422828"/>
                    <a:pt x="727558" y="1430383"/>
                    <a:pt x="727558" y="1430383"/>
                  </a:cubicBezTo>
                  <a:cubicBezTo>
                    <a:pt x="716672" y="1434737"/>
                    <a:pt x="706275" y="1440602"/>
                    <a:pt x="694901" y="1443446"/>
                  </a:cubicBezTo>
                  <a:cubicBezTo>
                    <a:pt x="679966" y="1447180"/>
                    <a:pt x="663927" y="1445554"/>
                    <a:pt x="649181" y="1449978"/>
                  </a:cubicBezTo>
                  <a:cubicBezTo>
                    <a:pt x="641662" y="1452234"/>
                    <a:pt x="636875" y="1460125"/>
                    <a:pt x="629587" y="1463040"/>
                  </a:cubicBezTo>
                  <a:cubicBezTo>
                    <a:pt x="614871" y="1468926"/>
                    <a:pt x="599107" y="1471749"/>
                    <a:pt x="583867" y="1476103"/>
                  </a:cubicBezTo>
                  <a:cubicBezTo>
                    <a:pt x="577336" y="1480457"/>
                    <a:pt x="571488" y="1486074"/>
                    <a:pt x="564273" y="1489166"/>
                  </a:cubicBezTo>
                  <a:cubicBezTo>
                    <a:pt x="556022" y="1492702"/>
                    <a:pt x="546552" y="1492546"/>
                    <a:pt x="538147" y="1495698"/>
                  </a:cubicBezTo>
                  <a:cubicBezTo>
                    <a:pt x="529030" y="1499117"/>
                    <a:pt x="520970" y="1504925"/>
                    <a:pt x="512021" y="1508760"/>
                  </a:cubicBezTo>
                  <a:cubicBezTo>
                    <a:pt x="505693" y="1511472"/>
                    <a:pt x="498585" y="1512213"/>
                    <a:pt x="492427" y="1515292"/>
                  </a:cubicBezTo>
                  <a:cubicBezTo>
                    <a:pt x="455036" y="1533988"/>
                    <a:pt x="461755" y="1535818"/>
                    <a:pt x="427113" y="1561012"/>
                  </a:cubicBezTo>
                  <a:cubicBezTo>
                    <a:pt x="392899" y="1585895"/>
                    <a:pt x="388823" y="1585759"/>
                    <a:pt x="355267" y="1606732"/>
                  </a:cubicBezTo>
                  <a:cubicBezTo>
                    <a:pt x="348610" y="1610892"/>
                    <a:pt x="342330" y="1615635"/>
                    <a:pt x="335673" y="1619795"/>
                  </a:cubicBezTo>
                  <a:cubicBezTo>
                    <a:pt x="324908" y="1626523"/>
                    <a:pt x="313726" y="1632574"/>
                    <a:pt x="303016" y="1639389"/>
                  </a:cubicBezTo>
                  <a:cubicBezTo>
                    <a:pt x="302963" y="1639423"/>
                    <a:pt x="254057" y="1672029"/>
                    <a:pt x="244233" y="1678578"/>
                  </a:cubicBezTo>
                  <a:cubicBezTo>
                    <a:pt x="237701" y="1682932"/>
                    <a:pt x="232085" y="1689158"/>
                    <a:pt x="224638" y="1691640"/>
                  </a:cubicBezTo>
                  <a:lnTo>
                    <a:pt x="185450" y="1704703"/>
                  </a:lnTo>
                  <a:cubicBezTo>
                    <a:pt x="199238" y="1801229"/>
                    <a:pt x="170651" y="1707377"/>
                    <a:pt x="276890" y="1756955"/>
                  </a:cubicBezTo>
                  <a:cubicBezTo>
                    <a:pt x="289368" y="1762778"/>
                    <a:pt x="283796" y="1783827"/>
                    <a:pt x="289953" y="1796143"/>
                  </a:cubicBezTo>
                  <a:lnTo>
                    <a:pt x="263827" y="1809206"/>
                  </a:lnTo>
                  <a:close/>
                </a:path>
              </a:pathLst>
            </a:custGeom>
            <a:solidFill>
              <a:srgbClr val="A5CF8B"/>
            </a:solidFill>
            <a:ln w="1270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5" name="TextBox 34">
              <a:extLst>
                <a:ext uri="{FF2B5EF4-FFF2-40B4-BE49-F238E27FC236}">
                  <a16:creationId xmlns:a16="http://schemas.microsoft.com/office/drawing/2014/main" id="{40DD43ED-E327-4327-9BD6-270A290FDAD9}"/>
                </a:ext>
              </a:extLst>
            </p:cNvPr>
            <p:cNvSpPr txBox="1"/>
            <p:nvPr/>
          </p:nvSpPr>
          <p:spPr>
            <a:xfrm>
              <a:off x="4802496" y="5165308"/>
              <a:ext cx="1881053"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rPr>
                <a:t>Sage-Steppe</a:t>
              </a:r>
            </a:p>
          </p:txBody>
        </p:sp>
        <p:sp>
          <p:nvSpPr>
            <p:cNvPr id="36" name="TextBox 35">
              <a:extLst>
                <a:ext uri="{FF2B5EF4-FFF2-40B4-BE49-F238E27FC236}">
                  <a16:creationId xmlns:a16="http://schemas.microsoft.com/office/drawing/2014/main" id="{23016DF0-7CF4-4827-959C-52D7F21AB1EE}"/>
                </a:ext>
              </a:extLst>
            </p:cNvPr>
            <p:cNvSpPr txBox="1"/>
            <p:nvPr/>
          </p:nvSpPr>
          <p:spPr>
            <a:xfrm>
              <a:off x="2353491" y="981646"/>
              <a:ext cx="188105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rPr>
                <a:t>Sage-Steppe</a:t>
              </a:r>
            </a:p>
          </p:txBody>
        </p:sp>
        <p:sp>
          <p:nvSpPr>
            <p:cNvPr id="37" name="TextBox 36">
              <a:extLst>
                <a:ext uri="{FF2B5EF4-FFF2-40B4-BE49-F238E27FC236}">
                  <a16:creationId xmlns:a16="http://schemas.microsoft.com/office/drawing/2014/main" id="{E179247C-DEC5-47BE-9A98-46AF2CE02535}"/>
                </a:ext>
              </a:extLst>
            </p:cNvPr>
            <p:cNvSpPr txBox="1"/>
            <p:nvPr/>
          </p:nvSpPr>
          <p:spPr>
            <a:xfrm>
              <a:off x="6588579" y="3504539"/>
              <a:ext cx="188105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Salt Desert</a:t>
              </a:r>
            </a:p>
          </p:txBody>
        </p:sp>
      </p:grpSp>
      <p:sp>
        <p:nvSpPr>
          <p:cNvPr id="38" name="Oval 37">
            <a:extLst>
              <a:ext uri="{FF2B5EF4-FFF2-40B4-BE49-F238E27FC236}">
                <a16:creationId xmlns:a16="http://schemas.microsoft.com/office/drawing/2014/main" id="{C7DAFEA9-F085-44C3-9812-EB60E8E9AD08}"/>
              </a:ext>
            </a:extLst>
          </p:cNvPr>
          <p:cNvSpPr/>
          <p:nvPr/>
        </p:nvSpPr>
        <p:spPr>
          <a:xfrm>
            <a:off x="1870425" y="1850282"/>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9" name="TextBox 38">
            <a:extLst>
              <a:ext uri="{FF2B5EF4-FFF2-40B4-BE49-F238E27FC236}">
                <a16:creationId xmlns:a16="http://schemas.microsoft.com/office/drawing/2014/main" id="{2F2FDF3E-B4C3-416D-A123-6C4B3CC73711}"/>
              </a:ext>
            </a:extLst>
          </p:cNvPr>
          <p:cNvSpPr txBox="1"/>
          <p:nvPr/>
        </p:nvSpPr>
        <p:spPr>
          <a:xfrm>
            <a:off x="1893284" y="1739306"/>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SS-001_2019</a:t>
            </a:r>
          </a:p>
        </p:txBody>
      </p:sp>
      <p:sp>
        <p:nvSpPr>
          <p:cNvPr id="40" name="Oval 39">
            <a:extLst>
              <a:ext uri="{FF2B5EF4-FFF2-40B4-BE49-F238E27FC236}">
                <a16:creationId xmlns:a16="http://schemas.microsoft.com/office/drawing/2014/main" id="{E42A4289-ACB8-4A53-B462-EEFB8948DA97}"/>
              </a:ext>
            </a:extLst>
          </p:cNvPr>
          <p:cNvSpPr/>
          <p:nvPr/>
        </p:nvSpPr>
        <p:spPr>
          <a:xfrm>
            <a:off x="949710" y="2990074"/>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350DED9C-8F10-4358-A929-9F3869CEC470}"/>
              </a:ext>
            </a:extLst>
          </p:cNvPr>
          <p:cNvSpPr txBox="1"/>
          <p:nvPr/>
        </p:nvSpPr>
        <p:spPr>
          <a:xfrm>
            <a:off x="972569" y="2879098"/>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SS-004_2019</a:t>
            </a:r>
          </a:p>
        </p:txBody>
      </p:sp>
      <p:sp>
        <p:nvSpPr>
          <p:cNvPr id="42" name="Oval 41">
            <a:extLst>
              <a:ext uri="{FF2B5EF4-FFF2-40B4-BE49-F238E27FC236}">
                <a16:creationId xmlns:a16="http://schemas.microsoft.com/office/drawing/2014/main" id="{B2F0E3CE-B5A0-4EB9-A283-DAF543A2CA7B}"/>
              </a:ext>
            </a:extLst>
          </p:cNvPr>
          <p:cNvSpPr/>
          <p:nvPr/>
        </p:nvSpPr>
        <p:spPr>
          <a:xfrm>
            <a:off x="1800756" y="4249625"/>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TextBox 42">
            <a:extLst>
              <a:ext uri="{FF2B5EF4-FFF2-40B4-BE49-F238E27FC236}">
                <a16:creationId xmlns:a16="http://schemas.microsoft.com/office/drawing/2014/main" id="{14F1902C-E9F0-45BE-AC06-45394E54860E}"/>
              </a:ext>
            </a:extLst>
          </p:cNvPr>
          <p:cNvSpPr txBox="1"/>
          <p:nvPr/>
        </p:nvSpPr>
        <p:spPr>
          <a:xfrm>
            <a:off x="1823615" y="4138649"/>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SS-002_2019</a:t>
            </a:r>
          </a:p>
        </p:txBody>
      </p:sp>
      <p:sp>
        <p:nvSpPr>
          <p:cNvPr id="44" name="Oval 43">
            <a:extLst>
              <a:ext uri="{FF2B5EF4-FFF2-40B4-BE49-F238E27FC236}">
                <a16:creationId xmlns:a16="http://schemas.microsoft.com/office/drawing/2014/main" id="{42E1247F-E997-48E2-808D-B5D52BC59BFA}"/>
              </a:ext>
            </a:extLst>
          </p:cNvPr>
          <p:cNvSpPr/>
          <p:nvPr/>
        </p:nvSpPr>
        <p:spPr>
          <a:xfrm>
            <a:off x="622865" y="2491468"/>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5" name="TextBox 44">
            <a:extLst>
              <a:ext uri="{FF2B5EF4-FFF2-40B4-BE49-F238E27FC236}">
                <a16:creationId xmlns:a16="http://schemas.microsoft.com/office/drawing/2014/main" id="{34728BBB-1311-4199-8579-5A3847CE6B43}"/>
              </a:ext>
            </a:extLst>
          </p:cNvPr>
          <p:cNvSpPr txBox="1"/>
          <p:nvPr/>
        </p:nvSpPr>
        <p:spPr>
          <a:xfrm>
            <a:off x="645724" y="2380492"/>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SS-003_2019</a:t>
            </a:r>
          </a:p>
        </p:txBody>
      </p:sp>
      <p:sp>
        <p:nvSpPr>
          <p:cNvPr id="46" name="Oval 45">
            <a:extLst>
              <a:ext uri="{FF2B5EF4-FFF2-40B4-BE49-F238E27FC236}">
                <a16:creationId xmlns:a16="http://schemas.microsoft.com/office/drawing/2014/main" id="{A7D15455-BBA8-4E45-A632-3B07E68A63DB}"/>
              </a:ext>
            </a:extLst>
          </p:cNvPr>
          <p:cNvSpPr/>
          <p:nvPr/>
        </p:nvSpPr>
        <p:spPr>
          <a:xfrm>
            <a:off x="3695619" y="2217442"/>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TextBox 46">
            <a:extLst>
              <a:ext uri="{FF2B5EF4-FFF2-40B4-BE49-F238E27FC236}">
                <a16:creationId xmlns:a16="http://schemas.microsoft.com/office/drawing/2014/main" id="{C8946FBA-C27C-4A14-9640-2DE7AE6BDDE9}"/>
              </a:ext>
            </a:extLst>
          </p:cNvPr>
          <p:cNvSpPr txBox="1"/>
          <p:nvPr/>
        </p:nvSpPr>
        <p:spPr>
          <a:xfrm>
            <a:off x="3718478" y="2106466"/>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SD-012_2019</a:t>
            </a:r>
          </a:p>
        </p:txBody>
      </p:sp>
      <p:sp>
        <p:nvSpPr>
          <p:cNvPr id="48" name="Oval 47">
            <a:extLst>
              <a:ext uri="{FF2B5EF4-FFF2-40B4-BE49-F238E27FC236}">
                <a16:creationId xmlns:a16="http://schemas.microsoft.com/office/drawing/2014/main" id="{14BF3E0C-31E9-4567-BA40-61E278279B0E}"/>
              </a:ext>
            </a:extLst>
          </p:cNvPr>
          <p:cNvSpPr/>
          <p:nvPr/>
        </p:nvSpPr>
        <p:spPr>
          <a:xfrm>
            <a:off x="2238081" y="2695578"/>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9" name="TextBox 48">
            <a:extLst>
              <a:ext uri="{FF2B5EF4-FFF2-40B4-BE49-F238E27FC236}">
                <a16:creationId xmlns:a16="http://schemas.microsoft.com/office/drawing/2014/main" id="{E41D0562-B599-437C-AD17-F832B1E6C899}"/>
              </a:ext>
            </a:extLst>
          </p:cNvPr>
          <p:cNvSpPr txBox="1"/>
          <p:nvPr/>
        </p:nvSpPr>
        <p:spPr>
          <a:xfrm>
            <a:off x="2260940" y="2584602"/>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SD-014_2019</a:t>
            </a:r>
          </a:p>
        </p:txBody>
      </p:sp>
      <p:sp>
        <p:nvSpPr>
          <p:cNvPr id="50" name="Oval 49">
            <a:extLst>
              <a:ext uri="{FF2B5EF4-FFF2-40B4-BE49-F238E27FC236}">
                <a16:creationId xmlns:a16="http://schemas.microsoft.com/office/drawing/2014/main" id="{541D5B89-9BAC-4C57-AD09-CFC118C9D53C}"/>
              </a:ext>
            </a:extLst>
          </p:cNvPr>
          <p:cNvSpPr/>
          <p:nvPr/>
        </p:nvSpPr>
        <p:spPr>
          <a:xfrm>
            <a:off x="3062965" y="4098512"/>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TextBox 50">
            <a:extLst>
              <a:ext uri="{FF2B5EF4-FFF2-40B4-BE49-F238E27FC236}">
                <a16:creationId xmlns:a16="http://schemas.microsoft.com/office/drawing/2014/main" id="{2F388DC0-3917-4A75-85EB-C3196986832B}"/>
              </a:ext>
            </a:extLst>
          </p:cNvPr>
          <p:cNvSpPr txBox="1"/>
          <p:nvPr/>
        </p:nvSpPr>
        <p:spPr>
          <a:xfrm>
            <a:off x="3085824" y="3987536"/>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SD-015_2019</a:t>
            </a:r>
          </a:p>
        </p:txBody>
      </p:sp>
      <p:sp>
        <p:nvSpPr>
          <p:cNvPr id="52" name="Oval 51">
            <a:extLst>
              <a:ext uri="{FF2B5EF4-FFF2-40B4-BE49-F238E27FC236}">
                <a16:creationId xmlns:a16="http://schemas.microsoft.com/office/drawing/2014/main" id="{D428A1B3-8A34-478F-B198-F508ECFE1C57}"/>
              </a:ext>
            </a:extLst>
          </p:cNvPr>
          <p:cNvSpPr/>
          <p:nvPr/>
        </p:nvSpPr>
        <p:spPr>
          <a:xfrm>
            <a:off x="720619" y="4589466"/>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3" name="TextBox 52">
            <a:extLst>
              <a:ext uri="{FF2B5EF4-FFF2-40B4-BE49-F238E27FC236}">
                <a16:creationId xmlns:a16="http://schemas.microsoft.com/office/drawing/2014/main" id="{7226A81F-6ED1-4B29-A061-BABD9263AC11}"/>
              </a:ext>
            </a:extLst>
          </p:cNvPr>
          <p:cNvSpPr txBox="1"/>
          <p:nvPr/>
        </p:nvSpPr>
        <p:spPr>
          <a:xfrm>
            <a:off x="743478" y="4478490"/>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SD-011_2019</a:t>
            </a:r>
          </a:p>
        </p:txBody>
      </p:sp>
      <p:sp>
        <p:nvSpPr>
          <p:cNvPr id="54" name="Oval 53">
            <a:extLst>
              <a:ext uri="{FF2B5EF4-FFF2-40B4-BE49-F238E27FC236}">
                <a16:creationId xmlns:a16="http://schemas.microsoft.com/office/drawing/2014/main" id="{590F1295-0106-48C4-B594-C45797FA4982}"/>
              </a:ext>
            </a:extLst>
          </p:cNvPr>
          <p:cNvSpPr/>
          <p:nvPr/>
        </p:nvSpPr>
        <p:spPr>
          <a:xfrm>
            <a:off x="2806834" y="3270146"/>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E8AD95A7-E564-4D3C-9D82-2A8F89A325F0}"/>
              </a:ext>
            </a:extLst>
          </p:cNvPr>
          <p:cNvSpPr txBox="1"/>
          <p:nvPr/>
        </p:nvSpPr>
        <p:spPr>
          <a:xfrm>
            <a:off x="2824217" y="3146851"/>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SD-013_2019</a:t>
            </a:r>
          </a:p>
        </p:txBody>
      </p:sp>
      <p:sp>
        <p:nvSpPr>
          <p:cNvPr id="56" name="Oval 55">
            <a:extLst>
              <a:ext uri="{FF2B5EF4-FFF2-40B4-BE49-F238E27FC236}">
                <a16:creationId xmlns:a16="http://schemas.microsoft.com/office/drawing/2014/main" id="{7BFF67F8-013E-48BD-B507-D1BD081BDFF2}"/>
              </a:ext>
            </a:extLst>
          </p:cNvPr>
          <p:cNvSpPr/>
          <p:nvPr/>
        </p:nvSpPr>
        <p:spPr>
          <a:xfrm>
            <a:off x="972570" y="3773825"/>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TextBox 56">
            <a:extLst>
              <a:ext uri="{FF2B5EF4-FFF2-40B4-BE49-F238E27FC236}">
                <a16:creationId xmlns:a16="http://schemas.microsoft.com/office/drawing/2014/main" id="{B69DFE55-E583-4462-94BE-F5F8B74E5C11}"/>
              </a:ext>
            </a:extLst>
          </p:cNvPr>
          <p:cNvSpPr txBox="1"/>
          <p:nvPr/>
        </p:nvSpPr>
        <p:spPr>
          <a:xfrm>
            <a:off x="995429" y="3662849"/>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SD-010_2019</a:t>
            </a:r>
          </a:p>
        </p:txBody>
      </p:sp>
      <p:sp>
        <p:nvSpPr>
          <p:cNvPr id="58" name="Title 1">
            <a:extLst>
              <a:ext uri="{FF2B5EF4-FFF2-40B4-BE49-F238E27FC236}">
                <a16:creationId xmlns:a16="http://schemas.microsoft.com/office/drawing/2014/main" id="{8DAC1BE1-FC20-42A4-9C31-260828DE2E44}"/>
              </a:ext>
            </a:extLst>
          </p:cNvPr>
          <p:cNvSpPr>
            <a:spLocks noGrp="1"/>
          </p:cNvSpPr>
          <p:nvPr>
            <p:ph type="title"/>
          </p:nvPr>
        </p:nvSpPr>
        <p:spPr>
          <a:xfrm>
            <a:off x="457200" y="274638"/>
            <a:ext cx="8229600" cy="875405"/>
          </a:xfrm>
        </p:spPr>
        <p:txBody>
          <a:bodyPr>
            <a:normAutofit/>
          </a:bodyPr>
          <a:lstStyle/>
          <a:p>
            <a:pPr algn="l"/>
            <a:r>
              <a:rPr lang="en-US" b="1" dirty="0"/>
              <a:t>EXAMPLE!</a:t>
            </a:r>
          </a:p>
        </p:txBody>
      </p:sp>
    </p:spTree>
    <p:extLst>
      <p:ext uri="{BB962C8B-B14F-4D97-AF65-F5344CB8AC3E}">
        <p14:creationId xmlns:p14="http://schemas.microsoft.com/office/powerpoint/2010/main" val="2534244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BA6813D-08A4-4CEB-9CB3-C669302B78A3}"/>
              </a:ext>
            </a:extLst>
          </p:cNvPr>
          <p:cNvSpPr>
            <a:spLocks noGrp="1"/>
          </p:cNvSpPr>
          <p:nvPr>
            <p:ph idx="1"/>
          </p:nvPr>
        </p:nvSpPr>
        <p:spPr>
          <a:xfrm>
            <a:off x="4953000" y="609600"/>
            <a:ext cx="3733800" cy="5516563"/>
          </a:xfrm>
        </p:spPr>
        <p:txBody>
          <a:bodyPr>
            <a:normAutofit fontScale="77500" lnSpcReduction="20000"/>
          </a:bodyPr>
          <a:lstStyle/>
          <a:p>
            <a:r>
              <a:rPr lang="en-US" dirty="0"/>
              <a:t>Plot SS-004_2019 is rejected in the field after it is determined that the slope is unsafe to sample</a:t>
            </a:r>
          </a:p>
          <a:p>
            <a:r>
              <a:rPr lang="en-US" dirty="0"/>
              <a:t>Plot SD-011_2019 is rejected in the office after the land owner declines access permission</a:t>
            </a:r>
          </a:p>
          <a:p>
            <a:r>
              <a:rPr lang="en-US" dirty="0"/>
              <a:t>Plot SD-012_2019 is moved in the field 50m to the south after attempting sample and then attempted to move to the north and east</a:t>
            </a:r>
          </a:p>
        </p:txBody>
      </p:sp>
      <p:grpSp>
        <p:nvGrpSpPr>
          <p:cNvPr id="58" name="Group 57">
            <a:extLst>
              <a:ext uri="{FF2B5EF4-FFF2-40B4-BE49-F238E27FC236}">
                <a16:creationId xmlns:a16="http://schemas.microsoft.com/office/drawing/2014/main" id="{85D499FC-715D-4BFE-BC3D-E5F5C90AE5E0}"/>
              </a:ext>
            </a:extLst>
          </p:cNvPr>
          <p:cNvGrpSpPr/>
          <p:nvPr/>
        </p:nvGrpSpPr>
        <p:grpSpPr>
          <a:xfrm>
            <a:off x="448559" y="1447800"/>
            <a:ext cx="4248179" cy="3690257"/>
            <a:chOff x="2063932" y="738052"/>
            <a:chExt cx="6524897" cy="5270862"/>
          </a:xfrm>
        </p:grpSpPr>
        <p:sp>
          <p:nvSpPr>
            <p:cNvPr id="59" name="Rectangle 58">
              <a:extLst>
                <a:ext uri="{FF2B5EF4-FFF2-40B4-BE49-F238E27FC236}">
                  <a16:creationId xmlns:a16="http://schemas.microsoft.com/office/drawing/2014/main" id="{39FF8C94-AAC3-432C-B2A7-96B4642A9323}"/>
                </a:ext>
              </a:extLst>
            </p:cNvPr>
            <p:cNvSpPr/>
            <p:nvPr/>
          </p:nvSpPr>
          <p:spPr>
            <a:xfrm>
              <a:off x="2070463" y="744583"/>
              <a:ext cx="6518366" cy="5257800"/>
            </a:xfrm>
            <a:prstGeom prst="rect">
              <a:avLst/>
            </a:prstGeom>
            <a:solidFill>
              <a:srgbClr val="FFC000">
                <a:lumMod val="20000"/>
                <a:lumOff val="8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0" name="Freeform: Shape 59">
              <a:extLst>
                <a:ext uri="{FF2B5EF4-FFF2-40B4-BE49-F238E27FC236}">
                  <a16:creationId xmlns:a16="http://schemas.microsoft.com/office/drawing/2014/main" id="{EB238FA5-3007-4EE7-BF50-7E6029C78C09}"/>
                </a:ext>
              </a:extLst>
            </p:cNvPr>
            <p:cNvSpPr/>
            <p:nvPr/>
          </p:nvSpPr>
          <p:spPr>
            <a:xfrm>
              <a:off x="2063932" y="738052"/>
              <a:ext cx="3370217" cy="2821840"/>
            </a:xfrm>
            <a:custGeom>
              <a:avLst/>
              <a:gdLst>
                <a:gd name="connsiteX0" fmla="*/ 19594 w 3370217"/>
                <a:gd name="connsiteY0" fmla="*/ 52514 h 2821840"/>
                <a:gd name="connsiteX1" fmla="*/ 13062 w 3370217"/>
                <a:gd name="connsiteY1" fmla="*/ 2416891 h 2821840"/>
                <a:gd name="connsiteX2" fmla="*/ 0 w 3370217"/>
                <a:gd name="connsiteY2" fmla="*/ 2403828 h 2821840"/>
                <a:gd name="connsiteX3" fmla="*/ 13062 w 3370217"/>
                <a:gd name="connsiteY3" fmla="*/ 2469142 h 2821840"/>
                <a:gd name="connsiteX4" fmla="*/ 32657 w 3370217"/>
                <a:gd name="connsiteY4" fmla="*/ 2488737 h 2821840"/>
                <a:gd name="connsiteX5" fmla="*/ 58782 w 3370217"/>
                <a:gd name="connsiteY5" fmla="*/ 2534457 h 2821840"/>
                <a:gd name="connsiteX6" fmla="*/ 97971 w 3370217"/>
                <a:gd name="connsiteY6" fmla="*/ 2580177 h 2821840"/>
                <a:gd name="connsiteX7" fmla="*/ 117565 w 3370217"/>
                <a:gd name="connsiteY7" fmla="*/ 2625897 h 2821840"/>
                <a:gd name="connsiteX8" fmla="*/ 137160 w 3370217"/>
                <a:gd name="connsiteY8" fmla="*/ 2645491 h 2821840"/>
                <a:gd name="connsiteX9" fmla="*/ 150222 w 3370217"/>
                <a:gd name="connsiteY9" fmla="*/ 2691211 h 2821840"/>
                <a:gd name="connsiteX10" fmla="*/ 169817 w 3370217"/>
                <a:gd name="connsiteY10" fmla="*/ 2717337 h 2821840"/>
                <a:gd name="connsiteX11" fmla="*/ 182880 w 3370217"/>
                <a:gd name="connsiteY11" fmla="*/ 2756525 h 2821840"/>
                <a:gd name="connsiteX12" fmla="*/ 189411 w 3370217"/>
                <a:gd name="connsiteY12" fmla="*/ 2776120 h 2821840"/>
                <a:gd name="connsiteX13" fmla="*/ 209005 w 3370217"/>
                <a:gd name="connsiteY13" fmla="*/ 2789182 h 2821840"/>
                <a:gd name="connsiteX14" fmla="*/ 222068 w 3370217"/>
                <a:gd name="connsiteY14" fmla="*/ 2808777 h 2821840"/>
                <a:gd name="connsiteX15" fmla="*/ 241662 w 3370217"/>
                <a:gd name="connsiteY15" fmla="*/ 2821840 h 2821840"/>
                <a:gd name="connsiteX16" fmla="*/ 542108 w 3370217"/>
                <a:gd name="connsiteY16" fmla="*/ 2808777 h 2821840"/>
                <a:gd name="connsiteX17" fmla="*/ 587828 w 3370217"/>
                <a:gd name="connsiteY17" fmla="*/ 2802245 h 2821840"/>
                <a:gd name="connsiteX18" fmla="*/ 672737 w 3370217"/>
                <a:gd name="connsiteY18" fmla="*/ 2782651 h 2821840"/>
                <a:gd name="connsiteX19" fmla="*/ 816428 w 3370217"/>
                <a:gd name="connsiteY19" fmla="*/ 2769588 h 2821840"/>
                <a:gd name="connsiteX20" fmla="*/ 875211 w 3370217"/>
                <a:gd name="connsiteY20" fmla="*/ 2756525 h 2821840"/>
                <a:gd name="connsiteX21" fmla="*/ 927462 w 3370217"/>
                <a:gd name="connsiteY21" fmla="*/ 2749994 h 2821840"/>
                <a:gd name="connsiteX22" fmla="*/ 979714 w 3370217"/>
                <a:gd name="connsiteY22" fmla="*/ 2736931 h 2821840"/>
                <a:gd name="connsiteX23" fmla="*/ 1051560 w 3370217"/>
                <a:gd name="connsiteY23" fmla="*/ 2723868 h 2821840"/>
                <a:gd name="connsiteX24" fmla="*/ 1136468 w 3370217"/>
                <a:gd name="connsiteY24" fmla="*/ 2697742 h 2821840"/>
                <a:gd name="connsiteX25" fmla="*/ 1195251 w 3370217"/>
                <a:gd name="connsiteY25" fmla="*/ 2684680 h 2821840"/>
                <a:gd name="connsiteX26" fmla="*/ 1247502 w 3370217"/>
                <a:gd name="connsiteY26" fmla="*/ 2671617 h 2821840"/>
                <a:gd name="connsiteX27" fmla="*/ 1267097 w 3370217"/>
                <a:gd name="connsiteY27" fmla="*/ 2665085 h 2821840"/>
                <a:gd name="connsiteX28" fmla="*/ 1312817 w 3370217"/>
                <a:gd name="connsiteY28" fmla="*/ 2658554 h 2821840"/>
                <a:gd name="connsiteX29" fmla="*/ 1358537 w 3370217"/>
                <a:gd name="connsiteY29" fmla="*/ 2638960 h 2821840"/>
                <a:gd name="connsiteX30" fmla="*/ 1404257 w 3370217"/>
                <a:gd name="connsiteY30" fmla="*/ 2632428 h 2821840"/>
                <a:gd name="connsiteX31" fmla="*/ 1430382 w 3370217"/>
                <a:gd name="connsiteY31" fmla="*/ 2619365 h 2821840"/>
                <a:gd name="connsiteX32" fmla="*/ 1449977 w 3370217"/>
                <a:gd name="connsiteY32" fmla="*/ 2612834 h 2821840"/>
                <a:gd name="connsiteX33" fmla="*/ 1495697 w 3370217"/>
                <a:gd name="connsiteY33" fmla="*/ 2599771 h 2821840"/>
                <a:gd name="connsiteX34" fmla="*/ 1521822 w 3370217"/>
                <a:gd name="connsiteY34" fmla="*/ 2593240 h 2821840"/>
                <a:gd name="connsiteX35" fmla="*/ 1541417 w 3370217"/>
                <a:gd name="connsiteY35" fmla="*/ 2586708 h 2821840"/>
                <a:gd name="connsiteX36" fmla="*/ 1587137 w 3370217"/>
                <a:gd name="connsiteY36" fmla="*/ 2573645 h 2821840"/>
                <a:gd name="connsiteX37" fmla="*/ 1606731 w 3370217"/>
                <a:gd name="connsiteY37" fmla="*/ 2567114 h 2821840"/>
                <a:gd name="connsiteX38" fmla="*/ 1704702 w 3370217"/>
                <a:gd name="connsiteY38" fmla="*/ 2540988 h 2821840"/>
                <a:gd name="connsiteX39" fmla="*/ 1737360 w 3370217"/>
                <a:gd name="connsiteY39" fmla="*/ 2521394 h 2821840"/>
                <a:gd name="connsiteX40" fmla="*/ 1776548 w 3370217"/>
                <a:gd name="connsiteY40" fmla="*/ 2501800 h 2821840"/>
                <a:gd name="connsiteX41" fmla="*/ 1815737 w 3370217"/>
                <a:gd name="connsiteY41" fmla="*/ 2475674 h 2821840"/>
                <a:gd name="connsiteX42" fmla="*/ 1841862 w 3370217"/>
                <a:gd name="connsiteY42" fmla="*/ 2462611 h 2821840"/>
                <a:gd name="connsiteX43" fmla="*/ 1920240 w 3370217"/>
                <a:gd name="connsiteY43" fmla="*/ 2410360 h 2821840"/>
                <a:gd name="connsiteX44" fmla="*/ 1979022 w 3370217"/>
                <a:gd name="connsiteY44" fmla="*/ 2351577 h 2821840"/>
                <a:gd name="connsiteX45" fmla="*/ 2076994 w 3370217"/>
                <a:gd name="connsiteY45" fmla="*/ 2286262 h 2821840"/>
                <a:gd name="connsiteX46" fmla="*/ 2161902 w 3370217"/>
                <a:gd name="connsiteY46" fmla="*/ 2240542 h 2821840"/>
                <a:gd name="connsiteX47" fmla="*/ 2214154 w 3370217"/>
                <a:gd name="connsiteY47" fmla="*/ 2201354 h 2821840"/>
                <a:gd name="connsiteX48" fmla="*/ 2259874 w 3370217"/>
                <a:gd name="connsiteY48" fmla="*/ 2175228 h 2821840"/>
                <a:gd name="connsiteX49" fmla="*/ 2299062 w 3370217"/>
                <a:gd name="connsiteY49" fmla="*/ 2136040 h 2821840"/>
                <a:gd name="connsiteX50" fmla="*/ 2364377 w 3370217"/>
                <a:gd name="connsiteY50" fmla="*/ 2090320 h 2821840"/>
                <a:gd name="connsiteX51" fmla="*/ 2403565 w 3370217"/>
                <a:gd name="connsiteY51" fmla="*/ 2038068 h 2821840"/>
                <a:gd name="connsiteX52" fmla="*/ 2429691 w 3370217"/>
                <a:gd name="connsiteY52" fmla="*/ 2005411 h 2821840"/>
                <a:gd name="connsiteX53" fmla="*/ 2462348 w 3370217"/>
                <a:gd name="connsiteY53" fmla="*/ 1959691 h 2821840"/>
                <a:gd name="connsiteX54" fmla="*/ 2475411 w 3370217"/>
                <a:gd name="connsiteY54" fmla="*/ 1913971 h 2821840"/>
                <a:gd name="connsiteX55" fmla="*/ 2475411 w 3370217"/>
                <a:gd name="connsiteY55" fmla="*/ 1855188 h 2821840"/>
                <a:gd name="connsiteX56" fmla="*/ 2449285 w 3370217"/>
                <a:gd name="connsiteY56" fmla="*/ 1848657 h 2821840"/>
                <a:gd name="connsiteX57" fmla="*/ 2403565 w 3370217"/>
                <a:gd name="connsiteY57" fmla="*/ 1816000 h 2821840"/>
                <a:gd name="connsiteX58" fmla="*/ 2383971 w 3370217"/>
                <a:gd name="connsiteY58" fmla="*/ 1789874 h 2821840"/>
                <a:gd name="connsiteX59" fmla="*/ 2331720 w 3370217"/>
                <a:gd name="connsiteY59" fmla="*/ 1711497 h 2821840"/>
                <a:gd name="connsiteX60" fmla="*/ 2259874 w 3370217"/>
                <a:gd name="connsiteY60" fmla="*/ 1606994 h 2821840"/>
                <a:gd name="connsiteX61" fmla="*/ 2246811 w 3370217"/>
                <a:gd name="connsiteY61" fmla="*/ 1587400 h 2821840"/>
                <a:gd name="connsiteX62" fmla="*/ 2220685 w 3370217"/>
                <a:gd name="connsiteY62" fmla="*/ 1561274 h 2821840"/>
                <a:gd name="connsiteX63" fmla="*/ 2220685 w 3370217"/>
                <a:gd name="connsiteY63" fmla="*/ 1469834 h 2821840"/>
                <a:gd name="connsiteX64" fmla="*/ 2246811 w 3370217"/>
                <a:gd name="connsiteY64" fmla="*/ 1463302 h 2821840"/>
                <a:gd name="connsiteX65" fmla="*/ 2292531 w 3370217"/>
                <a:gd name="connsiteY65" fmla="*/ 1430645 h 2821840"/>
                <a:gd name="connsiteX66" fmla="*/ 2331720 w 3370217"/>
                <a:gd name="connsiteY66" fmla="*/ 1391457 h 2821840"/>
                <a:gd name="connsiteX67" fmla="*/ 2436222 w 3370217"/>
                <a:gd name="connsiteY67" fmla="*/ 1319611 h 2821840"/>
                <a:gd name="connsiteX68" fmla="*/ 2573382 w 3370217"/>
                <a:gd name="connsiteY68" fmla="*/ 1241234 h 2821840"/>
                <a:gd name="connsiteX69" fmla="*/ 2586445 w 3370217"/>
                <a:gd name="connsiteY69" fmla="*/ 1221640 h 2821840"/>
                <a:gd name="connsiteX70" fmla="*/ 2704011 w 3370217"/>
                <a:gd name="connsiteY70" fmla="*/ 1169388 h 2821840"/>
                <a:gd name="connsiteX71" fmla="*/ 2788920 w 3370217"/>
                <a:gd name="connsiteY71" fmla="*/ 1130200 h 2821840"/>
                <a:gd name="connsiteX72" fmla="*/ 2886891 w 3370217"/>
                <a:gd name="connsiteY72" fmla="*/ 1084480 h 2821840"/>
                <a:gd name="connsiteX73" fmla="*/ 2939142 w 3370217"/>
                <a:gd name="connsiteY73" fmla="*/ 1064885 h 2821840"/>
                <a:gd name="connsiteX74" fmla="*/ 3010988 w 3370217"/>
                <a:gd name="connsiteY74" fmla="*/ 1019165 h 2821840"/>
                <a:gd name="connsiteX75" fmla="*/ 3056708 w 3370217"/>
                <a:gd name="connsiteY75" fmla="*/ 999571 h 2821840"/>
                <a:gd name="connsiteX76" fmla="*/ 3141617 w 3370217"/>
                <a:gd name="connsiteY76" fmla="*/ 940788 h 2821840"/>
                <a:gd name="connsiteX77" fmla="*/ 3161211 w 3370217"/>
                <a:gd name="connsiteY77" fmla="*/ 914662 h 2821840"/>
                <a:gd name="connsiteX78" fmla="*/ 3193868 w 3370217"/>
                <a:gd name="connsiteY78" fmla="*/ 882005 h 2821840"/>
                <a:gd name="connsiteX79" fmla="*/ 3213462 w 3370217"/>
                <a:gd name="connsiteY79" fmla="*/ 842817 h 2821840"/>
                <a:gd name="connsiteX80" fmla="*/ 3239588 w 3370217"/>
                <a:gd name="connsiteY80" fmla="*/ 803628 h 2821840"/>
                <a:gd name="connsiteX81" fmla="*/ 3246120 w 3370217"/>
                <a:gd name="connsiteY81" fmla="*/ 770971 h 2821840"/>
                <a:gd name="connsiteX82" fmla="*/ 3291840 w 3370217"/>
                <a:gd name="connsiteY82" fmla="*/ 659937 h 2821840"/>
                <a:gd name="connsiteX83" fmla="*/ 3311434 w 3370217"/>
                <a:gd name="connsiteY83" fmla="*/ 614217 h 2821840"/>
                <a:gd name="connsiteX84" fmla="*/ 3331028 w 3370217"/>
                <a:gd name="connsiteY84" fmla="*/ 555434 h 2821840"/>
                <a:gd name="connsiteX85" fmla="*/ 3337560 w 3370217"/>
                <a:gd name="connsiteY85" fmla="*/ 490120 h 2821840"/>
                <a:gd name="connsiteX86" fmla="*/ 3357154 w 3370217"/>
                <a:gd name="connsiteY86" fmla="*/ 392148 h 2821840"/>
                <a:gd name="connsiteX87" fmla="*/ 3370217 w 3370217"/>
                <a:gd name="connsiteY87" fmla="*/ 313771 h 2821840"/>
                <a:gd name="connsiteX88" fmla="*/ 3357154 w 3370217"/>
                <a:gd name="connsiteY88" fmla="*/ 248457 h 2821840"/>
                <a:gd name="connsiteX89" fmla="*/ 3317965 w 3370217"/>
                <a:gd name="connsiteY89" fmla="*/ 235394 h 2821840"/>
                <a:gd name="connsiteX90" fmla="*/ 3265714 w 3370217"/>
                <a:gd name="connsiteY90" fmla="*/ 170080 h 2821840"/>
                <a:gd name="connsiteX91" fmla="*/ 3226525 w 3370217"/>
                <a:gd name="connsiteY91" fmla="*/ 117828 h 2821840"/>
                <a:gd name="connsiteX92" fmla="*/ 3193868 w 3370217"/>
                <a:gd name="connsiteY92" fmla="*/ 78640 h 2821840"/>
                <a:gd name="connsiteX93" fmla="*/ 3167742 w 3370217"/>
                <a:gd name="connsiteY93" fmla="*/ 45982 h 2821840"/>
                <a:gd name="connsiteX94" fmla="*/ 3154680 w 3370217"/>
                <a:gd name="connsiteY94" fmla="*/ 26388 h 2821840"/>
                <a:gd name="connsiteX95" fmla="*/ 3135085 w 3370217"/>
                <a:gd name="connsiteY95" fmla="*/ 19857 h 2821840"/>
                <a:gd name="connsiteX96" fmla="*/ 3115491 w 3370217"/>
                <a:gd name="connsiteY96" fmla="*/ 13325 h 2821840"/>
                <a:gd name="connsiteX97" fmla="*/ 19594 w 3370217"/>
                <a:gd name="connsiteY97" fmla="*/ 52514 h 282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370217" h="2821840">
                  <a:moveTo>
                    <a:pt x="19594" y="52514"/>
                  </a:moveTo>
                  <a:cubicBezTo>
                    <a:pt x="17417" y="840640"/>
                    <a:pt x="15239" y="1628765"/>
                    <a:pt x="13062" y="2416891"/>
                  </a:cubicBezTo>
                  <a:lnTo>
                    <a:pt x="0" y="2403828"/>
                  </a:lnTo>
                  <a:cubicBezTo>
                    <a:pt x="4354" y="2425599"/>
                    <a:pt x="5092" y="2448419"/>
                    <a:pt x="13062" y="2469142"/>
                  </a:cubicBezTo>
                  <a:cubicBezTo>
                    <a:pt x="16378" y="2477763"/>
                    <a:pt x="27360" y="2481170"/>
                    <a:pt x="32657" y="2488737"/>
                  </a:cubicBezTo>
                  <a:cubicBezTo>
                    <a:pt x="42723" y="2503117"/>
                    <a:pt x="49358" y="2519649"/>
                    <a:pt x="58782" y="2534457"/>
                  </a:cubicBezTo>
                  <a:cubicBezTo>
                    <a:pt x="73441" y="2557493"/>
                    <a:pt x="79571" y="2561776"/>
                    <a:pt x="97971" y="2580177"/>
                  </a:cubicBezTo>
                  <a:cubicBezTo>
                    <a:pt x="103301" y="2596168"/>
                    <a:pt x="107476" y="2611773"/>
                    <a:pt x="117565" y="2625897"/>
                  </a:cubicBezTo>
                  <a:cubicBezTo>
                    <a:pt x="122934" y="2633413"/>
                    <a:pt x="130628" y="2638960"/>
                    <a:pt x="137160" y="2645491"/>
                  </a:cubicBezTo>
                  <a:cubicBezTo>
                    <a:pt x="138574" y="2651146"/>
                    <a:pt x="146058" y="2683924"/>
                    <a:pt x="150222" y="2691211"/>
                  </a:cubicBezTo>
                  <a:cubicBezTo>
                    <a:pt x="155623" y="2700663"/>
                    <a:pt x="163285" y="2708628"/>
                    <a:pt x="169817" y="2717337"/>
                  </a:cubicBezTo>
                  <a:lnTo>
                    <a:pt x="182880" y="2756525"/>
                  </a:lnTo>
                  <a:cubicBezTo>
                    <a:pt x="185057" y="2763057"/>
                    <a:pt x="183682" y="2772301"/>
                    <a:pt x="189411" y="2776120"/>
                  </a:cubicBezTo>
                  <a:lnTo>
                    <a:pt x="209005" y="2789182"/>
                  </a:lnTo>
                  <a:cubicBezTo>
                    <a:pt x="213359" y="2795714"/>
                    <a:pt x="216517" y="2803226"/>
                    <a:pt x="222068" y="2808777"/>
                  </a:cubicBezTo>
                  <a:cubicBezTo>
                    <a:pt x="227619" y="2814328"/>
                    <a:pt x="233812" y="2821840"/>
                    <a:pt x="241662" y="2821840"/>
                  </a:cubicBezTo>
                  <a:cubicBezTo>
                    <a:pt x="341905" y="2821840"/>
                    <a:pt x="441959" y="2813131"/>
                    <a:pt x="542108" y="2808777"/>
                  </a:cubicBezTo>
                  <a:cubicBezTo>
                    <a:pt x="557348" y="2806600"/>
                    <a:pt x="572775" y="2805471"/>
                    <a:pt x="587828" y="2802245"/>
                  </a:cubicBezTo>
                  <a:cubicBezTo>
                    <a:pt x="670835" y="2784457"/>
                    <a:pt x="597399" y="2792695"/>
                    <a:pt x="672737" y="2782651"/>
                  </a:cubicBezTo>
                  <a:cubicBezTo>
                    <a:pt x="725455" y="2775623"/>
                    <a:pt x="761218" y="2773835"/>
                    <a:pt x="816428" y="2769588"/>
                  </a:cubicBezTo>
                  <a:cubicBezTo>
                    <a:pt x="836022" y="2765234"/>
                    <a:pt x="855444" y="2760013"/>
                    <a:pt x="875211" y="2756525"/>
                  </a:cubicBezTo>
                  <a:cubicBezTo>
                    <a:pt x="892496" y="2753475"/>
                    <a:pt x="910210" y="2753229"/>
                    <a:pt x="927462" y="2749994"/>
                  </a:cubicBezTo>
                  <a:cubicBezTo>
                    <a:pt x="945108" y="2746685"/>
                    <a:pt x="962159" y="2740693"/>
                    <a:pt x="979714" y="2736931"/>
                  </a:cubicBezTo>
                  <a:cubicBezTo>
                    <a:pt x="1073068" y="2716927"/>
                    <a:pt x="969688" y="2742762"/>
                    <a:pt x="1051560" y="2723868"/>
                  </a:cubicBezTo>
                  <a:cubicBezTo>
                    <a:pt x="1152366" y="2700604"/>
                    <a:pt x="1062861" y="2722277"/>
                    <a:pt x="1136468" y="2697742"/>
                  </a:cubicBezTo>
                  <a:cubicBezTo>
                    <a:pt x="1153441" y="2692084"/>
                    <a:pt x="1178429" y="2688562"/>
                    <a:pt x="1195251" y="2684680"/>
                  </a:cubicBezTo>
                  <a:cubicBezTo>
                    <a:pt x="1212744" y="2680643"/>
                    <a:pt x="1230182" y="2676341"/>
                    <a:pt x="1247502" y="2671617"/>
                  </a:cubicBezTo>
                  <a:cubicBezTo>
                    <a:pt x="1254144" y="2669805"/>
                    <a:pt x="1260346" y="2666435"/>
                    <a:pt x="1267097" y="2665085"/>
                  </a:cubicBezTo>
                  <a:cubicBezTo>
                    <a:pt x="1282193" y="2662066"/>
                    <a:pt x="1297577" y="2660731"/>
                    <a:pt x="1312817" y="2658554"/>
                  </a:cubicBezTo>
                  <a:cubicBezTo>
                    <a:pt x="1326985" y="2651470"/>
                    <a:pt x="1342515" y="2642164"/>
                    <a:pt x="1358537" y="2638960"/>
                  </a:cubicBezTo>
                  <a:cubicBezTo>
                    <a:pt x="1373633" y="2635941"/>
                    <a:pt x="1389017" y="2634605"/>
                    <a:pt x="1404257" y="2632428"/>
                  </a:cubicBezTo>
                  <a:cubicBezTo>
                    <a:pt x="1412965" y="2628074"/>
                    <a:pt x="1421433" y="2623200"/>
                    <a:pt x="1430382" y="2619365"/>
                  </a:cubicBezTo>
                  <a:cubicBezTo>
                    <a:pt x="1436710" y="2616653"/>
                    <a:pt x="1443382" y="2614812"/>
                    <a:pt x="1449977" y="2612834"/>
                  </a:cubicBezTo>
                  <a:cubicBezTo>
                    <a:pt x="1465158" y="2608280"/>
                    <a:pt x="1480406" y="2603941"/>
                    <a:pt x="1495697" y="2599771"/>
                  </a:cubicBezTo>
                  <a:cubicBezTo>
                    <a:pt x="1504357" y="2597409"/>
                    <a:pt x="1513191" y="2595706"/>
                    <a:pt x="1521822" y="2593240"/>
                  </a:cubicBezTo>
                  <a:cubicBezTo>
                    <a:pt x="1528442" y="2591349"/>
                    <a:pt x="1534822" y="2588686"/>
                    <a:pt x="1541417" y="2586708"/>
                  </a:cubicBezTo>
                  <a:cubicBezTo>
                    <a:pt x="1556598" y="2582153"/>
                    <a:pt x="1571956" y="2578199"/>
                    <a:pt x="1587137" y="2573645"/>
                  </a:cubicBezTo>
                  <a:cubicBezTo>
                    <a:pt x="1593731" y="2571667"/>
                    <a:pt x="1600137" y="2569092"/>
                    <a:pt x="1606731" y="2567114"/>
                  </a:cubicBezTo>
                  <a:cubicBezTo>
                    <a:pt x="1651723" y="2553616"/>
                    <a:pt x="1657452" y="2552801"/>
                    <a:pt x="1704702" y="2540988"/>
                  </a:cubicBezTo>
                  <a:cubicBezTo>
                    <a:pt x="1715588" y="2534457"/>
                    <a:pt x="1726215" y="2527473"/>
                    <a:pt x="1737360" y="2521394"/>
                  </a:cubicBezTo>
                  <a:cubicBezTo>
                    <a:pt x="1750181" y="2514401"/>
                    <a:pt x="1763933" y="2509159"/>
                    <a:pt x="1776548" y="2501800"/>
                  </a:cubicBezTo>
                  <a:cubicBezTo>
                    <a:pt x="1790109" y="2493889"/>
                    <a:pt x="1802275" y="2483752"/>
                    <a:pt x="1815737" y="2475674"/>
                  </a:cubicBezTo>
                  <a:cubicBezTo>
                    <a:pt x="1824086" y="2470665"/>
                    <a:pt x="1833886" y="2468194"/>
                    <a:pt x="1841862" y="2462611"/>
                  </a:cubicBezTo>
                  <a:cubicBezTo>
                    <a:pt x="1925870" y="2403805"/>
                    <a:pt x="1836984" y="2451987"/>
                    <a:pt x="1920240" y="2410360"/>
                  </a:cubicBezTo>
                  <a:cubicBezTo>
                    <a:pt x="1939834" y="2390766"/>
                    <a:pt x="1954237" y="2363969"/>
                    <a:pt x="1979022" y="2351577"/>
                  </a:cubicBezTo>
                  <a:cubicBezTo>
                    <a:pt x="2130286" y="2275945"/>
                    <a:pt x="1932936" y="2379900"/>
                    <a:pt x="2076994" y="2286262"/>
                  </a:cubicBezTo>
                  <a:cubicBezTo>
                    <a:pt x="2103946" y="2268743"/>
                    <a:pt x="2134570" y="2257462"/>
                    <a:pt x="2161902" y="2240542"/>
                  </a:cubicBezTo>
                  <a:cubicBezTo>
                    <a:pt x="2180414" y="2229083"/>
                    <a:pt x="2196039" y="2213431"/>
                    <a:pt x="2214154" y="2201354"/>
                  </a:cubicBezTo>
                  <a:cubicBezTo>
                    <a:pt x="2228759" y="2191618"/>
                    <a:pt x="2245961" y="2185930"/>
                    <a:pt x="2259874" y="2175228"/>
                  </a:cubicBezTo>
                  <a:cubicBezTo>
                    <a:pt x="2274516" y="2163965"/>
                    <a:pt x="2284764" y="2147738"/>
                    <a:pt x="2299062" y="2136040"/>
                  </a:cubicBezTo>
                  <a:cubicBezTo>
                    <a:pt x="2338006" y="2104177"/>
                    <a:pt x="2328031" y="2129971"/>
                    <a:pt x="2364377" y="2090320"/>
                  </a:cubicBezTo>
                  <a:cubicBezTo>
                    <a:pt x="2379088" y="2074271"/>
                    <a:pt x="2390291" y="2055325"/>
                    <a:pt x="2403565" y="2038068"/>
                  </a:cubicBezTo>
                  <a:cubicBezTo>
                    <a:pt x="2412065" y="2027018"/>
                    <a:pt x="2423457" y="2017880"/>
                    <a:pt x="2429691" y="2005411"/>
                  </a:cubicBezTo>
                  <a:cubicBezTo>
                    <a:pt x="2446885" y="1971023"/>
                    <a:pt x="2435869" y="1986170"/>
                    <a:pt x="2462348" y="1959691"/>
                  </a:cubicBezTo>
                  <a:cubicBezTo>
                    <a:pt x="2466702" y="1944451"/>
                    <a:pt x="2469994" y="1928867"/>
                    <a:pt x="2475411" y="1913971"/>
                  </a:cubicBezTo>
                  <a:cubicBezTo>
                    <a:pt x="2484515" y="1888934"/>
                    <a:pt x="2503170" y="1882947"/>
                    <a:pt x="2475411" y="1855188"/>
                  </a:cubicBezTo>
                  <a:cubicBezTo>
                    <a:pt x="2469063" y="1848841"/>
                    <a:pt x="2457994" y="1850834"/>
                    <a:pt x="2449285" y="1848657"/>
                  </a:cubicBezTo>
                  <a:cubicBezTo>
                    <a:pt x="2438162" y="1841241"/>
                    <a:pt x="2411663" y="1824098"/>
                    <a:pt x="2403565" y="1816000"/>
                  </a:cubicBezTo>
                  <a:cubicBezTo>
                    <a:pt x="2395868" y="1808303"/>
                    <a:pt x="2390138" y="1798844"/>
                    <a:pt x="2383971" y="1789874"/>
                  </a:cubicBezTo>
                  <a:cubicBezTo>
                    <a:pt x="2366183" y="1764000"/>
                    <a:pt x="2348577" y="1737987"/>
                    <a:pt x="2331720" y="1711497"/>
                  </a:cubicBezTo>
                  <a:cubicBezTo>
                    <a:pt x="2247264" y="1578780"/>
                    <a:pt x="2319081" y="1685935"/>
                    <a:pt x="2259874" y="1606994"/>
                  </a:cubicBezTo>
                  <a:cubicBezTo>
                    <a:pt x="2255164" y="1600714"/>
                    <a:pt x="2251920" y="1593360"/>
                    <a:pt x="2246811" y="1587400"/>
                  </a:cubicBezTo>
                  <a:cubicBezTo>
                    <a:pt x="2238796" y="1578049"/>
                    <a:pt x="2229394" y="1569983"/>
                    <a:pt x="2220685" y="1561274"/>
                  </a:cubicBezTo>
                  <a:cubicBezTo>
                    <a:pt x="2209812" y="1528653"/>
                    <a:pt x="2202136" y="1514351"/>
                    <a:pt x="2220685" y="1469834"/>
                  </a:cubicBezTo>
                  <a:cubicBezTo>
                    <a:pt x="2224138" y="1461548"/>
                    <a:pt x="2238102" y="1465479"/>
                    <a:pt x="2246811" y="1463302"/>
                  </a:cubicBezTo>
                  <a:cubicBezTo>
                    <a:pt x="2260446" y="1454213"/>
                    <a:pt x="2280951" y="1441066"/>
                    <a:pt x="2292531" y="1430645"/>
                  </a:cubicBezTo>
                  <a:cubicBezTo>
                    <a:pt x="2306262" y="1418287"/>
                    <a:pt x="2317102" y="1402753"/>
                    <a:pt x="2331720" y="1391457"/>
                  </a:cubicBezTo>
                  <a:cubicBezTo>
                    <a:pt x="2365169" y="1365610"/>
                    <a:pt x="2399519" y="1340584"/>
                    <a:pt x="2436222" y="1319611"/>
                  </a:cubicBezTo>
                  <a:lnTo>
                    <a:pt x="2573382" y="1241234"/>
                  </a:lnTo>
                  <a:cubicBezTo>
                    <a:pt x="2577736" y="1234703"/>
                    <a:pt x="2579842" y="1225885"/>
                    <a:pt x="2586445" y="1221640"/>
                  </a:cubicBezTo>
                  <a:cubicBezTo>
                    <a:pt x="2752013" y="1115203"/>
                    <a:pt x="2601814" y="1220486"/>
                    <a:pt x="2704011" y="1169388"/>
                  </a:cubicBezTo>
                  <a:cubicBezTo>
                    <a:pt x="2791369" y="1125709"/>
                    <a:pt x="2722235" y="1143536"/>
                    <a:pt x="2788920" y="1130200"/>
                  </a:cubicBezTo>
                  <a:cubicBezTo>
                    <a:pt x="2829104" y="1110107"/>
                    <a:pt x="2841457" y="1103188"/>
                    <a:pt x="2886891" y="1084480"/>
                  </a:cubicBezTo>
                  <a:cubicBezTo>
                    <a:pt x="2904091" y="1077397"/>
                    <a:pt x="2922681" y="1073549"/>
                    <a:pt x="2939142" y="1064885"/>
                  </a:cubicBezTo>
                  <a:cubicBezTo>
                    <a:pt x="2964262" y="1051664"/>
                    <a:pt x="2986174" y="1032951"/>
                    <a:pt x="3010988" y="1019165"/>
                  </a:cubicBezTo>
                  <a:cubicBezTo>
                    <a:pt x="3025482" y="1011113"/>
                    <a:pt x="3042648" y="1008359"/>
                    <a:pt x="3056708" y="999571"/>
                  </a:cubicBezTo>
                  <a:cubicBezTo>
                    <a:pt x="3204419" y="907252"/>
                    <a:pt x="3061422" y="980885"/>
                    <a:pt x="3141617" y="940788"/>
                  </a:cubicBezTo>
                  <a:cubicBezTo>
                    <a:pt x="3148148" y="932079"/>
                    <a:pt x="3153979" y="922798"/>
                    <a:pt x="3161211" y="914662"/>
                  </a:cubicBezTo>
                  <a:cubicBezTo>
                    <a:pt x="3171439" y="903156"/>
                    <a:pt x="3184813" y="894455"/>
                    <a:pt x="3193868" y="882005"/>
                  </a:cubicBezTo>
                  <a:cubicBezTo>
                    <a:pt x="3202458" y="870194"/>
                    <a:pt x="3206103" y="855432"/>
                    <a:pt x="3213462" y="842817"/>
                  </a:cubicBezTo>
                  <a:cubicBezTo>
                    <a:pt x="3221373" y="829256"/>
                    <a:pt x="3230879" y="816691"/>
                    <a:pt x="3239588" y="803628"/>
                  </a:cubicBezTo>
                  <a:cubicBezTo>
                    <a:pt x="3241765" y="792742"/>
                    <a:pt x="3242326" y="781404"/>
                    <a:pt x="3246120" y="770971"/>
                  </a:cubicBezTo>
                  <a:cubicBezTo>
                    <a:pt x="3259799" y="733355"/>
                    <a:pt x="3276445" y="696884"/>
                    <a:pt x="3291840" y="659937"/>
                  </a:cubicBezTo>
                  <a:cubicBezTo>
                    <a:pt x="3298217" y="644632"/>
                    <a:pt x="3306191" y="629947"/>
                    <a:pt x="3311434" y="614217"/>
                  </a:cubicBezTo>
                  <a:lnTo>
                    <a:pt x="3331028" y="555434"/>
                  </a:lnTo>
                  <a:cubicBezTo>
                    <a:pt x="3333205" y="533663"/>
                    <a:pt x="3334103" y="511725"/>
                    <a:pt x="3337560" y="490120"/>
                  </a:cubicBezTo>
                  <a:cubicBezTo>
                    <a:pt x="3342822" y="457234"/>
                    <a:pt x="3351090" y="424895"/>
                    <a:pt x="3357154" y="392148"/>
                  </a:cubicBezTo>
                  <a:cubicBezTo>
                    <a:pt x="3361977" y="366105"/>
                    <a:pt x="3365863" y="339897"/>
                    <a:pt x="3370217" y="313771"/>
                  </a:cubicBezTo>
                  <a:cubicBezTo>
                    <a:pt x="3365863" y="292000"/>
                    <a:pt x="3369470" y="266931"/>
                    <a:pt x="3357154" y="248457"/>
                  </a:cubicBezTo>
                  <a:cubicBezTo>
                    <a:pt x="3349516" y="237000"/>
                    <a:pt x="3317965" y="235394"/>
                    <a:pt x="3317965" y="235394"/>
                  </a:cubicBezTo>
                  <a:cubicBezTo>
                    <a:pt x="3231432" y="148858"/>
                    <a:pt x="3308363" y="234053"/>
                    <a:pt x="3265714" y="170080"/>
                  </a:cubicBezTo>
                  <a:cubicBezTo>
                    <a:pt x="3253637" y="151965"/>
                    <a:pt x="3226525" y="117828"/>
                    <a:pt x="3226525" y="117828"/>
                  </a:cubicBezTo>
                  <a:cubicBezTo>
                    <a:pt x="3214051" y="80404"/>
                    <a:pt x="3229456" y="114228"/>
                    <a:pt x="3193868" y="78640"/>
                  </a:cubicBezTo>
                  <a:cubicBezTo>
                    <a:pt x="3184010" y="68782"/>
                    <a:pt x="3176106" y="57135"/>
                    <a:pt x="3167742" y="45982"/>
                  </a:cubicBezTo>
                  <a:cubicBezTo>
                    <a:pt x="3163032" y="39702"/>
                    <a:pt x="3160810" y="31292"/>
                    <a:pt x="3154680" y="26388"/>
                  </a:cubicBezTo>
                  <a:cubicBezTo>
                    <a:pt x="3149304" y="22087"/>
                    <a:pt x="3141617" y="22034"/>
                    <a:pt x="3135085" y="19857"/>
                  </a:cubicBezTo>
                  <a:cubicBezTo>
                    <a:pt x="3119322" y="-3789"/>
                    <a:pt x="3125532" y="-6759"/>
                    <a:pt x="3115491" y="13325"/>
                  </a:cubicBezTo>
                  <a:lnTo>
                    <a:pt x="19594" y="52514"/>
                  </a:lnTo>
                  <a:close/>
                </a:path>
              </a:pathLst>
            </a:custGeom>
            <a:solidFill>
              <a:srgbClr val="A5CF8B"/>
            </a:solidFill>
            <a:ln w="1270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Freeform: Shape 60">
              <a:extLst>
                <a:ext uri="{FF2B5EF4-FFF2-40B4-BE49-F238E27FC236}">
                  <a16:creationId xmlns:a16="http://schemas.microsoft.com/office/drawing/2014/main" id="{BF210D27-B386-4D06-AA48-B2C47CFD5363}"/>
                </a:ext>
              </a:extLst>
            </p:cNvPr>
            <p:cNvSpPr/>
            <p:nvPr/>
          </p:nvSpPr>
          <p:spPr>
            <a:xfrm>
              <a:off x="3622373" y="4167051"/>
              <a:ext cx="2830803" cy="1841863"/>
            </a:xfrm>
            <a:custGeom>
              <a:avLst/>
              <a:gdLst>
                <a:gd name="connsiteX0" fmla="*/ 263827 w 2830803"/>
                <a:gd name="connsiteY0" fmla="*/ 1809206 h 1841863"/>
                <a:gd name="connsiteX1" fmla="*/ 2628204 w 2830803"/>
                <a:gd name="connsiteY1" fmla="*/ 1841863 h 1841863"/>
                <a:gd name="connsiteX2" fmla="*/ 2628204 w 2830803"/>
                <a:gd name="connsiteY2" fmla="*/ 1841863 h 1841863"/>
                <a:gd name="connsiteX3" fmla="*/ 2673924 w 2830803"/>
                <a:gd name="connsiteY3" fmla="*/ 1796143 h 1841863"/>
                <a:gd name="connsiteX4" fmla="*/ 2686987 w 2830803"/>
                <a:gd name="connsiteY4" fmla="*/ 1776549 h 1841863"/>
                <a:gd name="connsiteX5" fmla="*/ 2719644 w 2830803"/>
                <a:gd name="connsiteY5" fmla="*/ 1756955 h 1841863"/>
                <a:gd name="connsiteX6" fmla="*/ 2758833 w 2830803"/>
                <a:gd name="connsiteY6" fmla="*/ 1717766 h 1841863"/>
                <a:gd name="connsiteX7" fmla="*/ 2771896 w 2830803"/>
                <a:gd name="connsiteY7" fmla="*/ 1698172 h 1841863"/>
                <a:gd name="connsiteX8" fmla="*/ 2791490 w 2830803"/>
                <a:gd name="connsiteY8" fmla="*/ 1685109 h 1841863"/>
                <a:gd name="connsiteX9" fmla="*/ 2817616 w 2830803"/>
                <a:gd name="connsiteY9" fmla="*/ 1665515 h 1841863"/>
                <a:gd name="connsiteX10" fmla="*/ 2830678 w 2830803"/>
                <a:gd name="connsiteY10" fmla="*/ 1561012 h 1841863"/>
                <a:gd name="connsiteX11" fmla="*/ 2824147 w 2830803"/>
                <a:gd name="connsiteY11" fmla="*/ 1188720 h 1841863"/>
                <a:gd name="connsiteX12" fmla="*/ 2804553 w 2830803"/>
                <a:gd name="connsiteY12" fmla="*/ 1162595 h 1841863"/>
                <a:gd name="connsiteX13" fmla="*/ 2778427 w 2830803"/>
                <a:gd name="connsiteY13" fmla="*/ 1123406 h 1841863"/>
                <a:gd name="connsiteX14" fmla="*/ 2739238 w 2830803"/>
                <a:gd name="connsiteY14" fmla="*/ 1090749 h 1841863"/>
                <a:gd name="connsiteX15" fmla="*/ 2700050 w 2830803"/>
                <a:gd name="connsiteY15" fmla="*/ 1064623 h 1841863"/>
                <a:gd name="connsiteX16" fmla="*/ 2680456 w 2830803"/>
                <a:gd name="connsiteY16" fmla="*/ 1051560 h 1841863"/>
                <a:gd name="connsiteX17" fmla="*/ 2660861 w 2830803"/>
                <a:gd name="connsiteY17" fmla="*/ 1045029 h 1841863"/>
                <a:gd name="connsiteX18" fmla="*/ 2641267 w 2830803"/>
                <a:gd name="connsiteY18" fmla="*/ 1025435 h 1841863"/>
                <a:gd name="connsiteX19" fmla="*/ 2615141 w 2830803"/>
                <a:gd name="connsiteY19" fmla="*/ 1018903 h 1841863"/>
                <a:gd name="connsiteX20" fmla="*/ 2575953 w 2830803"/>
                <a:gd name="connsiteY20" fmla="*/ 1005840 h 1841863"/>
                <a:gd name="connsiteX21" fmla="*/ 2556358 w 2830803"/>
                <a:gd name="connsiteY21" fmla="*/ 999309 h 1841863"/>
                <a:gd name="connsiteX22" fmla="*/ 2536764 w 2830803"/>
                <a:gd name="connsiteY22" fmla="*/ 986246 h 1841863"/>
                <a:gd name="connsiteX23" fmla="*/ 2491044 w 2830803"/>
                <a:gd name="connsiteY23" fmla="*/ 960120 h 1841863"/>
                <a:gd name="connsiteX24" fmla="*/ 2425730 w 2830803"/>
                <a:gd name="connsiteY24" fmla="*/ 881743 h 1841863"/>
                <a:gd name="connsiteX25" fmla="*/ 2419198 w 2830803"/>
                <a:gd name="connsiteY25" fmla="*/ 862149 h 1841863"/>
                <a:gd name="connsiteX26" fmla="*/ 2399604 w 2830803"/>
                <a:gd name="connsiteY26" fmla="*/ 842555 h 1841863"/>
                <a:gd name="connsiteX27" fmla="*/ 2386541 w 2830803"/>
                <a:gd name="connsiteY27" fmla="*/ 822960 h 1841863"/>
                <a:gd name="connsiteX28" fmla="*/ 2366947 w 2830803"/>
                <a:gd name="connsiteY28" fmla="*/ 783772 h 1841863"/>
                <a:gd name="connsiteX29" fmla="*/ 2347353 w 2830803"/>
                <a:gd name="connsiteY29" fmla="*/ 770709 h 1841863"/>
                <a:gd name="connsiteX30" fmla="*/ 2327758 w 2830803"/>
                <a:gd name="connsiteY30" fmla="*/ 731520 h 1841863"/>
                <a:gd name="connsiteX31" fmla="*/ 2321227 w 2830803"/>
                <a:gd name="connsiteY31" fmla="*/ 705395 h 1841863"/>
                <a:gd name="connsiteX32" fmla="*/ 2288570 w 2830803"/>
                <a:gd name="connsiteY32" fmla="*/ 653143 h 1841863"/>
                <a:gd name="connsiteX33" fmla="*/ 2249381 w 2830803"/>
                <a:gd name="connsiteY33" fmla="*/ 561703 h 1841863"/>
                <a:gd name="connsiteX34" fmla="*/ 2236318 w 2830803"/>
                <a:gd name="connsiteY34" fmla="*/ 515983 h 1841863"/>
                <a:gd name="connsiteX35" fmla="*/ 2223256 w 2830803"/>
                <a:gd name="connsiteY35" fmla="*/ 496389 h 1841863"/>
                <a:gd name="connsiteX36" fmla="*/ 2210193 w 2830803"/>
                <a:gd name="connsiteY36" fmla="*/ 457200 h 1841863"/>
                <a:gd name="connsiteX37" fmla="*/ 2203661 w 2830803"/>
                <a:gd name="connsiteY37" fmla="*/ 437606 h 1841863"/>
                <a:gd name="connsiteX38" fmla="*/ 2190598 w 2830803"/>
                <a:gd name="connsiteY38" fmla="*/ 418012 h 1841863"/>
                <a:gd name="connsiteX39" fmla="*/ 2171004 w 2830803"/>
                <a:gd name="connsiteY39" fmla="*/ 378823 h 1841863"/>
                <a:gd name="connsiteX40" fmla="*/ 2151410 w 2830803"/>
                <a:gd name="connsiteY40" fmla="*/ 365760 h 1841863"/>
                <a:gd name="connsiteX41" fmla="*/ 2144878 w 2830803"/>
                <a:gd name="connsiteY41" fmla="*/ 346166 h 1841863"/>
                <a:gd name="connsiteX42" fmla="*/ 2105690 w 2830803"/>
                <a:gd name="connsiteY42" fmla="*/ 313509 h 1841863"/>
                <a:gd name="connsiteX43" fmla="*/ 2040376 w 2830803"/>
                <a:gd name="connsiteY43" fmla="*/ 287383 h 1841863"/>
                <a:gd name="connsiteX44" fmla="*/ 1968530 w 2830803"/>
                <a:gd name="connsiteY44" fmla="*/ 254726 h 1841863"/>
                <a:gd name="connsiteX45" fmla="*/ 1942404 w 2830803"/>
                <a:gd name="connsiteY45" fmla="*/ 235132 h 1841863"/>
                <a:gd name="connsiteX46" fmla="*/ 1909747 w 2830803"/>
                <a:gd name="connsiteY46" fmla="*/ 228600 h 1841863"/>
                <a:gd name="connsiteX47" fmla="*/ 1870558 w 2830803"/>
                <a:gd name="connsiteY47" fmla="*/ 215538 h 1841863"/>
                <a:gd name="connsiteX48" fmla="*/ 1844433 w 2830803"/>
                <a:gd name="connsiteY48" fmla="*/ 202475 h 1841863"/>
                <a:gd name="connsiteX49" fmla="*/ 1772587 w 2830803"/>
                <a:gd name="connsiteY49" fmla="*/ 182880 h 1841863"/>
                <a:gd name="connsiteX50" fmla="*/ 1720336 w 2830803"/>
                <a:gd name="connsiteY50" fmla="*/ 156755 h 1841863"/>
                <a:gd name="connsiteX51" fmla="*/ 1674616 w 2830803"/>
                <a:gd name="connsiteY51" fmla="*/ 143692 h 1841863"/>
                <a:gd name="connsiteX52" fmla="*/ 1648490 w 2830803"/>
                <a:gd name="connsiteY52" fmla="*/ 137160 h 1841863"/>
                <a:gd name="connsiteX53" fmla="*/ 1615833 w 2830803"/>
                <a:gd name="connsiteY53" fmla="*/ 124098 h 1841863"/>
                <a:gd name="connsiteX54" fmla="*/ 1537456 w 2830803"/>
                <a:gd name="connsiteY54" fmla="*/ 111035 h 1841863"/>
                <a:gd name="connsiteX55" fmla="*/ 1485204 w 2830803"/>
                <a:gd name="connsiteY55" fmla="*/ 91440 h 1841863"/>
                <a:gd name="connsiteX56" fmla="*/ 1446016 w 2830803"/>
                <a:gd name="connsiteY56" fmla="*/ 84909 h 1841863"/>
                <a:gd name="connsiteX57" fmla="*/ 1426421 w 2830803"/>
                <a:gd name="connsiteY57" fmla="*/ 71846 h 1841863"/>
                <a:gd name="connsiteX58" fmla="*/ 1387233 w 2830803"/>
                <a:gd name="connsiteY58" fmla="*/ 58783 h 1841863"/>
                <a:gd name="connsiteX59" fmla="*/ 1348044 w 2830803"/>
                <a:gd name="connsiteY59" fmla="*/ 32658 h 1841863"/>
                <a:gd name="connsiteX60" fmla="*/ 1328450 w 2830803"/>
                <a:gd name="connsiteY60" fmla="*/ 26126 h 1841863"/>
                <a:gd name="connsiteX61" fmla="*/ 1289261 w 2830803"/>
                <a:gd name="connsiteY61" fmla="*/ 6532 h 1841863"/>
                <a:gd name="connsiteX62" fmla="*/ 1243541 w 2830803"/>
                <a:gd name="connsiteY62" fmla="*/ 0 h 1841863"/>
                <a:gd name="connsiteX63" fmla="*/ 564273 w 2830803"/>
                <a:gd name="connsiteY63" fmla="*/ 19595 h 1841863"/>
                <a:gd name="connsiteX64" fmla="*/ 400987 w 2830803"/>
                <a:gd name="connsiteY64" fmla="*/ 45720 h 1841863"/>
                <a:gd name="connsiteX65" fmla="*/ 368330 w 2830803"/>
                <a:gd name="connsiteY65" fmla="*/ 52252 h 1841863"/>
                <a:gd name="connsiteX66" fmla="*/ 329141 w 2830803"/>
                <a:gd name="connsiteY66" fmla="*/ 65315 h 1841863"/>
                <a:gd name="connsiteX67" fmla="*/ 244233 w 2830803"/>
                <a:gd name="connsiteY67" fmla="*/ 78378 h 1841863"/>
                <a:gd name="connsiteX68" fmla="*/ 224638 w 2830803"/>
                <a:gd name="connsiteY68" fmla="*/ 91440 h 1841863"/>
                <a:gd name="connsiteX69" fmla="*/ 87478 w 2830803"/>
                <a:gd name="connsiteY69" fmla="*/ 104503 h 1841863"/>
                <a:gd name="connsiteX70" fmla="*/ 22164 w 2830803"/>
                <a:gd name="connsiteY70" fmla="*/ 117566 h 1841863"/>
                <a:gd name="connsiteX71" fmla="*/ 9101 w 2830803"/>
                <a:gd name="connsiteY71" fmla="*/ 137160 h 1841863"/>
                <a:gd name="connsiteX72" fmla="*/ 9101 w 2830803"/>
                <a:gd name="connsiteY72" fmla="*/ 209006 h 1841863"/>
                <a:gd name="connsiteX73" fmla="*/ 28696 w 2830803"/>
                <a:gd name="connsiteY73" fmla="*/ 222069 h 1841863"/>
                <a:gd name="connsiteX74" fmla="*/ 74416 w 2830803"/>
                <a:gd name="connsiteY74" fmla="*/ 274320 h 1841863"/>
                <a:gd name="connsiteX75" fmla="*/ 94010 w 2830803"/>
                <a:gd name="connsiteY75" fmla="*/ 280852 h 1841863"/>
                <a:gd name="connsiteX76" fmla="*/ 120136 w 2830803"/>
                <a:gd name="connsiteY76" fmla="*/ 320040 h 1841863"/>
                <a:gd name="connsiteX77" fmla="*/ 133198 w 2830803"/>
                <a:gd name="connsiteY77" fmla="*/ 339635 h 1841863"/>
                <a:gd name="connsiteX78" fmla="*/ 191981 w 2830803"/>
                <a:gd name="connsiteY78" fmla="*/ 391886 h 1841863"/>
                <a:gd name="connsiteX79" fmla="*/ 224638 w 2830803"/>
                <a:gd name="connsiteY79" fmla="*/ 431075 h 1841863"/>
                <a:gd name="connsiteX80" fmla="*/ 263827 w 2830803"/>
                <a:gd name="connsiteY80" fmla="*/ 470263 h 1841863"/>
                <a:gd name="connsiteX81" fmla="*/ 283421 w 2830803"/>
                <a:gd name="connsiteY81" fmla="*/ 502920 h 1841863"/>
                <a:gd name="connsiteX82" fmla="*/ 303016 w 2830803"/>
                <a:gd name="connsiteY82" fmla="*/ 509452 h 1841863"/>
                <a:gd name="connsiteX83" fmla="*/ 322610 w 2830803"/>
                <a:gd name="connsiteY83" fmla="*/ 529046 h 1841863"/>
                <a:gd name="connsiteX84" fmla="*/ 335673 w 2830803"/>
                <a:gd name="connsiteY84" fmla="*/ 555172 h 1841863"/>
                <a:gd name="connsiteX85" fmla="*/ 361798 w 2830803"/>
                <a:gd name="connsiteY85" fmla="*/ 568235 h 1841863"/>
                <a:gd name="connsiteX86" fmla="*/ 400987 w 2830803"/>
                <a:gd name="connsiteY86" fmla="*/ 594360 h 1841863"/>
                <a:gd name="connsiteX87" fmla="*/ 453238 w 2830803"/>
                <a:gd name="connsiteY87" fmla="*/ 620486 h 1841863"/>
                <a:gd name="connsiteX88" fmla="*/ 492427 w 2830803"/>
                <a:gd name="connsiteY88" fmla="*/ 633549 h 1841863"/>
                <a:gd name="connsiteX89" fmla="*/ 512021 w 2830803"/>
                <a:gd name="connsiteY89" fmla="*/ 646612 h 1841863"/>
                <a:gd name="connsiteX90" fmla="*/ 564273 w 2830803"/>
                <a:gd name="connsiteY90" fmla="*/ 659675 h 1841863"/>
                <a:gd name="connsiteX91" fmla="*/ 590398 w 2830803"/>
                <a:gd name="connsiteY91" fmla="*/ 666206 h 1841863"/>
                <a:gd name="connsiteX92" fmla="*/ 609993 w 2830803"/>
                <a:gd name="connsiteY92" fmla="*/ 679269 h 1841863"/>
                <a:gd name="connsiteX93" fmla="*/ 655713 w 2830803"/>
                <a:gd name="connsiteY93" fmla="*/ 685800 h 1841863"/>
                <a:gd name="connsiteX94" fmla="*/ 688370 w 2830803"/>
                <a:gd name="connsiteY94" fmla="*/ 692332 h 1841863"/>
                <a:gd name="connsiteX95" fmla="*/ 760216 w 2830803"/>
                <a:gd name="connsiteY95" fmla="*/ 711926 h 1841863"/>
                <a:gd name="connsiteX96" fmla="*/ 779810 w 2830803"/>
                <a:gd name="connsiteY96" fmla="*/ 724989 h 1841863"/>
                <a:gd name="connsiteX97" fmla="*/ 799404 w 2830803"/>
                <a:gd name="connsiteY97" fmla="*/ 731520 h 1841863"/>
                <a:gd name="connsiteX98" fmla="*/ 845124 w 2830803"/>
                <a:gd name="connsiteY98" fmla="*/ 744583 h 1841863"/>
                <a:gd name="connsiteX99" fmla="*/ 871250 w 2830803"/>
                <a:gd name="connsiteY99" fmla="*/ 751115 h 1841863"/>
                <a:gd name="connsiteX100" fmla="*/ 936564 w 2830803"/>
                <a:gd name="connsiteY100" fmla="*/ 770709 h 1841863"/>
                <a:gd name="connsiteX101" fmla="*/ 969221 w 2830803"/>
                <a:gd name="connsiteY101" fmla="*/ 777240 h 1841863"/>
                <a:gd name="connsiteX102" fmla="*/ 1028004 w 2830803"/>
                <a:gd name="connsiteY102" fmla="*/ 809898 h 1841863"/>
                <a:gd name="connsiteX103" fmla="*/ 1047598 w 2830803"/>
                <a:gd name="connsiteY103" fmla="*/ 829492 h 1841863"/>
                <a:gd name="connsiteX104" fmla="*/ 1067193 w 2830803"/>
                <a:gd name="connsiteY104" fmla="*/ 842555 h 1841863"/>
                <a:gd name="connsiteX105" fmla="*/ 1093318 w 2830803"/>
                <a:gd name="connsiteY105" fmla="*/ 862149 h 1841863"/>
                <a:gd name="connsiteX106" fmla="*/ 1112913 w 2830803"/>
                <a:gd name="connsiteY106" fmla="*/ 875212 h 1841863"/>
                <a:gd name="connsiteX107" fmla="*/ 1152101 w 2830803"/>
                <a:gd name="connsiteY107" fmla="*/ 914400 h 1841863"/>
                <a:gd name="connsiteX108" fmla="*/ 1178227 w 2830803"/>
                <a:gd name="connsiteY108" fmla="*/ 933995 h 1841863"/>
                <a:gd name="connsiteX109" fmla="*/ 1230478 w 2830803"/>
                <a:gd name="connsiteY109" fmla="*/ 992778 h 1841863"/>
                <a:gd name="connsiteX110" fmla="*/ 1237010 w 2830803"/>
                <a:gd name="connsiteY110" fmla="*/ 1162595 h 1841863"/>
                <a:gd name="connsiteX111" fmla="*/ 1223947 w 2830803"/>
                <a:gd name="connsiteY111" fmla="*/ 1182189 h 1841863"/>
                <a:gd name="connsiteX112" fmla="*/ 1210884 w 2830803"/>
                <a:gd name="connsiteY112" fmla="*/ 1221378 h 1841863"/>
                <a:gd name="connsiteX113" fmla="*/ 1191290 w 2830803"/>
                <a:gd name="connsiteY113" fmla="*/ 1234440 h 1841863"/>
                <a:gd name="connsiteX114" fmla="*/ 1152101 w 2830803"/>
                <a:gd name="connsiteY114" fmla="*/ 1280160 h 1841863"/>
                <a:gd name="connsiteX115" fmla="*/ 1132507 w 2830803"/>
                <a:gd name="connsiteY115" fmla="*/ 1299755 h 1841863"/>
                <a:gd name="connsiteX116" fmla="*/ 1119444 w 2830803"/>
                <a:gd name="connsiteY116" fmla="*/ 1319349 h 1841863"/>
                <a:gd name="connsiteX117" fmla="*/ 1093318 w 2830803"/>
                <a:gd name="connsiteY117" fmla="*/ 1332412 h 1841863"/>
                <a:gd name="connsiteX118" fmla="*/ 1073724 w 2830803"/>
                <a:gd name="connsiteY118" fmla="*/ 1345475 h 1841863"/>
                <a:gd name="connsiteX119" fmla="*/ 1014941 w 2830803"/>
                <a:gd name="connsiteY119" fmla="*/ 1371600 h 1841863"/>
                <a:gd name="connsiteX120" fmla="*/ 988816 w 2830803"/>
                <a:gd name="connsiteY120" fmla="*/ 1378132 h 1841863"/>
                <a:gd name="connsiteX121" fmla="*/ 916970 w 2830803"/>
                <a:gd name="connsiteY121" fmla="*/ 1397726 h 1841863"/>
                <a:gd name="connsiteX122" fmla="*/ 871250 w 2830803"/>
                <a:gd name="connsiteY122" fmla="*/ 1404258 h 1841863"/>
                <a:gd name="connsiteX123" fmla="*/ 818998 w 2830803"/>
                <a:gd name="connsiteY123" fmla="*/ 1417320 h 1841863"/>
                <a:gd name="connsiteX124" fmla="*/ 727558 w 2830803"/>
                <a:gd name="connsiteY124" fmla="*/ 1430383 h 1841863"/>
                <a:gd name="connsiteX125" fmla="*/ 694901 w 2830803"/>
                <a:gd name="connsiteY125" fmla="*/ 1443446 h 1841863"/>
                <a:gd name="connsiteX126" fmla="*/ 649181 w 2830803"/>
                <a:gd name="connsiteY126" fmla="*/ 1449978 h 1841863"/>
                <a:gd name="connsiteX127" fmla="*/ 629587 w 2830803"/>
                <a:gd name="connsiteY127" fmla="*/ 1463040 h 1841863"/>
                <a:gd name="connsiteX128" fmla="*/ 583867 w 2830803"/>
                <a:gd name="connsiteY128" fmla="*/ 1476103 h 1841863"/>
                <a:gd name="connsiteX129" fmla="*/ 564273 w 2830803"/>
                <a:gd name="connsiteY129" fmla="*/ 1489166 h 1841863"/>
                <a:gd name="connsiteX130" fmla="*/ 538147 w 2830803"/>
                <a:gd name="connsiteY130" fmla="*/ 1495698 h 1841863"/>
                <a:gd name="connsiteX131" fmla="*/ 512021 w 2830803"/>
                <a:gd name="connsiteY131" fmla="*/ 1508760 h 1841863"/>
                <a:gd name="connsiteX132" fmla="*/ 492427 w 2830803"/>
                <a:gd name="connsiteY132" fmla="*/ 1515292 h 1841863"/>
                <a:gd name="connsiteX133" fmla="*/ 427113 w 2830803"/>
                <a:gd name="connsiteY133" fmla="*/ 1561012 h 1841863"/>
                <a:gd name="connsiteX134" fmla="*/ 355267 w 2830803"/>
                <a:gd name="connsiteY134" fmla="*/ 1606732 h 1841863"/>
                <a:gd name="connsiteX135" fmla="*/ 335673 w 2830803"/>
                <a:gd name="connsiteY135" fmla="*/ 1619795 h 1841863"/>
                <a:gd name="connsiteX136" fmla="*/ 303016 w 2830803"/>
                <a:gd name="connsiteY136" fmla="*/ 1639389 h 1841863"/>
                <a:gd name="connsiteX137" fmla="*/ 244233 w 2830803"/>
                <a:gd name="connsiteY137" fmla="*/ 1678578 h 1841863"/>
                <a:gd name="connsiteX138" fmla="*/ 224638 w 2830803"/>
                <a:gd name="connsiteY138" fmla="*/ 1691640 h 1841863"/>
                <a:gd name="connsiteX139" fmla="*/ 185450 w 2830803"/>
                <a:gd name="connsiteY139" fmla="*/ 1704703 h 1841863"/>
                <a:gd name="connsiteX140" fmla="*/ 276890 w 2830803"/>
                <a:gd name="connsiteY140" fmla="*/ 1756955 h 1841863"/>
                <a:gd name="connsiteX141" fmla="*/ 289953 w 2830803"/>
                <a:gd name="connsiteY141" fmla="*/ 1796143 h 1841863"/>
                <a:gd name="connsiteX142" fmla="*/ 263827 w 2830803"/>
                <a:gd name="connsiteY142" fmla="*/ 1809206 h 1841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2830803" h="1841863">
                  <a:moveTo>
                    <a:pt x="263827" y="1809206"/>
                  </a:moveTo>
                  <a:lnTo>
                    <a:pt x="2628204" y="1841863"/>
                  </a:lnTo>
                  <a:lnTo>
                    <a:pt x="2628204" y="1841863"/>
                  </a:lnTo>
                  <a:cubicBezTo>
                    <a:pt x="2643444" y="1826623"/>
                    <a:pt x="2659506" y="1812163"/>
                    <a:pt x="2673924" y="1796143"/>
                  </a:cubicBezTo>
                  <a:cubicBezTo>
                    <a:pt x="2679175" y="1790308"/>
                    <a:pt x="2681027" y="1781658"/>
                    <a:pt x="2686987" y="1776549"/>
                  </a:cubicBezTo>
                  <a:cubicBezTo>
                    <a:pt x="2696626" y="1768287"/>
                    <a:pt x="2709819" y="1764994"/>
                    <a:pt x="2719644" y="1756955"/>
                  </a:cubicBezTo>
                  <a:cubicBezTo>
                    <a:pt x="2733942" y="1745257"/>
                    <a:pt x="2748585" y="1733137"/>
                    <a:pt x="2758833" y="1717766"/>
                  </a:cubicBezTo>
                  <a:cubicBezTo>
                    <a:pt x="2763187" y="1711235"/>
                    <a:pt x="2766345" y="1703723"/>
                    <a:pt x="2771896" y="1698172"/>
                  </a:cubicBezTo>
                  <a:cubicBezTo>
                    <a:pt x="2777447" y="1692621"/>
                    <a:pt x="2785102" y="1689672"/>
                    <a:pt x="2791490" y="1685109"/>
                  </a:cubicBezTo>
                  <a:cubicBezTo>
                    <a:pt x="2800348" y="1678782"/>
                    <a:pt x="2808907" y="1672046"/>
                    <a:pt x="2817616" y="1665515"/>
                  </a:cubicBezTo>
                  <a:cubicBezTo>
                    <a:pt x="2831411" y="1624127"/>
                    <a:pt x="2830678" y="1631605"/>
                    <a:pt x="2830678" y="1561012"/>
                  </a:cubicBezTo>
                  <a:cubicBezTo>
                    <a:pt x="2830678" y="1436896"/>
                    <a:pt x="2832268" y="1312570"/>
                    <a:pt x="2824147" y="1188720"/>
                  </a:cubicBezTo>
                  <a:cubicBezTo>
                    <a:pt x="2823435" y="1177858"/>
                    <a:pt x="2810795" y="1171513"/>
                    <a:pt x="2804553" y="1162595"/>
                  </a:cubicBezTo>
                  <a:cubicBezTo>
                    <a:pt x="2795550" y="1149733"/>
                    <a:pt x="2791490" y="1132115"/>
                    <a:pt x="2778427" y="1123406"/>
                  </a:cubicBezTo>
                  <a:cubicBezTo>
                    <a:pt x="2708411" y="1076727"/>
                    <a:pt x="2814673" y="1149420"/>
                    <a:pt x="2739238" y="1090749"/>
                  </a:cubicBezTo>
                  <a:cubicBezTo>
                    <a:pt x="2726846" y="1081110"/>
                    <a:pt x="2713113" y="1073332"/>
                    <a:pt x="2700050" y="1064623"/>
                  </a:cubicBezTo>
                  <a:cubicBezTo>
                    <a:pt x="2693519" y="1060269"/>
                    <a:pt x="2687903" y="1054042"/>
                    <a:pt x="2680456" y="1051560"/>
                  </a:cubicBezTo>
                  <a:lnTo>
                    <a:pt x="2660861" y="1045029"/>
                  </a:lnTo>
                  <a:cubicBezTo>
                    <a:pt x="2654330" y="1038498"/>
                    <a:pt x="2649287" y="1030018"/>
                    <a:pt x="2641267" y="1025435"/>
                  </a:cubicBezTo>
                  <a:cubicBezTo>
                    <a:pt x="2633473" y="1020981"/>
                    <a:pt x="2623739" y="1021483"/>
                    <a:pt x="2615141" y="1018903"/>
                  </a:cubicBezTo>
                  <a:cubicBezTo>
                    <a:pt x="2601952" y="1014946"/>
                    <a:pt x="2589016" y="1010194"/>
                    <a:pt x="2575953" y="1005840"/>
                  </a:cubicBezTo>
                  <a:lnTo>
                    <a:pt x="2556358" y="999309"/>
                  </a:lnTo>
                  <a:cubicBezTo>
                    <a:pt x="2549827" y="994955"/>
                    <a:pt x="2543579" y="990141"/>
                    <a:pt x="2536764" y="986246"/>
                  </a:cubicBezTo>
                  <a:cubicBezTo>
                    <a:pt x="2520204" y="976783"/>
                    <a:pt x="2505367" y="972852"/>
                    <a:pt x="2491044" y="960120"/>
                  </a:cubicBezTo>
                  <a:cubicBezTo>
                    <a:pt x="2473810" y="944801"/>
                    <a:pt x="2434011" y="906583"/>
                    <a:pt x="2425730" y="881743"/>
                  </a:cubicBezTo>
                  <a:cubicBezTo>
                    <a:pt x="2423553" y="875212"/>
                    <a:pt x="2423017" y="867877"/>
                    <a:pt x="2419198" y="862149"/>
                  </a:cubicBezTo>
                  <a:cubicBezTo>
                    <a:pt x="2414074" y="854464"/>
                    <a:pt x="2405517" y="849651"/>
                    <a:pt x="2399604" y="842555"/>
                  </a:cubicBezTo>
                  <a:cubicBezTo>
                    <a:pt x="2394579" y="836524"/>
                    <a:pt x="2390895" y="829492"/>
                    <a:pt x="2386541" y="822960"/>
                  </a:cubicBezTo>
                  <a:cubicBezTo>
                    <a:pt x="2381229" y="807023"/>
                    <a:pt x="2379609" y="796434"/>
                    <a:pt x="2366947" y="783772"/>
                  </a:cubicBezTo>
                  <a:cubicBezTo>
                    <a:pt x="2361396" y="778221"/>
                    <a:pt x="2353884" y="775063"/>
                    <a:pt x="2347353" y="770709"/>
                  </a:cubicBezTo>
                  <a:cubicBezTo>
                    <a:pt x="2319822" y="688123"/>
                    <a:pt x="2365753" y="820176"/>
                    <a:pt x="2327758" y="731520"/>
                  </a:cubicBezTo>
                  <a:cubicBezTo>
                    <a:pt x="2324222" y="723269"/>
                    <a:pt x="2325241" y="713424"/>
                    <a:pt x="2321227" y="705395"/>
                  </a:cubicBezTo>
                  <a:cubicBezTo>
                    <a:pt x="2312042" y="687024"/>
                    <a:pt x="2296198" y="672213"/>
                    <a:pt x="2288570" y="653143"/>
                  </a:cubicBezTo>
                  <a:cubicBezTo>
                    <a:pt x="2258828" y="578789"/>
                    <a:pt x="2272930" y="608802"/>
                    <a:pt x="2249381" y="561703"/>
                  </a:cubicBezTo>
                  <a:cubicBezTo>
                    <a:pt x="2247287" y="553327"/>
                    <a:pt x="2241005" y="525356"/>
                    <a:pt x="2236318" y="515983"/>
                  </a:cubicBezTo>
                  <a:cubicBezTo>
                    <a:pt x="2232808" y="508962"/>
                    <a:pt x="2226444" y="503562"/>
                    <a:pt x="2223256" y="496389"/>
                  </a:cubicBezTo>
                  <a:cubicBezTo>
                    <a:pt x="2217664" y="483806"/>
                    <a:pt x="2214547" y="470263"/>
                    <a:pt x="2210193" y="457200"/>
                  </a:cubicBezTo>
                  <a:cubicBezTo>
                    <a:pt x="2208016" y="450669"/>
                    <a:pt x="2207480" y="443334"/>
                    <a:pt x="2203661" y="437606"/>
                  </a:cubicBezTo>
                  <a:lnTo>
                    <a:pt x="2190598" y="418012"/>
                  </a:lnTo>
                  <a:cubicBezTo>
                    <a:pt x="2185286" y="402075"/>
                    <a:pt x="2183666" y="391485"/>
                    <a:pt x="2171004" y="378823"/>
                  </a:cubicBezTo>
                  <a:cubicBezTo>
                    <a:pt x="2165453" y="373272"/>
                    <a:pt x="2157941" y="370114"/>
                    <a:pt x="2151410" y="365760"/>
                  </a:cubicBezTo>
                  <a:cubicBezTo>
                    <a:pt x="2149233" y="359229"/>
                    <a:pt x="2148697" y="351894"/>
                    <a:pt x="2144878" y="346166"/>
                  </a:cubicBezTo>
                  <a:cubicBezTo>
                    <a:pt x="2138181" y="336120"/>
                    <a:pt x="2117292" y="318864"/>
                    <a:pt x="2105690" y="313509"/>
                  </a:cubicBezTo>
                  <a:cubicBezTo>
                    <a:pt x="2084400" y="303683"/>
                    <a:pt x="2059887" y="300390"/>
                    <a:pt x="2040376" y="287383"/>
                  </a:cubicBezTo>
                  <a:cubicBezTo>
                    <a:pt x="1991950" y="255100"/>
                    <a:pt x="2016582" y="264337"/>
                    <a:pt x="1968530" y="254726"/>
                  </a:cubicBezTo>
                  <a:cubicBezTo>
                    <a:pt x="1959821" y="248195"/>
                    <a:pt x="1952351" y="239553"/>
                    <a:pt x="1942404" y="235132"/>
                  </a:cubicBezTo>
                  <a:cubicBezTo>
                    <a:pt x="1932260" y="230623"/>
                    <a:pt x="1920457" y="231521"/>
                    <a:pt x="1909747" y="228600"/>
                  </a:cubicBezTo>
                  <a:cubicBezTo>
                    <a:pt x="1896463" y="224977"/>
                    <a:pt x="1882874" y="221696"/>
                    <a:pt x="1870558" y="215538"/>
                  </a:cubicBezTo>
                  <a:cubicBezTo>
                    <a:pt x="1861850" y="211184"/>
                    <a:pt x="1853473" y="206091"/>
                    <a:pt x="1844433" y="202475"/>
                  </a:cubicBezTo>
                  <a:cubicBezTo>
                    <a:pt x="1811288" y="189217"/>
                    <a:pt x="1805382" y="189440"/>
                    <a:pt x="1772587" y="182880"/>
                  </a:cubicBezTo>
                  <a:cubicBezTo>
                    <a:pt x="1755170" y="174172"/>
                    <a:pt x="1739227" y="161478"/>
                    <a:pt x="1720336" y="156755"/>
                  </a:cubicBezTo>
                  <a:cubicBezTo>
                    <a:pt x="1638660" y="136334"/>
                    <a:pt x="1740207" y="162433"/>
                    <a:pt x="1674616" y="143692"/>
                  </a:cubicBezTo>
                  <a:cubicBezTo>
                    <a:pt x="1665985" y="141226"/>
                    <a:pt x="1657006" y="139999"/>
                    <a:pt x="1648490" y="137160"/>
                  </a:cubicBezTo>
                  <a:cubicBezTo>
                    <a:pt x="1637368" y="133453"/>
                    <a:pt x="1627245" y="126783"/>
                    <a:pt x="1615833" y="124098"/>
                  </a:cubicBezTo>
                  <a:cubicBezTo>
                    <a:pt x="1590051" y="118032"/>
                    <a:pt x="1537456" y="111035"/>
                    <a:pt x="1537456" y="111035"/>
                  </a:cubicBezTo>
                  <a:cubicBezTo>
                    <a:pt x="1531110" y="108497"/>
                    <a:pt x="1496717" y="93998"/>
                    <a:pt x="1485204" y="91440"/>
                  </a:cubicBezTo>
                  <a:cubicBezTo>
                    <a:pt x="1472277" y="88567"/>
                    <a:pt x="1459079" y="87086"/>
                    <a:pt x="1446016" y="84909"/>
                  </a:cubicBezTo>
                  <a:cubicBezTo>
                    <a:pt x="1439484" y="80555"/>
                    <a:pt x="1433594" y="75034"/>
                    <a:pt x="1426421" y="71846"/>
                  </a:cubicBezTo>
                  <a:cubicBezTo>
                    <a:pt x="1413838" y="66254"/>
                    <a:pt x="1398690" y="66421"/>
                    <a:pt x="1387233" y="58783"/>
                  </a:cubicBezTo>
                  <a:cubicBezTo>
                    <a:pt x="1374170" y="50075"/>
                    <a:pt x="1362938" y="37623"/>
                    <a:pt x="1348044" y="32658"/>
                  </a:cubicBezTo>
                  <a:cubicBezTo>
                    <a:pt x="1341513" y="30481"/>
                    <a:pt x="1334608" y="29205"/>
                    <a:pt x="1328450" y="26126"/>
                  </a:cubicBezTo>
                  <a:cubicBezTo>
                    <a:pt x="1302760" y="13280"/>
                    <a:pt x="1316626" y="12005"/>
                    <a:pt x="1289261" y="6532"/>
                  </a:cubicBezTo>
                  <a:cubicBezTo>
                    <a:pt x="1274165" y="3513"/>
                    <a:pt x="1258781" y="2177"/>
                    <a:pt x="1243541" y="0"/>
                  </a:cubicBezTo>
                  <a:cubicBezTo>
                    <a:pt x="1216948" y="641"/>
                    <a:pt x="739855" y="7889"/>
                    <a:pt x="564273" y="19595"/>
                  </a:cubicBezTo>
                  <a:cubicBezTo>
                    <a:pt x="505664" y="23502"/>
                    <a:pt x="461231" y="34245"/>
                    <a:pt x="400987" y="45720"/>
                  </a:cubicBezTo>
                  <a:cubicBezTo>
                    <a:pt x="390082" y="47797"/>
                    <a:pt x="378862" y="48741"/>
                    <a:pt x="368330" y="52252"/>
                  </a:cubicBezTo>
                  <a:cubicBezTo>
                    <a:pt x="355267" y="56606"/>
                    <a:pt x="342425" y="61692"/>
                    <a:pt x="329141" y="65315"/>
                  </a:cubicBezTo>
                  <a:cubicBezTo>
                    <a:pt x="303828" y="72218"/>
                    <a:pt x="268673" y="75323"/>
                    <a:pt x="244233" y="78378"/>
                  </a:cubicBezTo>
                  <a:cubicBezTo>
                    <a:pt x="237701" y="82732"/>
                    <a:pt x="232211" y="89375"/>
                    <a:pt x="224638" y="91440"/>
                  </a:cubicBezTo>
                  <a:cubicBezTo>
                    <a:pt x="204885" y="96827"/>
                    <a:pt x="91777" y="104172"/>
                    <a:pt x="87478" y="104503"/>
                  </a:cubicBezTo>
                  <a:cubicBezTo>
                    <a:pt x="87352" y="104524"/>
                    <a:pt x="28657" y="113237"/>
                    <a:pt x="22164" y="117566"/>
                  </a:cubicBezTo>
                  <a:cubicBezTo>
                    <a:pt x="15633" y="121920"/>
                    <a:pt x="13455" y="130629"/>
                    <a:pt x="9101" y="137160"/>
                  </a:cubicBezTo>
                  <a:cubicBezTo>
                    <a:pt x="-83" y="164716"/>
                    <a:pt x="-5669" y="172081"/>
                    <a:pt x="9101" y="209006"/>
                  </a:cubicBezTo>
                  <a:cubicBezTo>
                    <a:pt x="12016" y="216295"/>
                    <a:pt x="22164" y="217715"/>
                    <a:pt x="28696" y="222069"/>
                  </a:cubicBezTo>
                  <a:cubicBezTo>
                    <a:pt x="48294" y="251466"/>
                    <a:pt x="47199" y="260712"/>
                    <a:pt x="74416" y="274320"/>
                  </a:cubicBezTo>
                  <a:cubicBezTo>
                    <a:pt x="80574" y="277399"/>
                    <a:pt x="87479" y="278675"/>
                    <a:pt x="94010" y="280852"/>
                  </a:cubicBezTo>
                  <a:cubicBezTo>
                    <a:pt x="105488" y="315289"/>
                    <a:pt x="92954" y="287421"/>
                    <a:pt x="120136" y="320040"/>
                  </a:cubicBezTo>
                  <a:cubicBezTo>
                    <a:pt x="125161" y="326070"/>
                    <a:pt x="127983" y="333768"/>
                    <a:pt x="133198" y="339635"/>
                  </a:cubicBezTo>
                  <a:cubicBezTo>
                    <a:pt x="165732" y="376236"/>
                    <a:pt x="162202" y="372033"/>
                    <a:pt x="191981" y="391886"/>
                  </a:cubicBezTo>
                  <a:cubicBezTo>
                    <a:pt x="220849" y="435186"/>
                    <a:pt x="186925" y="387077"/>
                    <a:pt x="224638" y="431075"/>
                  </a:cubicBezTo>
                  <a:cubicBezTo>
                    <a:pt x="257042" y="468879"/>
                    <a:pt x="229336" y="447268"/>
                    <a:pt x="263827" y="470263"/>
                  </a:cubicBezTo>
                  <a:cubicBezTo>
                    <a:pt x="270358" y="481149"/>
                    <a:pt x="274444" y="493943"/>
                    <a:pt x="283421" y="502920"/>
                  </a:cubicBezTo>
                  <a:cubicBezTo>
                    <a:pt x="288289" y="507788"/>
                    <a:pt x="297287" y="505633"/>
                    <a:pt x="303016" y="509452"/>
                  </a:cubicBezTo>
                  <a:cubicBezTo>
                    <a:pt x="310701" y="514576"/>
                    <a:pt x="317241" y="521530"/>
                    <a:pt x="322610" y="529046"/>
                  </a:cubicBezTo>
                  <a:cubicBezTo>
                    <a:pt x="328269" y="536969"/>
                    <a:pt x="328788" y="548287"/>
                    <a:pt x="335673" y="555172"/>
                  </a:cubicBezTo>
                  <a:cubicBezTo>
                    <a:pt x="342558" y="562057"/>
                    <a:pt x="353449" y="563226"/>
                    <a:pt x="361798" y="568235"/>
                  </a:cubicBezTo>
                  <a:cubicBezTo>
                    <a:pt x="375260" y="576312"/>
                    <a:pt x="388427" y="584940"/>
                    <a:pt x="400987" y="594360"/>
                  </a:cubicBezTo>
                  <a:cubicBezTo>
                    <a:pt x="439238" y="623049"/>
                    <a:pt x="412476" y="608257"/>
                    <a:pt x="453238" y="620486"/>
                  </a:cubicBezTo>
                  <a:cubicBezTo>
                    <a:pt x="466427" y="624443"/>
                    <a:pt x="492427" y="633549"/>
                    <a:pt x="492427" y="633549"/>
                  </a:cubicBezTo>
                  <a:cubicBezTo>
                    <a:pt x="498958" y="637903"/>
                    <a:pt x="505000" y="643102"/>
                    <a:pt x="512021" y="646612"/>
                  </a:cubicBezTo>
                  <a:cubicBezTo>
                    <a:pt x="526022" y="653613"/>
                    <a:pt x="550865" y="656695"/>
                    <a:pt x="564273" y="659675"/>
                  </a:cubicBezTo>
                  <a:cubicBezTo>
                    <a:pt x="573036" y="661622"/>
                    <a:pt x="581690" y="664029"/>
                    <a:pt x="590398" y="666206"/>
                  </a:cubicBezTo>
                  <a:cubicBezTo>
                    <a:pt x="596930" y="670560"/>
                    <a:pt x="602474" y="677013"/>
                    <a:pt x="609993" y="679269"/>
                  </a:cubicBezTo>
                  <a:cubicBezTo>
                    <a:pt x="624738" y="683693"/>
                    <a:pt x="640528" y="683269"/>
                    <a:pt x="655713" y="685800"/>
                  </a:cubicBezTo>
                  <a:cubicBezTo>
                    <a:pt x="666663" y="687625"/>
                    <a:pt x="677484" y="690155"/>
                    <a:pt x="688370" y="692332"/>
                  </a:cubicBezTo>
                  <a:cubicBezTo>
                    <a:pt x="755776" y="726035"/>
                    <a:pt x="661360" y="682270"/>
                    <a:pt x="760216" y="711926"/>
                  </a:cubicBezTo>
                  <a:cubicBezTo>
                    <a:pt x="767735" y="714182"/>
                    <a:pt x="772789" y="721478"/>
                    <a:pt x="779810" y="724989"/>
                  </a:cubicBezTo>
                  <a:cubicBezTo>
                    <a:pt x="785968" y="728068"/>
                    <a:pt x="792810" y="729542"/>
                    <a:pt x="799404" y="731520"/>
                  </a:cubicBezTo>
                  <a:cubicBezTo>
                    <a:pt x="814585" y="736074"/>
                    <a:pt x="829833" y="740413"/>
                    <a:pt x="845124" y="744583"/>
                  </a:cubicBezTo>
                  <a:cubicBezTo>
                    <a:pt x="853784" y="746945"/>
                    <a:pt x="862619" y="748649"/>
                    <a:pt x="871250" y="751115"/>
                  </a:cubicBezTo>
                  <a:cubicBezTo>
                    <a:pt x="929293" y="767699"/>
                    <a:pt x="830325" y="744150"/>
                    <a:pt x="936564" y="770709"/>
                  </a:cubicBezTo>
                  <a:cubicBezTo>
                    <a:pt x="947334" y="773401"/>
                    <a:pt x="958335" y="775063"/>
                    <a:pt x="969221" y="777240"/>
                  </a:cubicBezTo>
                  <a:cubicBezTo>
                    <a:pt x="1014138" y="807185"/>
                    <a:pt x="993516" y="798401"/>
                    <a:pt x="1028004" y="809898"/>
                  </a:cubicBezTo>
                  <a:cubicBezTo>
                    <a:pt x="1034535" y="816429"/>
                    <a:pt x="1040502" y="823579"/>
                    <a:pt x="1047598" y="829492"/>
                  </a:cubicBezTo>
                  <a:cubicBezTo>
                    <a:pt x="1053629" y="834517"/>
                    <a:pt x="1060805" y="837992"/>
                    <a:pt x="1067193" y="842555"/>
                  </a:cubicBezTo>
                  <a:cubicBezTo>
                    <a:pt x="1076051" y="848882"/>
                    <a:pt x="1084460" y="855822"/>
                    <a:pt x="1093318" y="862149"/>
                  </a:cubicBezTo>
                  <a:cubicBezTo>
                    <a:pt x="1099706" y="866712"/>
                    <a:pt x="1107046" y="869997"/>
                    <a:pt x="1112913" y="875212"/>
                  </a:cubicBezTo>
                  <a:cubicBezTo>
                    <a:pt x="1126720" y="887485"/>
                    <a:pt x="1137322" y="903316"/>
                    <a:pt x="1152101" y="914400"/>
                  </a:cubicBezTo>
                  <a:cubicBezTo>
                    <a:pt x="1160810" y="920932"/>
                    <a:pt x="1170995" y="925859"/>
                    <a:pt x="1178227" y="933995"/>
                  </a:cubicBezTo>
                  <a:cubicBezTo>
                    <a:pt x="1242558" y="1006367"/>
                    <a:pt x="1169490" y="947034"/>
                    <a:pt x="1230478" y="992778"/>
                  </a:cubicBezTo>
                  <a:cubicBezTo>
                    <a:pt x="1254692" y="1065417"/>
                    <a:pt x="1252576" y="1043255"/>
                    <a:pt x="1237010" y="1162595"/>
                  </a:cubicBezTo>
                  <a:cubicBezTo>
                    <a:pt x="1235995" y="1170379"/>
                    <a:pt x="1228301" y="1175658"/>
                    <a:pt x="1223947" y="1182189"/>
                  </a:cubicBezTo>
                  <a:cubicBezTo>
                    <a:pt x="1219593" y="1195252"/>
                    <a:pt x="1218182" y="1209701"/>
                    <a:pt x="1210884" y="1221378"/>
                  </a:cubicBezTo>
                  <a:cubicBezTo>
                    <a:pt x="1206724" y="1228034"/>
                    <a:pt x="1196398" y="1228480"/>
                    <a:pt x="1191290" y="1234440"/>
                  </a:cubicBezTo>
                  <a:cubicBezTo>
                    <a:pt x="1107816" y="1331828"/>
                    <a:pt x="1219262" y="1224194"/>
                    <a:pt x="1152101" y="1280160"/>
                  </a:cubicBezTo>
                  <a:cubicBezTo>
                    <a:pt x="1145005" y="1286073"/>
                    <a:pt x="1138420" y="1292659"/>
                    <a:pt x="1132507" y="1299755"/>
                  </a:cubicBezTo>
                  <a:cubicBezTo>
                    <a:pt x="1127482" y="1305785"/>
                    <a:pt x="1125474" y="1314324"/>
                    <a:pt x="1119444" y="1319349"/>
                  </a:cubicBezTo>
                  <a:cubicBezTo>
                    <a:pt x="1111964" y="1325582"/>
                    <a:pt x="1101772" y="1327581"/>
                    <a:pt x="1093318" y="1332412"/>
                  </a:cubicBezTo>
                  <a:cubicBezTo>
                    <a:pt x="1086503" y="1336307"/>
                    <a:pt x="1080539" y="1341580"/>
                    <a:pt x="1073724" y="1345475"/>
                  </a:cubicBezTo>
                  <a:cubicBezTo>
                    <a:pt x="1057788" y="1354581"/>
                    <a:pt x="1031741" y="1366000"/>
                    <a:pt x="1014941" y="1371600"/>
                  </a:cubicBezTo>
                  <a:cubicBezTo>
                    <a:pt x="1006425" y="1374439"/>
                    <a:pt x="997332" y="1375293"/>
                    <a:pt x="988816" y="1378132"/>
                  </a:cubicBezTo>
                  <a:cubicBezTo>
                    <a:pt x="930377" y="1397612"/>
                    <a:pt x="982955" y="1387574"/>
                    <a:pt x="916970" y="1397726"/>
                  </a:cubicBezTo>
                  <a:cubicBezTo>
                    <a:pt x="901754" y="1400067"/>
                    <a:pt x="886346" y="1401239"/>
                    <a:pt x="871250" y="1404258"/>
                  </a:cubicBezTo>
                  <a:cubicBezTo>
                    <a:pt x="853645" y="1407779"/>
                    <a:pt x="836662" y="1414109"/>
                    <a:pt x="818998" y="1417320"/>
                  </a:cubicBezTo>
                  <a:cubicBezTo>
                    <a:pt x="788705" y="1422828"/>
                    <a:pt x="727558" y="1430383"/>
                    <a:pt x="727558" y="1430383"/>
                  </a:cubicBezTo>
                  <a:cubicBezTo>
                    <a:pt x="716672" y="1434737"/>
                    <a:pt x="706275" y="1440602"/>
                    <a:pt x="694901" y="1443446"/>
                  </a:cubicBezTo>
                  <a:cubicBezTo>
                    <a:pt x="679966" y="1447180"/>
                    <a:pt x="663927" y="1445554"/>
                    <a:pt x="649181" y="1449978"/>
                  </a:cubicBezTo>
                  <a:cubicBezTo>
                    <a:pt x="641662" y="1452234"/>
                    <a:pt x="636875" y="1460125"/>
                    <a:pt x="629587" y="1463040"/>
                  </a:cubicBezTo>
                  <a:cubicBezTo>
                    <a:pt x="614871" y="1468926"/>
                    <a:pt x="599107" y="1471749"/>
                    <a:pt x="583867" y="1476103"/>
                  </a:cubicBezTo>
                  <a:cubicBezTo>
                    <a:pt x="577336" y="1480457"/>
                    <a:pt x="571488" y="1486074"/>
                    <a:pt x="564273" y="1489166"/>
                  </a:cubicBezTo>
                  <a:cubicBezTo>
                    <a:pt x="556022" y="1492702"/>
                    <a:pt x="546552" y="1492546"/>
                    <a:pt x="538147" y="1495698"/>
                  </a:cubicBezTo>
                  <a:cubicBezTo>
                    <a:pt x="529030" y="1499117"/>
                    <a:pt x="520970" y="1504925"/>
                    <a:pt x="512021" y="1508760"/>
                  </a:cubicBezTo>
                  <a:cubicBezTo>
                    <a:pt x="505693" y="1511472"/>
                    <a:pt x="498585" y="1512213"/>
                    <a:pt x="492427" y="1515292"/>
                  </a:cubicBezTo>
                  <a:cubicBezTo>
                    <a:pt x="455036" y="1533988"/>
                    <a:pt x="461755" y="1535818"/>
                    <a:pt x="427113" y="1561012"/>
                  </a:cubicBezTo>
                  <a:cubicBezTo>
                    <a:pt x="392899" y="1585895"/>
                    <a:pt x="388823" y="1585759"/>
                    <a:pt x="355267" y="1606732"/>
                  </a:cubicBezTo>
                  <a:cubicBezTo>
                    <a:pt x="348610" y="1610892"/>
                    <a:pt x="342330" y="1615635"/>
                    <a:pt x="335673" y="1619795"/>
                  </a:cubicBezTo>
                  <a:cubicBezTo>
                    <a:pt x="324908" y="1626523"/>
                    <a:pt x="313726" y="1632574"/>
                    <a:pt x="303016" y="1639389"/>
                  </a:cubicBezTo>
                  <a:cubicBezTo>
                    <a:pt x="302963" y="1639423"/>
                    <a:pt x="254057" y="1672029"/>
                    <a:pt x="244233" y="1678578"/>
                  </a:cubicBezTo>
                  <a:cubicBezTo>
                    <a:pt x="237701" y="1682932"/>
                    <a:pt x="232085" y="1689158"/>
                    <a:pt x="224638" y="1691640"/>
                  </a:cubicBezTo>
                  <a:lnTo>
                    <a:pt x="185450" y="1704703"/>
                  </a:lnTo>
                  <a:cubicBezTo>
                    <a:pt x="199238" y="1801229"/>
                    <a:pt x="170651" y="1707377"/>
                    <a:pt x="276890" y="1756955"/>
                  </a:cubicBezTo>
                  <a:cubicBezTo>
                    <a:pt x="289368" y="1762778"/>
                    <a:pt x="283796" y="1783827"/>
                    <a:pt x="289953" y="1796143"/>
                  </a:cubicBezTo>
                  <a:lnTo>
                    <a:pt x="263827" y="1809206"/>
                  </a:lnTo>
                  <a:close/>
                </a:path>
              </a:pathLst>
            </a:custGeom>
            <a:solidFill>
              <a:srgbClr val="A5CF8B"/>
            </a:solidFill>
            <a:ln w="1270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2" name="TextBox 61">
              <a:extLst>
                <a:ext uri="{FF2B5EF4-FFF2-40B4-BE49-F238E27FC236}">
                  <a16:creationId xmlns:a16="http://schemas.microsoft.com/office/drawing/2014/main" id="{098F9C39-577B-49B7-9606-ECCBACC0B481}"/>
                </a:ext>
              </a:extLst>
            </p:cNvPr>
            <p:cNvSpPr txBox="1"/>
            <p:nvPr/>
          </p:nvSpPr>
          <p:spPr>
            <a:xfrm>
              <a:off x="4802496" y="5165308"/>
              <a:ext cx="1881053"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rPr>
                <a:t>Sage-Steppe</a:t>
              </a:r>
            </a:p>
          </p:txBody>
        </p:sp>
        <p:sp>
          <p:nvSpPr>
            <p:cNvPr id="63" name="TextBox 62">
              <a:extLst>
                <a:ext uri="{FF2B5EF4-FFF2-40B4-BE49-F238E27FC236}">
                  <a16:creationId xmlns:a16="http://schemas.microsoft.com/office/drawing/2014/main" id="{6B6C4C6B-E640-482E-A724-0FFD3BE10BA5}"/>
                </a:ext>
              </a:extLst>
            </p:cNvPr>
            <p:cNvSpPr txBox="1"/>
            <p:nvPr/>
          </p:nvSpPr>
          <p:spPr>
            <a:xfrm>
              <a:off x="2353491" y="981646"/>
              <a:ext cx="188105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rPr>
                <a:t>Sage-Steppe</a:t>
              </a:r>
            </a:p>
          </p:txBody>
        </p:sp>
        <p:sp>
          <p:nvSpPr>
            <p:cNvPr id="64" name="TextBox 63">
              <a:extLst>
                <a:ext uri="{FF2B5EF4-FFF2-40B4-BE49-F238E27FC236}">
                  <a16:creationId xmlns:a16="http://schemas.microsoft.com/office/drawing/2014/main" id="{68DC1AF5-078C-4662-BEFD-575444A3BF93}"/>
                </a:ext>
              </a:extLst>
            </p:cNvPr>
            <p:cNvSpPr txBox="1"/>
            <p:nvPr/>
          </p:nvSpPr>
          <p:spPr>
            <a:xfrm>
              <a:off x="6588579" y="3504539"/>
              <a:ext cx="188105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Salt Desert</a:t>
              </a:r>
            </a:p>
          </p:txBody>
        </p:sp>
      </p:grpSp>
      <p:sp>
        <p:nvSpPr>
          <p:cNvPr id="65" name="Oval 64">
            <a:extLst>
              <a:ext uri="{FF2B5EF4-FFF2-40B4-BE49-F238E27FC236}">
                <a16:creationId xmlns:a16="http://schemas.microsoft.com/office/drawing/2014/main" id="{EE0119EB-116A-4E10-869E-1704B109EFA7}"/>
              </a:ext>
            </a:extLst>
          </p:cNvPr>
          <p:cNvSpPr/>
          <p:nvPr/>
        </p:nvSpPr>
        <p:spPr>
          <a:xfrm>
            <a:off x="1861784" y="1743063"/>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6" name="TextBox 65">
            <a:extLst>
              <a:ext uri="{FF2B5EF4-FFF2-40B4-BE49-F238E27FC236}">
                <a16:creationId xmlns:a16="http://schemas.microsoft.com/office/drawing/2014/main" id="{A62C6981-C783-468F-98F1-A8D89AAD5114}"/>
              </a:ext>
            </a:extLst>
          </p:cNvPr>
          <p:cNvSpPr txBox="1"/>
          <p:nvPr/>
        </p:nvSpPr>
        <p:spPr>
          <a:xfrm>
            <a:off x="1884643" y="1632087"/>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SS-001_2019</a:t>
            </a:r>
          </a:p>
        </p:txBody>
      </p:sp>
      <p:sp>
        <p:nvSpPr>
          <p:cNvPr id="67" name="Oval 66">
            <a:extLst>
              <a:ext uri="{FF2B5EF4-FFF2-40B4-BE49-F238E27FC236}">
                <a16:creationId xmlns:a16="http://schemas.microsoft.com/office/drawing/2014/main" id="{A61A6994-85F8-4D1A-BB84-525F8D0B2247}"/>
              </a:ext>
            </a:extLst>
          </p:cNvPr>
          <p:cNvSpPr/>
          <p:nvPr/>
        </p:nvSpPr>
        <p:spPr>
          <a:xfrm>
            <a:off x="941069" y="2882855"/>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8" name="TextBox 67">
            <a:extLst>
              <a:ext uri="{FF2B5EF4-FFF2-40B4-BE49-F238E27FC236}">
                <a16:creationId xmlns:a16="http://schemas.microsoft.com/office/drawing/2014/main" id="{0464C06A-F574-4635-8DD0-2D72F9A415E0}"/>
              </a:ext>
            </a:extLst>
          </p:cNvPr>
          <p:cNvSpPr txBox="1"/>
          <p:nvPr/>
        </p:nvSpPr>
        <p:spPr>
          <a:xfrm>
            <a:off x="963928" y="2771879"/>
            <a:ext cx="2342346"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SS-004_2019</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0000"/>
                </a:solidFill>
                <a:effectLst/>
                <a:uLnTx/>
                <a:uFillTx/>
              </a:rPr>
              <a:t>REJECT – Slope &gt;50%</a:t>
            </a:r>
          </a:p>
        </p:txBody>
      </p:sp>
      <p:sp>
        <p:nvSpPr>
          <p:cNvPr id="69" name="Oval 68">
            <a:extLst>
              <a:ext uri="{FF2B5EF4-FFF2-40B4-BE49-F238E27FC236}">
                <a16:creationId xmlns:a16="http://schemas.microsoft.com/office/drawing/2014/main" id="{DD5AF024-C5D2-46FB-81D0-656C75D125D7}"/>
              </a:ext>
            </a:extLst>
          </p:cNvPr>
          <p:cNvSpPr/>
          <p:nvPr/>
        </p:nvSpPr>
        <p:spPr>
          <a:xfrm>
            <a:off x="1792115" y="4142406"/>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0" name="TextBox 69">
            <a:extLst>
              <a:ext uri="{FF2B5EF4-FFF2-40B4-BE49-F238E27FC236}">
                <a16:creationId xmlns:a16="http://schemas.microsoft.com/office/drawing/2014/main" id="{180B9142-A383-49E7-8871-8699717767E8}"/>
              </a:ext>
            </a:extLst>
          </p:cNvPr>
          <p:cNvSpPr txBox="1"/>
          <p:nvPr/>
        </p:nvSpPr>
        <p:spPr>
          <a:xfrm>
            <a:off x="1814974" y="4031430"/>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SS-002_2019</a:t>
            </a:r>
          </a:p>
        </p:txBody>
      </p:sp>
      <p:sp>
        <p:nvSpPr>
          <p:cNvPr id="71" name="Oval 70">
            <a:extLst>
              <a:ext uri="{FF2B5EF4-FFF2-40B4-BE49-F238E27FC236}">
                <a16:creationId xmlns:a16="http://schemas.microsoft.com/office/drawing/2014/main" id="{F2FC973B-3B51-4F42-8BFD-26BC51FA4235}"/>
              </a:ext>
            </a:extLst>
          </p:cNvPr>
          <p:cNvSpPr/>
          <p:nvPr/>
        </p:nvSpPr>
        <p:spPr>
          <a:xfrm>
            <a:off x="614224" y="2384249"/>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2" name="TextBox 71">
            <a:extLst>
              <a:ext uri="{FF2B5EF4-FFF2-40B4-BE49-F238E27FC236}">
                <a16:creationId xmlns:a16="http://schemas.microsoft.com/office/drawing/2014/main" id="{2C5BF762-590A-488F-A4F9-E49114BD44E8}"/>
              </a:ext>
            </a:extLst>
          </p:cNvPr>
          <p:cNvSpPr txBox="1"/>
          <p:nvPr/>
        </p:nvSpPr>
        <p:spPr>
          <a:xfrm>
            <a:off x="637083" y="2273273"/>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SS-003_2019</a:t>
            </a:r>
          </a:p>
        </p:txBody>
      </p:sp>
      <p:sp>
        <p:nvSpPr>
          <p:cNvPr id="73" name="Oval 72">
            <a:extLst>
              <a:ext uri="{FF2B5EF4-FFF2-40B4-BE49-F238E27FC236}">
                <a16:creationId xmlns:a16="http://schemas.microsoft.com/office/drawing/2014/main" id="{570B98DC-ED84-4178-98B2-D2ED5746A29D}"/>
              </a:ext>
            </a:extLst>
          </p:cNvPr>
          <p:cNvSpPr/>
          <p:nvPr/>
        </p:nvSpPr>
        <p:spPr>
          <a:xfrm>
            <a:off x="3686978" y="2110223"/>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4" name="TextBox 73">
            <a:extLst>
              <a:ext uri="{FF2B5EF4-FFF2-40B4-BE49-F238E27FC236}">
                <a16:creationId xmlns:a16="http://schemas.microsoft.com/office/drawing/2014/main" id="{8BE6B521-F33C-4A62-9408-C53F55598327}"/>
              </a:ext>
            </a:extLst>
          </p:cNvPr>
          <p:cNvSpPr txBox="1"/>
          <p:nvPr/>
        </p:nvSpPr>
        <p:spPr>
          <a:xfrm>
            <a:off x="3709837" y="1999247"/>
            <a:ext cx="234234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SD-012_2019</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0000"/>
                </a:solidFill>
                <a:effectLst/>
                <a:uLnTx/>
                <a:uFillTx/>
              </a:rPr>
              <a:t>MOVED –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0000"/>
                </a:solidFill>
                <a:effectLst/>
                <a:uLnTx/>
                <a:uFillTx/>
              </a:rPr>
              <a:t>50m to South</a:t>
            </a:r>
          </a:p>
        </p:txBody>
      </p:sp>
      <p:sp>
        <p:nvSpPr>
          <p:cNvPr id="75" name="Oval 74">
            <a:extLst>
              <a:ext uri="{FF2B5EF4-FFF2-40B4-BE49-F238E27FC236}">
                <a16:creationId xmlns:a16="http://schemas.microsoft.com/office/drawing/2014/main" id="{5A47C974-7BF2-47EF-972B-C17675E97522}"/>
              </a:ext>
            </a:extLst>
          </p:cNvPr>
          <p:cNvSpPr/>
          <p:nvPr/>
        </p:nvSpPr>
        <p:spPr>
          <a:xfrm>
            <a:off x="2229440" y="2588359"/>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6" name="TextBox 75">
            <a:extLst>
              <a:ext uri="{FF2B5EF4-FFF2-40B4-BE49-F238E27FC236}">
                <a16:creationId xmlns:a16="http://schemas.microsoft.com/office/drawing/2014/main" id="{9DC9D194-507D-4BC3-9BE5-5AFFBD1ED8E8}"/>
              </a:ext>
            </a:extLst>
          </p:cNvPr>
          <p:cNvSpPr txBox="1"/>
          <p:nvPr/>
        </p:nvSpPr>
        <p:spPr>
          <a:xfrm>
            <a:off x="2252299" y="2477383"/>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SD-014_2019</a:t>
            </a:r>
          </a:p>
        </p:txBody>
      </p:sp>
      <p:sp>
        <p:nvSpPr>
          <p:cNvPr id="77" name="Oval 76">
            <a:extLst>
              <a:ext uri="{FF2B5EF4-FFF2-40B4-BE49-F238E27FC236}">
                <a16:creationId xmlns:a16="http://schemas.microsoft.com/office/drawing/2014/main" id="{06FF0C53-5E16-4F48-A83F-396892E437DD}"/>
              </a:ext>
            </a:extLst>
          </p:cNvPr>
          <p:cNvSpPr/>
          <p:nvPr/>
        </p:nvSpPr>
        <p:spPr>
          <a:xfrm>
            <a:off x="3054324" y="3991293"/>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78" name="TextBox 77">
            <a:extLst>
              <a:ext uri="{FF2B5EF4-FFF2-40B4-BE49-F238E27FC236}">
                <a16:creationId xmlns:a16="http://schemas.microsoft.com/office/drawing/2014/main" id="{D60B308D-986A-4F2C-B6C7-28D70BC73B59}"/>
              </a:ext>
            </a:extLst>
          </p:cNvPr>
          <p:cNvSpPr txBox="1"/>
          <p:nvPr/>
        </p:nvSpPr>
        <p:spPr>
          <a:xfrm>
            <a:off x="3077183" y="3880317"/>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SD-015_2019</a:t>
            </a:r>
          </a:p>
        </p:txBody>
      </p:sp>
      <p:sp>
        <p:nvSpPr>
          <p:cNvPr id="79" name="Oval 78">
            <a:extLst>
              <a:ext uri="{FF2B5EF4-FFF2-40B4-BE49-F238E27FC236}">
                <a16:creationId xmlns:a16="http://schemas.microsoft.com/office/drawing/2014/main" id="{1AC2EA11-9E05-4E51-BFAB-2A28953C29A7}"/>
              </a:ext>
            </a:extLst>
          </p:cNvPr>
          <p:cNvSpPr/>
          <p:nvPr/>
        </p:nvSpPr>
        <p:spPr>
          <a:xfrm>
            <a:off x="711978" y="4482247"/>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0" name="TextBox 79">
            <a:extLst>
              <a:ext uri="{FF2B5EF4-FFF2-40B4-BE49-F238E27FC236}">
                <a16:creationId xmlns:a16="http://schemas.microsoft.com/office/drawing/2014/main" id="{AB024BF8-E85D-42B3-A204-F38DE2F60BE6}"/>
              </a:ext>
            </a:extLst>
          </p:cNvPr>
          <p:cNvSpPr txBox="1"/>
          <p:nvPr/>
        </p:nvSpPr>
        <p:spPr>
          <a:xfrm>
            <a:off x="734837" y="4371271"/>
            <a:ext cx="2342346" cy="64633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SD-011_2019</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FF0000"/>
                </a:solidFill>
                <a:effectLst/>
                <a:uLnTx/>
                <a:uFillTx/>
              </a:rPr>
              <a:t>REJECT – No landowner permission</a:t>
            </a:r>
          </a:p>
        </p:txBody>
      </p:sp>
      <p:sp>
        <p:nvSpPr>
          <p:cNvPr id="81" name="Oval 80">
            <a:extLst>
              <a:ext uri="{FF2B5EF4-FFF2-40B4-BE49-F238E27FC236}">
                <a16:creationId xmlns:a16="http://schemas.microsoft.com/office/drawing/2014/main" id="{05193A1D-7D63-4E3D-9621-AC2CDEF39FF0}"/>
              </a:ext>
            </a:extLst>
          </p:cNvPr>
          <p:cNvSpPr/>
          <p:nvPr/>
        </p:nvSpPr>
        <p:spPr>
          <a:xfrm>
            <a:off x="2798193" y="3162927"/>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2" name="TextBox 81">
            <a:extLst>
              <a:ext uri="{FF2B5EF4-FFF2-40B4-BE49-F238E27FC236}">
                <a16:creationId xmlns:a16="http://schemas.microsoft.com/office/drawing/2014/main" id="{415296D2-C144-42F6-A9C0-CA514AA50DC8}"/>
              </a:ext>
            </a:extLst>
          </p:cNvPr>
          <p:cNvSpPr txBox="1"/>
          <p:nvPr/>
        </p:nvSpPr>
        <p:spPr>
          <a:xfrm>
            <a:off x="2815576" y="3039632"/>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SD-013_2019</a:t>
            </a:r>
          </a:p>
        </p:txBody>
      </p:sp>
      <p:sp>
        <p:nvSpPr>
          <p:cNvPr id="83" name="Oval 82">
            <a:extLst>
              <a:ext uri="{FF2B5EF4-FFF2-40B4-BE49-F238E27FC236}">
                <a16:creationId xmlns:a16="http://schemas.microsoft.com/office/drawing/2014/main" id="{7B4620A7-61AF-401D-895E-CE111B70ECD6}"/>
              </a:ext>
            </a:extLst>
          </p:cNvPr>
          <p:cNvSpPr/>
          <p:nvPr/>
        </p:nvSpPr>
        <p:spPr>
          <a:xfrm>
            <a:off x="963929" y="3666606"/>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84" name="TextBox 83">
            <a:extLst>
              <a:ext uri="{FF2B5EF4-FFF2-40B4-BE49-F238E27FC236}">
                <a16:creationId xmlns:a16="http://schemas.microsoft.com/office/drawing/2014/main" id="{DFF44CC1-CB72-44B3-9DB1-8F7110A36E1F}"/>
              </a:ext>
            </a:extLst>
          </p:cNvPr>
          <p:cNvSpPr txBox="1"/>
          <p:nvPr/>
        </p:nvSpPr>
        <p:spPr>
          <a:xfrm>
            <a:off x="986788" y="3555630"/>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SD-010_2019</a:t>
            </a:r>
          </a:p>
        </p:txBody>
      </p:sp>
    </p:spTree>
    <p:extLst>
      <p:ext uri="{BB962C8B-B14F-4D97-AF65-F5344CB8AC3E}">
        <p14:creationId xmlns:p14="http://schemas.microsoft.com/office/powerpoint/2010/main" val="905674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357752-8A3B-460A-B329-188C7D282A18}"/>
              </a:ext>
            </a:extLst>
          </p:cNvPr>
          <p:cNvSpPr>
            <a:spLocks noGrp="1"/>
          </p:cNvSpPr>
          <p:nvPr>
            <p:ph idx="1"/>
          </p:nvPr>
        </p:nvSpPr>
        <p:spPr>
          <a:xfrm>
            <a:off x="4876800" y="533400"/>
            <a:ext cx="3810000" cy="5592763"/>
          </a:xfrm>
        </p:spPr>
        <p:txBody>
          <a:bodyPr>
            <a:normAutofit lnSpcReduction="10000"/>
          </a:bodyPr>
          <a:lstStyle/>
          <a:p>
            <a:pPr marL="0" indent="0">
              <a:buNone/>
            </a:pPr>
            <a:r>
              <a:rPr lang="en-US" dirty="0"/>
              <a:t>The final design that you are left with has</a:t>
            </a:r>
          </a:p>
          <a:p>
            <a:pPr lvl="1"/>
            <a:r>
              <a:rPr lang="en-US" dirty="0"/>
              <a:t>SD-012_2019 moved 50m to the South</a:t>
            </a:r>
          </a:p>
          <a:p>
            <a:pPr lvl="1"/>
            <a:r>
              <a:rPr lang="en-US" dirty="0"/>
              <a:t>SS-004_2019 rejected and replaced with SS-023_2020</a:t>
            </a:r>
          </a:p>
          <a:p>
            <a:pPr lvl="1"/>
            <a:r>
              <a:rPr lang="en-US" dirty="0"/>
              <a:t>SD-011_2019 rejected and replaced with SD-062_2020</a:t>
            </a:r>
          </a:p>
        </p:txBody>
      </p:sp>
      <p:grpSp>
        <p:nvGrpSpPr>
          <p:cNvPr id="33" name="Group 32">
            <a:extLst>
              <a:ext uri="{FF2B5EF4-FFF2-40B4-BE49-F238E27FC236}">
                <a16:creationId xmlns:a16="http://schemas.microsoft.com/office/drawing/2014/main" id="{E165C68F-48C2-4B92-8EE4-2BEF5C2DF4B1}"/>
              </a:ext>
            </a:extLst>
          </p:cNvPr>
          <p:cNvGrpSpPr/>
          <p:nvPr/>
        </p:nvGrpSpPr>
        <p:grpSpPr>
          <a:xfrm>
            <a:off x="416176" y="1415143"/>
            <a:ext cx="4248179" cy="3690257"/>
            <a:chOff x="2063932" y="738052"/>
            <a:chExt cx="6524897" cy="5270862"/>
          </a:xfrm>
        </p:grpSpPr>
        <p:sp>
          <p:nvSpPr>
            <p:cNvPr id="34" name="Rectangle 33">
              <a:extLst>
                <a:ext uri="{FF2B5EF4-FFF2-40B4-BE49-F238E27FC236}">
                  <a16:creationId xmlns:a16="http://schemas.microsoft.com/office/drawing/2014/main" id="{5C331A0D-02BB-4F70-8B79-4C3DC2DDED29}"/>
                </a:ext>
              </a:extLst>
            </p:cNvPr>
            <p:cNvSpPr/>
            <p:nvPr/>
          </p:nvSpPr>
          <p:spPr>
            <a:xfrm>
              <a:off x="2070463" y="744583"/>
              <a:ext cx="6518366" cy="5257800"/>
            </a:xfrm>
            <a:prstGeom prst="rect">
              <a:avLst/>
            </a:prstGeom>
            <a:solidFill>
              <a:srgbClr val="FFC000">
                <a:lumMod val="20000"/>
                <a:lumOff val="80000"/>
              </a:srgbClr>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DECCF481-285B-4DD1-8D63-2AB50C81F652}"/>
                </a:ext>
              </a:extLst>
            </p:cNvPr>
            <p:cNvSpPr/>
            <p:nvPr/>
          </p:nvSpPr>
          <p:spPr>
            <a:xfrm>
              <a:off x="2063932" y="738052"/>
              <a:ext cx="3370217" cy="2821840"/>
            </a:xfrm>
            <a:custGeom>
              <a:avLst/>
              <a:gdLst>
                <a:gd name="connsiteX0" fmla="*/ 19594 w 3370217"/>
                <a:gd name="connsiteY0" fmla="*/ 52514 h 2821840"/>
                <a:gd name="connsiteX1" fmla="*/ 13062 w 3370217"/>
                <a:gd name="connsiteY1" fmla="*/ 2416891 h 2821840"/>
                <a:gd name="connsiteX2" fmla="*/ 0 w 3370217"/>
                <a:gd name="connsiteY2" fmla="*/ 2403828 h 2821840"/>
                <a:gd name="connsiteX3" fmla="*/ 13062 w 3370217"/>
                <a:gd name="connsiteY3" fmla="*/ 2469142 h 2821840"/>
                <a:gd name="connsiteX4" fmla="*/ 32657 w 3370217"/>
                <a:gd name="connsiteY4" fmla="*/ 2488737 h 2821840"/>
                <a:gd name="connsiteX5" fmla="*/ 58782 w 3370217"/>
                <a:gd name="connsiteY5" fmla="*/ 2534457 h 2821840"/>
                <a:gd name="connsiteX6" fmla="*/ 97971 w 3370217"/>
                <a:gd name="connsiteY6" fmla="*/ 2580177 h 2821840"/>
                <a:gd name="connsiteX7" fmla="*/ 117565 w 3370217"/>
                <a:gd name="connsiteY7" fmla="*/ 2625897 h 2821840"/>
                <a:gd name="connsiteX8" fmla="*/ 137160 w 3370217"/>
                <a:gd name="connsiteY8" fmla="*/ 2645491 h 2821840"/>
                <a:gd name="connsiteX9" fmla="*/ 150222 w 3370217"/>
                <a:gd name="connsiteY9" fmla="*/ 2691211 h 2821840"/>
                <a:gd name="connsiteX10" fmla="*/ 169817 w 3370217"/>
                <a:gd name="connsiteY10" fmla="*/ 2717337 h 2821840"/>
                <a:gd name="connsiteX11" fmla="*/ 182880 w 3370217"/>
                <a:gd name="connsiteY11" fmla="*/ 2756525 h 2821840"/>
                <a:gd name="connsiteX12" fmla="*/ 189411 w 3370217"/>
                <a:gd name="connsiteY12" fmla="*/ 2776120 h 2821840"/>
                <a:gd name="connsiteX13" fmla="*/ 209005 w 3370217"/>
                <a:gd name="connsiteY13" fmla="*/ 2789182 h 2821840"/>
                <a:gd name="connsiteX14" fmla="*/ 222068 w 3370217"/>
                <a:gd name="connsiteY14" fmla="*/ 2808777 h 2821840"/>
                <a:gd name="connsiteX15" fmla="*/ 241662 w 3370217"/>
                <a:gd name="connsiteY15" fmla="*/ 2821840 h 2821840"/>
                <a:gd name="connsiteX16" fmla="*/ 542108 w 3370217"/>
                <a:gd name="connsiteY16" fmla="*/ 2808777 h 2821840"/>
                <a:gd name="connsiteX17" fmla="*/ 587828 w 3370217"/>
                <a:gd name="connsiteY17" fmla="*/ 2802245 h 2821840"/>
                <a:gd name="connsiteX18" fmla="*/ 672737 w 3370217"/>
                <a:gd name="connsiteY18" fmla="*/ 2782651 h 2821840"/>
                <a:gd name="connsiteX19" fmla="*/ 816428 w 3370217"/>
                <a:gd name="connsiteY19" fmla="*/ 2769588 h 2821840"/>
                <a:gd name="connsiteX20" fmla="*/ 875211 w 3370217"/>
                <a:gd name="connsiteY20" fmla="*/ 2756525 h 2821840"/>
                <a:gd name="connsiteX21" fmla="*/ 927462 w 3370217"/>
                <a:gd name="connsiteY21" fmla="*/ 2749994 h 2821840"/>
                <a:gd name="connsiteX22" fmla="*/ 979714 w 3370217"/>
                <a:gd name="connsiteY22" fmla="*/ 2736931 h 2821840"/>
                <a:gd name="connsiteX23" fmla="*/ 1051560 w 3370217"/>
                <a:gd name="connsiteY23" fmla="*/ 2723868 h 2821840"/>
                <a:gd name="connsiteX24" fmla="*/ 1136468 w 3370217"/>
                <a:gd name="connsiteY24" fmla="*/ 2697742 h 2821840"/>
                <a:gd name="connsiteX25" fmla="*/ 1195251 w 3370217"/>
                <a:gd name="connsiteY25" fmla="*/ 2684680 h 2821840"/>
                <a:gd name="connsiteX26" fmla="*/ 1247502 w 3370217"/>
                <a:gd name="connsiteY26" fmla="*/ 2671617 h 2821840"/>
                <a:gd name="connsiteX27" fmla="*/ 1267097 w 3370217"/>
                <a:gd name="connsiteY27" fmla="*/ 2665085 h 2821840"/>
                <a:gd name="connsiteX28" fmla="*/ 1312817 w 3370217"/>
                <a:gd name="connsiteY28" fmla="*/ 2658554 h 2821840"/>
                <a:gd name="connsiteX29" fmla="*/ 1358537 w 3370217"/>
                <a:gd name="connsiteY29" fmla="*/ 2638960 h 2821840"/>
                <a:gd name="connsiteX30" fmla="*/ 1404257 w 3370217"/>
                <a:gd name="connsiteY30" fmla="*/ 2632428 h 2821840"/>
                <a:gd name="connsiteX31" fmla="*/ 1430382 w 3370217"/>
                <a:gd name="connsiteY31" fmla="*/ 2619365 h 2821840"/>
                <a:gd name="connsiteX32" fmla="*/ 1449977 w 3370217"/>
                <a:gd name="connsiteY32" fmla="*/ 2612834 h 2821840"/>
                <a:gd name="connsiteX33" fmla="*/ 1495697 w 3370217"/>
                <a:gd name="connsiteY33" fmla="*/ 2599771 h 2821840"/>
                <a:gd name="connsiteX34" fmla="*/ 1521822 w 3370217"/>
                <a:gd name="connsiteY34" fmla="*/ 2593240 h 2821840"/>
                <a:gd name="connsiteX35" fmla="*/ 1541417 w 3370217"/>
                <a:gd name="connsiteY35" fmla="*/ 2586708 h 2821840"/>
                <a:gd name="connsiteX36" fmla="*/ 1587137 w 3370217"/>
                <a:gd name="connsiteY36" fmla="*/ 2573645 h 2821840"/>
                <a:gd name="connsiteX37" fmla="*/ 1606731 w 3370217"/>
                <a:gd name="connsiteY37" fmla="*/ 2567114 h 2821840"/>
                <a:gd name="connsiteX38" fmla="*/ 1704702 w 3370217"/>
                <a:gd name="connsiteY38" fmla="*/ 2540988 h 2821840"/>
                <a:gd name="connsiteX39" fmla="*/ 1737360 w 3370217"/>
                <a:gd name="connsiteY39" fmla="*/ 2521394 h 2821840"/>
                <a:gd name="connsiteX40" fmla="*/ 1776548 w 3370217"/>
                <a:gd name="connsiteY40" fmla="*/ 2501800 h 2821840"/>
                <a:gd name="connsiteX41" fmla="*/ 1815737 w 3370217"/>
                <a:gd name="connsiteY41" fmla="*/ 2475674 h 2821840"/>
                <a:gd name="connsiteX42" fmla="*/ 1841862 w 3370217"/>
                <a:gd name="connsiteY42" fmla="*/ 2462611 h 2821840"/>
                <a:gd name="connsiteX43" fmla="*/ 1920240 w 3370217"/>
                <a:gd name="connsiteY43" fmla="*/ 2410360 h 2821840"/>
                <a:gd name="connsiteX44" fmla="*/ 1979022 w 3370217"/>
                <a:gd name="connsiteY44" fmla="*/ 2351577 h 2821840"/>
                <a:gd name="connsiteX45" fmla="*/ 2076994 w 3370217"/>
                <a:gd name="connsiteY45" fmla="*/ 2286262 h 2821840"/>
                <a:gd name="connsiteX46" fmla="*/ 2161902 w 3370217"/>
                <a:gd name="connsiteY46" fmla="*/ 2240542 h 2821840"/>
                <a:gd name="connsiteX47" fmla="*/ 2214154 w 3370217"/>
                <a:gd name="connsiteY47" fmla="*/ 2201354 h 2821840"/>
                <a:gd name="connsiteX48" fmla="*/ 2259874 w 3370217"/>
                <a:gd name="connsiteY48" fmla="*/ 2175228 h 2821840"/>
                <a:gd name="connsiteX49" fmla="*/ 2299062 w 3370217"/>
                <a:gd name="connsiteY49" fmla="*/ 2136040 h 2821840"/>
                <a:gd name="connsiteX50" fmla="*/ 2364377 w 3370217"/>
                <a:gd name="connsiteY50" fmla="*/ 2090320 h 2821840"/>
                <a:gd name="connsiteX51" fmla="*/ 2403565 w 3370217"/>
                <a:gd name="connsiteY51" fmla="*/ 2038068 h 2821840"/>
                <a:gd name="connsiteX52" fmla="*/ 2429691 w 3370217"/>
                <a:gd name="connsiteY52" fmla="*/ 2005411 h 2821840"/>
                <a:gd name="connsiteX53" fmla="*/ 2462348 w 3370217"/>
                <a:gd name="connsiteY53" fmla="*/ 1959691 h 2821840"/>
                <a:gd name="connsiteX54" fmla="*/ 2475411 w 3370217"/>
                <a:gd name="connsiteY54" fmla="*/ 1913971 h 2821840"/>
                <a:gd name="connsiteX55" fmla="*/ 2475411 w 3370217"/>
                <a:gd name="connsiteY55" fmla="*/ 1855188 h 2821840"/>
                <a:gd name="connsiteX56" fmla="*/ 2449285 w 3370217"/>
                <a:gd name="connsiteY56" fmla="*/ 1848657 h 2821840"/>
                <a:gd name="connsiteX57" fmla="*/ 2403565 w 3370217"/>
                <a:gd name="connsiteY57" fmla="*/ 1816000 h 2821840"/>
                <a:gd name="connsiteX58" fmla="*/ 2383971 w 3370217"/>
                <a:gd name="connsiteY58" fmla="*/ 1789874 h 2821840"/>
                <a:gd name="connsiteX59" fmla="*/ 2331720 w 3370217"/>
                <a:gd name="connsiteY59" fmla="*/ 1711497 h 2821840"/>
                <a:gd name="connsiteX60" fmla="*/ 2259874 w 3370217"/>
                <a:gd name="connsiteY60" fmla="*/ 1606994 h 2821840"/>
                <a:gd name="connsiteX61" fmla="*/ 2246811 w 3370217"/>
                <a:gd name="connsiteY61" fmla="*/ 1587400 h 2821840"/>
                <a:gd name="connsiteX62" fmla="*/ 2220685 w 3370217"/>
                <a:gd name="connsiteY62" fmla="*/ 1561274 h 2821840"/>
                <a:gd name="connsiteX63" fmla="*/ 2220685 w 3370217"/>
                <a:gd name="connsiteY63" fmla="*/ 1469834 h 2821840"/>
                <a:gd name="connsiteX64" fmla="*/ 2246811 w 3370217"/>
                <a:gd name="connsiteY64" fmla="*/ 1463302 h 2821840"/>
                <a:gd name="connsiteX65" fmla="*/ 2292531 w 3370217"/>
                <a:gd name="connsiteY65" fmla="*/ 1430645 h 2821840"/>
                <a:gd name="connsiteX66" fmla="*/ 2331720 w 3370217"/>
                <a:gd name="connsiteY66" fmla="*/ 1391457 h 2821840"/>
                <a:gd name="connsiteX67" fmla="*/ 2436222 w 3370217"/>
                <a:gd name="connsiteY67" fmla="*/ 1319611 h 2821840"/>
                <a:gd name="connsiteX68" fmla="*/ 2573382 w 3370217"/>
                <a:gd name="connsiteY68" fmla="*/ 1241234 h 2821840"/>
                <a:gd name="connsiteX69" fmla="*/ 2586445 w 3370217"/>
                <a:gd name="connsiteY69" fmla="*/ 1221640 h 2821840"/>
                <a:gd name="connsiteX70" fmla="*/ 2704011 w 3370217"/>
                <a:gd name="connsiteY70" fmla="*/ 1169388 h 2821840"/>
                <a:gd name="connsiteX71" fmla="*/ 2788920 w 3370217"/>
                <a:gd name="connsiteY71" fmla="*/ 1130200 h 2821840"/>
                <a:gd name="connsiteX72" fmla="*/ 2886891 w 3370217"/>
                <a:gd name="connsiteY72" fmla="*/ 1084480 h 2821840"/>
                <a:gd name="connsiteX73" fmla="*/ 2939142 w 3370217"/>
                <a:gd name="connsiteY73" fmla="*/ 1064885 h 2821840"/>
                <a:gd name="connsiteX74" fmla="*/ 3010988 w 3370217"/>
                <a:gd name="connsiteY74" fmla="*/ 1019165 h 2821840"/>
                <a:gd name="connsiteX75" fmla="*/ 3056708 w 3370217"/>
                <a:gd name="connsiteY75" fmla="*/ 999571 h 2821840"/>
                <a:gd name="connsiteX76" fmla="*/ 3141617 w 3370217"/>
                <a:gd name="connsiteY76" fmla="*/ 940788 h 2821840"/>
                <a:gd name="connsiteX77" fmla="*/ 3161211 w 3370217"/>
                <a:gd name="connsiteY77" fmla="*/ 914662 h 2821840"/>
                <a:gd name="connsiteX78" fmla="*/ 3193868 w 3370217"/>
                <a:gd name="connsiteY78" fmla="*/ 882005 h 2821840"/>
                <a:gd name="connsiteX79" fmla="*/ 3213462 w 3370217"/>
                <a:gd name="connsiteY79" fmla="*/ 842817 h 2821840"/>
                <a:gd name="connsiteX80" fmla="*/ 3239588 w 3370217"/>
                <a:gd name="connsiteY80" fmla="*/ 803628 h 2821840"/>
                <a:gd name="connsiteX81" fmla="*/ 3246120 w 3370217"/>
                <a:gd name="connsiteY81" fmla="*/ 770971 h 2821840"/>
                <a:gd name="connsiteX82" fmla="*/ 3291840 w 3370217"/>
                <a:gd name="connsiteY82" fmla="*/ 659937 h 2821840"/>
                <a:gd name="connsiteX83" fmla="*/ 3311434 w 3370217"/>
                <a:gd name="connsiteY83" fmla="*/ 614217 h 2821840"/>
                <a:gd name="connsiteX84" fmla="*/ 3331028 w 3370217"/>
                <a:gd name="connsiteY84" fmla="*/ 555434 h 2821840"/>
                <a:gd name="connsiteX85" fmla="*/ 3337560 w 3370217"/>
                <a:gd name="connsiteY85" fmla="*/ 490120 h 2821840"/>
                <a:gd name="connsiteX86" fmla="*/ 3357154 w 3370217"/>
                <a:gd name="connsiteY86" fmla="*/ 392148 h 2821840"/>
                <a:gd name="connsiteX87" fmla="*/ 3370217 w 3370217"/>
                <a:gd name="connsiteY87" fmla="*/ 313771 h 2821840"/>
                <a:gd name="connsiteX88" fmla="*/ 3357154 w 3370217"/>
                <a:gd name="connsiteY88" fmla="*/ 248457 h 2821840"/>
                <a:gd name="connsiteX89" fmla="*/ 3317965 w 3370217"/>
                <a:gd name="connsiteY89" fmla="*/ 235394 h 2821840"/>
                <a:gd name="connsiteX90" fmla="*/ 3265714 w 3370217"/>
                <a:gd name="connsiteY90" fmla="*/ 170080 h 2821840"/>
                <a:gd name="connsiteX91" fmla="*/ 3226525 w 3370217"/>
                <a:gd name="connsiteY91" fmla="*/ 117828 h 2821840"/>
                <a:gd name="connsiteX92" fmla="*/ 3193868 w 3370217"/>
                <a:gd name="connsiteY92" fmla="*/ 78640 h 2821840"/>
                <a:gd name="connsiteX93" fmla="*/ 3167742 w 3370217"/>
                <a:gd name="connsiteY93" fmla="*/ 45982 h 2821840"/>
                <a:gd name="connsiteX94" fmla="*/ 3154680 w 3370217"/>
                <a:gd name="connsiteY94" fmla="*/ 26388 h 2821840"/>
                <a:gd name="connsiteX95" fmla="*/ 3135085 w 3370217"/>
                <a:gd name="connsiteY95" fmla="*/ 19857 h 2821840"/>
                <a:gd name="connsiteX96" fmla="*/ 3115491 w 3370217"/>
                <a:gd name="connsiteY96" fmla="*/ 13325 h 2821840"/>
                <a:gd name="connsiteX97" fmla="*/ 19594 w 3370217"/>
                <a:gd name="connsiteY97" fmla="*/ 52514 h 282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370217" h="2821840">
                  <a:moveTo>
                    <a:pt x="19594" y="52514"/>
                  </a:moveTo>
                  <a:cubicBezTo>
                    <a:pt x="17417" y="840640"/>
                    <a:pt x="15239" y="1628765"/>
                    <a:pt x="13062" y="2416891"/>
                  </a:cubicBezTo>
                  <a:lnTo>
                    <a:pt x="0" y="2403828"/>
                  </a:lnTo>
                  <a:cubicBezTo>
                    <a:pt x="4354" y="2425599"/>
                    <a:pt x="5092" y="2448419"/>
                    <a:pt x="13062" y="2469142"/>
                  </a:cubicBezTo>
                  <a:cubicBezTo>
                    <a:pt x="16378" y="2477763"/>
                    <a:pt x="27360" y="2481170"/>
                    <a:pt x="32657" y="2488737"/>
                  </a:cubicBezTo>
                  <a:cubicBezTo>
                    <a:pt x="42723" y="2503117"/>
                    <a:pt x="49358" y="2519649"/>
                    <a:pt x="58782" y="2534457"/>
                  </a:cubicBezTo>
                  <a:cubicBezTo>
                    <a:pt x="73441" y="2557493"/>
                    <a:pt x="79571" y="2561776"/>
                    <a:pt x="97971" y="2580177"/>
                  </a:cubicBezTo>
                  <a:cubicBezTo>
                    <a:pt x="103301" y="2596168"/>
                    <a:pt x="107476" y="2611773"/>
                    <a:pt x="117565" y="2625897"/>
                  </a:cubicBezTo>
                  <a:cubicBezTo>
                    <a:pt x="122934" y="2633413"/>
                    <a:pt x="130628" y="2638960"/>
                    <a:pt x="137160" y="2645491"/>
                  </a:cubicBezTo>
                  <a:cubicBezTo>
                    <a:pt x="138574" y="2651146"/>
                    <a:pt x="146058" y="2683924"/>
                    <a:pt x="150222" y="2691211"/>
                  </a:cubicBezTo>
                  <a:cubicBezTo>
                    <a:pt x="155623" y="2700663"/>
                    <a:pt x="163285" y="2708628"/>
                    <a:pt x="169817" y="2717337"/>
                  </a:cubicBezTo>
                  <a:lnTo>
                    <a:pt x="182880" y="2756525"/>
                  </a:lnTo>
                  <a:cubicBezTo>
                    <a:pt x="185057" y="2763057"/>
                    <a:pt x="183682" y="2772301"/>
                    <a:pt x="189411" y="2776120"/>
                  </a:cubicBezTo>
                  <a:lnTo>
                    <a:pt x="209005" y="2789182"/>
                  </a:lnTo>
                  <a:cubicBezTo>
                    <a:pt x="213359" y="2795714"/>
                    <a:pt x="216517" y="2803226"/>
                    <a:pt x="222068" y="2808777"/>
                  </a:cubicBezTo>
                  <a:cubicBezTo>
                    <a:pt x="227619" y="2814328"/>
                    <a:pt x="233812" y="2821840"/>
                    <a:pt x="241662" y="2821840"/>
                  </a:cubicBezTo>
                  <a:cubicBezTo>
                    <a:pt x="341905" y="2821840"/>
                    <a:pt x="441959" y="2813131"/>
                    <a:pt x="542108" y="2808777"/>
                  </a:cubicBezTo>
                  <a:cubicBezTo>
                    <a:pt x="557348" y="2806600"/>
                    <a:pt x="572775" y="2805471"/>
                    <a:pt x="587828" y="2802245"/>
                  </a:cubicBezTo>
                  <a:cubicBezTo>
                    <a:pt x="670835" y="2784457"/>
                    <a:pt x="597399" y="2792695"/>
                    <a:pt x="672737" y="2782651"/>
                  </a:cubicBezTo>
                  <a:cubicBezTo>
                    <a:pt x="725455" y="2775623"/>
                    <a:pt x="761218" y="2773835"/>
                    <a:pt x="816428" y="2769588"/>
                  </a:cubicBezTo>
                  <a:cubicBezTo>
                    <a:pt x="836022" y="2765234"/>
                    <a:pt x="855444" y="2760013"/>
                    <a:pt x="875211" y="2756525"/>
                  </a:cubicBezTo>
                  <a:cubicBezTo>
                    <a:pt x="892496" y="2753475"/>
                    <a:pt x="910210" y="2753229"/>
                    <a:pt x="927462" y="2749994"/>
                  </a:cubicBezTo>
                  <a:cubicBezTo>
                    <a:pt x="945108" y="2746685"/>
                    <a:pt x="962159" y="2740693"/>
                    <a:pt x="979714" y="2736931"/>
                  </a:cubicBezTo>
                  <a:cubicBezTo>
                    <a:pt x="1073068" y="2716927"/>
                    <a:pt x="969688" y="2742762"/>
                    <a:pt x="1051560" y="2723868"/>
                  </a:cubicBezTo>
                  <a:cubicBezTo>
                    <a:pt x="1152366" y="2700604"/>
                    <a:pt x="1062861" y="2722277"/>
                    <a:pt x="1136468" y="2697742"/>
                  </a:cubicBezTo>
                  <a:cubicBezTo>
                    <a:pt x="1153441" y="2692084"/>
                    <a:pt x="1178429" y="2688562"/>
                    <a:pt x="1195251" y="2684680"/>
                  </a:cubicBezTo>
                  <a:cubicBezTo>
                    <a:pt x="1212744" y="2680643"/>
                    <a:pt x="1230182" y="2676341"/>
                    <a:pt x="1247502" y="2671617"/>
                  </a:cubicBezTo>
                  <a:cubicBezTo>
                    <a:pt x="1254144" y="2669805"/>
                    <a:pt x="1260346" y="2666435"/>
                    <a:pt x="1267097" y="2665085"/>
                  </a:cubicBezTo>
                  <a:cubicBezTo>
                    <a:pt x="1282193" y="2662066"/>
                    <a:pt x="1297577" y="2660731"/>
                    <a:pt x="1312817" y="2658554"/>
                  </a:cubicBezTo>
                  <a:cubicBezTo>
                    <a:pt x="1326985" y="2651470"/>
                    <a:pt x="1342515" y="2642164"/>
                    <a:pt x="1358537" y="2638960"/>
                  </a:cubicBezTo>
                  <a:cubicBezTo>
                    <a:pt x="1373633" y="2635941"/>
                    <a:pt x="1389017" y="2634605"/>
                    <a:pt x="1404257" y="2632428"/>
                  </a:cubicBezTo>
                  <a:cubicBezTo>
                    <a:pt x="1412965" y="2628074"/>
                    <a:pt x="1421433" y="2623200"/>
                    <a:pt x="1430382" y="2619365"/>
                  </a:cubicBezTo>
                  <a:cubicBezTo>
                    <a:pt x="1436710" y="2616653"/>
                    <a:pt x="1443382" y="2614812"/>
                    <a:pt x="1449977" y="2612834"/>
                  </a:cubicBezTo>
                  <a:cubicBezTo>
                    <a:pt x="1465158" y="2608280"/>
                    <a:pt x="1480406" y="2603941"/>
                    <a:pt x="1495697" y="2599771"/>
                  </a:cubicBezTo>
                  <a:cubicBezTo>
                    <a:pt x="1504357" y="2597409"/>
                    <a:pt x="1513191" y="2595706"/>
                    <a:pt x="1521822" y="2593240"/>
                  </a:cubicBezTo>
                  <a:cubicBezTo>
                    <a:pt x="1528442" y="2591349"/>
                    <a:pt x="1534822" y="2588686"/>
                    <a:pt x="1541417" y="2586708"/>
                  </a:cubicBezTo>
                  <a:cubicBezTo>
                    <a:pt x="1556598" y="2582153"/>
                    <a:pt x="1571956" y="2578199"/>
                    <a:pt x="1587137" y="2573645"/>
                  </a:cubicBezTo>
                  <a:cubicBezTo>
                    <a:pt x="1593731" y="2571667"/>
                    <a:pt x="1600137" y="2569092"/>
                    <a:pt x="1606731" y="2567114"/>
                  </a:cubicBezTo>
                  <a:cubicBezTo>
                    <a:pt x="1651723" y="2553616"/>
                    <a:pt x="1657452" y="2552801"/>
                    <a:pt x="1704702" y="2540988"/>
                  </a:cubicBezTo>
                  <a:cubicBezTo>
                    <a:pt x="1715588" y="2534457"/>
                    <a:pt x="1726215" y="2527473"/>
                    <a:pt x="1737360" y="2521394"/>
                  </a:cubicBezTo>
                  <a:cubicBezTo>
                    <a:pt x="1750181" y="2514401"/>
                    <a:pt x="1763933" y="2509159"/>
                    <a:pt x="1776548" y="2501800"/>
                  </a:cubicBezTo>
                  <a:cubicBezTo>
                    <a:pt x="1790109" y="2493889"/>
                    <a:pt x="1802275" y="2483752"/>
                    <a:pt x="1815737" y="2475674"/>
                  </a:cubicBezTo>
                  <a:cubicBezTo>
                    <a:pt x="1824086" y="2470665"/>
                    <a:pt x="1833886" y="2468194"/>
                    <a:pt x="1841862" y="2462611"/>
                  </a:cubicBezTo>
                  <a:cubicBezTo>
                    <a:pt x="1925870" y="2403805"/>
                    <a:pt x="1836984" y="2451987"/>
                    <a:pt x="1920240" y="2410360"/>
                  </a:cubicBezTo>
                  <a:cubicBezTo>
                    <a:pt x="1939834" y="2390766"/>
                    <a:pt x="1954237" y="2363969"/>
                    <a:pt x="1979022" y="2351577"/>
                  </a:cubicBezTo>
                  <a:cubicBezTo>
                    <a:pt x="2130286" y="2275945"/>
                    <a:pt x="1932936" y="2379900"/>
                    <a:pt x="2076994" y="2286262"/>
                  </a:cubicBezTo>
                  <a:cubicBezTo>
                    <a:pt x="2103946" y="2268743"/>
                    <a:pt x="2134570" y="2257462"/>
                    <a:pt x="2161902" y="2240542"/>
                  </a:cubicBezTo>
                  <a:cubicBezTo>
                    <a:pt x="2180414" y="2229083"/>
                    <a:pt x="2196039" y="2213431"/>
                    <a:pt x="2214154" y="2201354"/>
                  </a:cubicBezTo>
                  <a:cubicBezTo>
                    <a:pt x="2228759" y="2191618"/>
                    <a:pt x="2245961" y="2185930"/>
                    <a:pt x="2259874" y="2175228"/>
                  </a:cubicBezTo>
                  <a:cubicBezTo>
                    <a:pt x="2274516" y="2163965"/>
                    <a:pt x="2284764" y="2147738"/>
                    <a:pt x="2299062" y="2136040"/>
                  </a:cubicBezTo>
                  <a:cubicBezTo>
                    <a:pt x="2338006" y="2104177"/>
                    <a:pt x="2328031" y="2129971"/>
                    <a:pt x="2364377" y="2090320"/>
                  </a:cubicBezTo>
                  <a:cubicBezTo>
                    <a:pt x="2379088" y="2074271"/>
                    <a:pt x="2390291" y="2055325"/>
                    <a:pt x="2403565" y="2038068"/>
                  </a:cubicBezTo>
                  <a:cubicBezTo>
                    <a:pt x="2412065" y="2027018"/>
                    <a:pt x="2423457" y="2017880"/>
                    <a:pt x="2429691" y="2005411"/>
                  </a:cubicBezTo>
                  <a:cubicBezTo>
                    <a:pt x="2446885" y="1971023"/>
                    <a:pt x="2435869" y="1986170"/>
                    <a:pt x="2462348" y="1959691"/>
                  </a:cubicBezTo>
                  <a:cubicBezTo>
                    <a:pt x="2466702" y="1944451"/>
                    <a:pt x="2469994" y="1928867"/>
                    <a:pt x="2475411" y="1913971"/>
                  </a:cubicBezTo>
                  <a:cubicBezTo>
                    <a:pt x="2484515" y="1888934"/>
                    <a:pt x="2503170" y="1882947"/>
                    <a:pt x="2475411" y="1855188"/>
                  </a:cubicBezTo>
                  <a:cubicBezTo>
                    <a:pt x="2469063" y="1848841"/>
                    <a:pt x="2457994" y="1850834"/>
                    <a:pt x="2449285" y="1848657"/>
                  </a:cubicBezTo>
                  <a:cubicBezTo>
                    <a:pt x="2438162" y="1841241"/>
                    <a:pt x="2411663" y="1824098"/>
                    <a:pt x="2403565" y="1816000"/>
                  </a:cubicBezTo>
                  <a:cubicBezTo>
                    <a:pt x="2395868" y="1808303"/>
                    <a:pt x="2390138" y="1798844"/>
                    <a:pt x="2383971" y="1789874"/>
                  </a:cubicBezTo>
                  <a:cubicBezTo>
                    <a:pt x="2366183" y="1764000"/>
                    <a:pt x="2348577" y="1737987"/>
                    <a:pt x="2331720" y="1711497"/>
                  </a:cubicBezTo>
                  <a:cubicBezTo>
                    <a:pt x="2247264" y="1578780"/>
                    <a:pt x="2319081" y="1685935"/>
                    <a:pt x="2259874" y="1606994"/>
                  </a:cubicBezTo>
                  <a:cubicBezTo>
                    <a:pt x="2255164" y="1600714"/>
                    <a:pt x="2251920" y="1593360"/>
                    <a:pt x="2246811" y="1587400"/>
                  </a:cubicBezTo>
                  <a:cubicBezTo>
                    <a:pt x="2238796" y="1578049"/>
                    <a:pt x="2229394" y="1569983"/>
                    <a:pt x="2220685" y="1561274"/>
                  </a:cubicBezTo>
                  <a:cubicBezTo>
                    <a:pt x="2209812" y="1528653"/>
                    <a:pt x="2202136" y="1514351"/>
                    <a:pt x="2220685" y="1469834"/>
                  </a:cubicBezTo>
                  <a:cubicBezTo>
                    <a:pt x="2224138" y="1461548"/>
                    <a:pt x="2238102" y="1465479"/>
                    <a:pt x="2246811" y="1463302"/>
                  </a:cubicBezTo>
                  <a:cubicBezTo>
                    <a:pt x="2260446" y="1454213"/>
                    <a:pt x="2280951" y="1441066"/>
                    <a:pt x="2292531" y="1430645"/>
                  </a:cubicBezTo>
                  <a:cubicBezTo>
                    <a:pt x="2306262" y="1418287"/>
                    <a:pt x="2317102" y="1402753"/>
                    <a:pt x="2331720" y="1391457"/>
                  </a:cubicBezTo>
                  <a:cubicBezTo>
                    <a:pt x="2365169" y="1365610"/>
                    <a:pt x="2399519" y="1340584"/>
                    <a:pt x="2436222" y="1319611"/>
                  </a:cubicBezTo>
                  <a:lnTo>
                    <a:pt x="2573382" y="1241234"/>
                  </a:lnTo>
                  <a:cubicBezTo>
                    <a:pt x="2577736" y="1234703"/>
                    <a:pt x="2579842" y="1225885"/>
                    <a:pt x="2586445" y="1221640"/>
                  </a:cubicBezTo>
                  <a:cubicBezTo>
                    <a:pt x="2752013" y="1115203"/>
                    <a:pt x="2601814" y="1220486"/>
                    <a:pt x="2704011" y="1169388"/>
                  </a:cubicBezTo>
                  <a:cubicBezTo>
                    <a:pt x="2791369" y="1125709"/>
                    <a:pt x="2722235" y="1143536"/>
                    <a:pt x="2788920" y="1130200"/>
                  </a:cubicBezTo>
                  <a:cubicBezTo>
                    <a:pt x="2829104" y="1110107"/>
                    <a:pt x="2841457" y="1103188"/>
                    <a:pt x="2886891" y="1084480"/>
                  </a:cubicBezTo>
                  <a:cubicBezTo>
                    <a:pt x="2904091" y="1077397"/>
                    <a:pt x="2922681" y="1073549"/>
                    <a:pt x="2939142" y="1064885"/>
                  </a:cubicBezTo>
                  <a:cubicBezTo>
                    <a:pt x="2964262" y="1051664"/>
                    <a:pt x="2986174" y="1032951"/>
                    <a:pt x="3010988" y="1019165"/>
                  </a:cubicBezTo>
                  <a:cubicBezTo>
                    <a:pt x="3025482" y="1011113"/>
                    <a:pt x="3042648" y="1008359"/>
                    <a:pt x="3056708" y="999571"/>
                  </a:cubicBezTo>
                  <a:cubicBezTo>
                    <a:pt x="3204419" y="907252"/>
                    <a:pt x="3061422" y="980885"/>
                    <a:pt x="3141617" y="940788"/>
                  </a:cubicBezTo>
                  <a:cubicBezTo>
                    <a:pt x="3148148" y="932079"/>
                    <a:pt x="3153979" y="922798"/>
                    <a:pt x="3161211" y="914662"/>
                  </a:cubicBezTo>
                  <a:cubicBezTo>
                    <a:pt x="3171439" y="903156"/>
                    <a:pt x="3184813" y="894455"/>
                    <a:pt x="3193868" y="882005"/>
                  </a:cubicBezTo>
                  <a:cubicBezTo>
                    <a:pt x="3202458" y="870194"/>
                    <a:pt x="3206103" y="855432"/>
                    <a:pt x="3213462" y="842817"/>
                  </a:cubicBezTo>
                  <a:cubicBezTo>
                    <a:pt x="3221373" y="829256"/>
                    <a:pt x="3230879" y="816691"/>
                    <a:pt x="3239588" y="803628"/>
                  </a:cubicBezTo>
                  <a:cubicBezTo>
                    <a:pt x="3241765" y="792742"/>
                    <a:pt x="3242326" y="781404"/>
                    <a:pt x="3246120" y="770971"/>
                  </a:cubicBezTo>
                  <a:cubicBezTo>
                    <a:pt x="3259799" y="733355"/>
                    <a:pt x="3276445" y="696884"/>
                    <a:pt x="3291840" y="659937"/>
                  </a:cubicBezTo>
                  <a:cubicBezTo>
                    <a:pt x="3298217" y="644632"/>
                    <a:pt x="3306191" y="629947"/>
                    <a:pt x="3311434" y="614217"/>
                  </a:cubicBezTo>
                  <a:lnTo>
                    <a:pt x="3331028" y="555434"/>
                  </a:lnTo>
                  <a:cubicBezTo>
                    <a:pt x="3333205" y="533663"/>
                    <a:pt x="3334103" y="511725"/>
                    <a:pt x="3337560" y="490120"/>
                  </a:cubicBezTo>
                  <a:cubicBezTo>
                    <a:pt x="3342822" y="457234"/>
                    <a:pt x="3351090" y="424895"/>
                    <a:pt x="3357154" y="392148"/>
                  </a:cubicBezTo>
                  <a:cubicBezTo>
                    <a:pt x="3361977" y="366105"/>
                    <a:pt x="3365863" y="339897"/>
                    <a:pt x="3370217" y="313771"/>
                  </a:cubicBezTo>
                  <a:cubicBezTo>
                    <a:pt x="3365863" y="292000"/>
                    <a:pt x="3369470" y="266931"/>
                    <a:pt x="3357154" y="248457"/>
                  </a:cubicBezTo>
                  <a:cubicBezTo>
                    <a:pt x="3349516" y="237000"/>
                    <a:pt x="3317965" y="235394"/>
                    <a:pt x="3317965" y="235394"/>
                  </a:cubicBezTo>
                  <a:cubicBezTo>
                    <a:pt x="3231432" y="148858"/>
                    <a:pt x="3308363" y="234053"/>
                    <a:pt x="3265714" y="170080"/>
                  </a:cubicBezTo>
                  <a:cubicBezTo>
                    <a:pt x="3253637" y="151965"/>
                    <a:pt x="3226525" y="117828"/>
                    <a:pt x="3226525" y="117828"/>
                  </a:cubicBezTo>
                  <a:cubicBezTo>
                    <a:pt x="3214051" y="80404"/>
                    <a:pt x="3229456" y="114228"/>
                    <a:pt x="3193868" y="78640"/>
                  </a:cubicBezTo>
                  <a:cubicBezTo>
                    <a:pt x="3184010" y="68782"/>
                    <a:pt x="3176106" y="57135"/>
                    <a:pt x="3167742" y="45982"/>
                  </a:cubicBezTo>
                  <a:cubicBezTo>
                    <a:pt x="3163032" y="39702"/>
                    <a:pt x="3160810" y="31292"/>
                    <a:pt x="3154680" y="26388"/>
                  </a:cubicBezTo>
                  <a:cubicBezTo>
                    <a:pt x="3149304" y="22087"/>
                    <a:pt x="3141617" y="22034"/>
                    <a:pt x="3135085" y="19857"/>
                  </a:cubicBezTo>
                  <a:cubicBezTo>
                    <a:pt x="3119322" y="-3789"/>
                    <a:pt x="3125532" y="-6759"/>
                    <a:pt x="3115491" y="13325"/>
                  </a:cubicBezTo>
                  <a:lnTo>
                    <a:pt x="19594" y="52514"/>
                  </a:lnTo>
                  <a:close/>
                </a:path>
              </a:pathLst>
            </a:custGeom>
            <a:solidFill>
              <a:srgbClr val="A5CF8B"/>
            </a:solidFill>
            <a:ln w="1270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6" name="Freeform: Shape 35">
              <a:extLst>
                <a:ext uri="{FF2B5EF4-FFF2-40B4-BE49-F238E27FC236}">
                  <a16:creationId xmlns:a16="http://schemas.microsoft.com/office/drawing/2014/main" id="{6FE6BFA6-D198-412A-8893-CC1A85FF191A}"/>
                </a:ext>
              </a:extLst>
            </p:cNvPr>
            <p:cNvSpPr/>
            <p:nvPr/>
          </p:nvSpPr>
          <p:spPr>
            <a:xfrm>
              <a:off x="3622373" y="4167051"/>
              <a:ext cx="2830803" cy="1841863"/>
            </a:xfrm>
            <a:custGeom>
              <a:avLst/>
              <a:gdLst>
                <a:gd name="connsiteX0" fmla="*/ 263827 w 2830803"/>
                <a:gd name="connsiteY0" fmla="*/ 1809206 h 1841863"/>
                <a:gd name="connsiteX1" fmla="*/ 2628204 w 2830803"/>
                <a:gd name="connsiteY1" fmla="*/ 1841863 h 1841863"/>
                <a:gd name="connsiteX2" fmla="*/ 2628204 w 2830803"/>
                <a:gd name="connsiteY2" fmla="*/ 1841863 h 1841863"/>
                <a:gd name="connsiteX3" fmla="*/ 2673924 w 2830803"/>
                <a:gd name="connsiteY3" fmla="*/ 1796143 h 1841863"/>
                <a:gd name="connsiteX4" fmla="*/ 2686987 w 2830803"/>
                <a:gd name="connsiteY4" fmla="*/ 1776549 h 1841863"/>
                <a:gd name="connsiteX5" fmla="*/ 2719644 w 2830803"/>
                <a:gd name="connsiteY5" fmla="*/ 1756955 h 1841863"/>
                <a:gd name="connsiteX6" fmla="*/ 2758833 w 2830803"/>
                <a:gd name="connsiteY6" fmla="*/ 1717766 h 1841863"/>
                <a:gd name="connsiteX7" fmla="*/ 2771896 w 2830803"/>
                <a:gd name="connsiteY7" fmla="*/ 1698172 h 1841863"/>
                <a:gd name="connsiteX8" fmla="*/ 2791490 w 2830803"/>
                <a:gd name="connsiteY8" fmla="*/ 1685109 h 1841863"/>
                <a:gd name="connsiteX9" fmla="*/ 2817616 w 2830803"/>
                <a:gd name="connsiteY9" fmla="*/ 1665515 h 1841863"/>
                <a:gd name="connsiteX10" fmla="*/ 2830678 w 2830803"/>
                <a:gd name="connsiteY10" fmla="*/ 1561012 h 1841863"/>
                <a:gd name="connsiteX11" fmla="*/ 2824147 w 2830803"/>
                <a:gd name="connsiteY11" fmla="*/ 1188720 h 1841863"/>
                <a:gd name="connsiteX12" fmla="*/ 2804553 w 2830803"/>
                <a:gd name="connsiteY12" fmla="*/ 1162595 h 1841863"/>
                <a:gd name="connsiteX13" fmla="*/ 2778427 w 2830803"/>
                <a:gd name="connsiteY13" fmla="*/ 1123406 h 1841863"/>
                <a:gd name="connsiteX14" fmla="*/ 2739238 w 2830803"/>
                <a:gd name="connsiteY14" fmla="*/ 1090749 h 1841863"/>
                <a:gd name="connsiteX15" fmla="*/ 2700050 w 2830803"/>
                <a:gd name="connsiteY15" fmla="*/ 1064623 h 1841863"/>
                <a:gd name="connsiteX16" fmla="*/ 2680456 w 2830803"/>
                <a:gd name="connsiteY16" fmla="*/ 1051560 h 1841863"/>
                <a:gd name="connsiteX17" fmla="*/ 2660861 w 2830803"/>
                <a:gd name="connsiteY17" fmla="*/ 1045029 h 1841863"/>
                <a:gd name="connsiteX18" fmla="*/ 2641267 w 2830803"/>
                <a:gd name="connsiteY18" fmla="*/ 1025435 h 1841863"/>
                <a:gd name="connsiteX19" fmla="*/ 2615141 w 2830803"/>
                <a:gd name="connsiteY19" fmla="*/ 1018903 h 1841863"/>
                <a:gd name="connsiteX20" fmla="*/ 2575953 w 2830803"/>
                <a:gd name="connsiteY20" fmla="*/ 1005840 h 1841863"/>
                <a:gd name="connsiteX21" fmla="*/ 2556358 w 2830803"/>
                <a:gd name="connsiteY21" fmla="*/ 999309 h 1841863"/>
                <a:gd name="connsiteX22" fmla="*/ 2536764 w 2830803"/>
                <a:gd name="connsiteY22" fmla="*/ 986246 h 1841863"/>
                <a:gd name="connsiteX23" fmla="*/ 2491044 w 2830803"/>
                <a:gd name="connsiteY23" fmla="*/ 960120 h 1841863"/>
                <a:gd name="connsiteX24" fmla="*/ 2425730 w 2830803"/>
                <a:gd name="connsiteY24" fmla="*/ 881743 h 1841863"/>
                <a:gd name="connsiteX25" fmla="*/ 2419198 w 2830803"/>
                <a:gd name="connsiteY25" fmla="*/ 862149 h 1841863"/>
                <a:gd name="connsiteX26" fmla="*/ 2399604 w 2830803"/>
                <a:gd name="connsiteY26" fmla="*/ 842555 h 1841863"/>
                <a:gd name="connsiteX27" fmla="*/ 2386541 w 2830803"/>
                <a:gd name="connsiteY27" fmla="*/ 822960 h 1841863"/>
                <a:gd name="connsiteX28" fmla="*/ 2366947 w 2830803"/>
                <a:gd name="connsiteY28" fmla="*/ 783772 h 1841863"/>
                <a:gd name="connsiteX29" fmla="*/ 2347353 w 2830803"/>
                <a:gd name="connsiteY29" fmla="*/ 770709 h 1841863"/>
                <a:gd name="connsiteX30" fmla="*/ 2327758 w 2830803"/>
                <a:gd name="connsiteY30" fmla="*/ 731520 h 1841863"/>
                <a:gd name="connsiteX31" fmla="*/ 2321227 w 2830803"/>
                <a:gd name="connsiteY31" fmla="*/ 705395 h 1841863"/>
                <a:gd name="connsiteX32" fmla="*/ 2288570 w 2830803"/>
                <a:gd name="connsiteY32" fmla="*/ 653143 h 1841863"/>
                <a:gd name="connsiteX33" fmla="*/ 2249381 w 2830803"/>
                <a:gd name="connsiteY33" fmla="*/ 561703 h 1841863"/>
                <a:gd name="connsiteX34" fmla="*/ 2236318 w 2830803"/>
                <a:gd name="connsiteY34" fmla="*/ 515983 h 1841863"/>
                <a:gd name="connsiteX35" fmla="*/ 2223256 w 2830803"/>
                <a:gd name="connsiteY35" fmla="*/ 496389 h 1841863"/>
                <a:gd name="connsiteX36" fmla="*/ 2210193 w 2830803"/>
                <a:gd name="connsiteY36" fmla="*/ 457200 h 1841863"/>
                <a:gd name="connsiteX37" fmla="*/ 2203661 w 2830803"/>
                <a:gd name="connsiteY37" fmla="*/ 437606 h 1841863"/>
                <a:gd name="connsiteX38" fmla="*/ 2190598 w 2830803"/>
                <a:gd name="connsiteY38" fmla="*/ 418012 h 1841863"/>
                <a:gd name="connsiteX39" fmla="*/ 2171004 w 2830803"/>
                <a:gd name="connsiteY39" fmla="*/ 378823 h 1841863"/>
                <a:gd name="connsiteX40" fmla="*/ 2151410 w 2830803"/>
                <a:gd name="connsiteY40" fmla="*/ 365760 h 1841863"/>
                <a:gd name="connsiteX41" fmla="*/ 2144878 w 2830803"/>
                <a:gd name="connsiteY41" fmla="*/ 346166 h 1841863"/>
                <a:gd name="connsiteX42" fmla="*/ 2105690 w 2830803"/>
                <a:gd name="connsiteY42" fmla="*/ 313509 h 1841863"/>
                <a:gd name="connsiteX43" fmla="*/ 2040376 w 2830803"/>
                <a:gd name="connsiteY43" fmla="*/ 287383 h 1841863"/>
                <a:gd name="connsiteX44" fmla="*/ 1968530 w 2830803"/>
                <a:gd name="connsiteY44" fmla="*/ 254726 h 1841863"/>
                <a:gd name="connsiteX45" fmla="*/ 1942404 w 2830803"/>
                <a:gd name="connsiteY45" fmla="*/ 235132 h 1841863"/>
                <a:gd name="connsiteX46" fmla="*/ 1909747 w 2830803"/>
                <a:gd name="connsiteY46" fmla="*/ 228600 h 1841863"/>
                <a:gd name="connsiteX47" fmla="*/ 1870558 w 2830803"/>
                <a:gd name="connsiteY47" fmla="*/ 215538 h 1841863"/>
                <a:gd name="connsiteX48" fmla="*/ 1844433 w 2830803"/>
                <a:gd name="connsiteY48" fmla="*/ 202475 h 1841863"/>
                <a:gd name="connsiteX49" fmla="*/ 1772587 w 2830803"/>
                <a:gd name="connsiteY49" fmla="*/ 182880 h 1841863"/>
                <a:gd name="connsiteX50" fmla="*/ 1720336 w 2830803"/>
                <a:gd name="connsiteY50" fmla="*/ 156755 h 1841863"/>
                <a:gd name="connsiteX51" fmla="*/ 1674616 w 2830803"/>
                <a:gd name="connsiteY51" fmla="*/ 143692 h 1841863"/>
                <a:gd name="connsiteX52" fmla="*/ 1648490 w 2830803"/>
                <a:gd name="connsiteY52" fmla="*/ 137160 h 1841863"/>
                <a:gd name="connsiteX53" fmla="*/ 1615833 w 2830803"/>
                <a:gd name="connsiteY53" fmla="*/ 124098 h 1841863"/>
                <a:gd name="connsiteX54" fmla="*/ 1537456 w 2830803"/>
                <a:gd name="connsiteY54" fmla="*/ 111035 h 1841863"/>
                <a:gd name="connsiteX55" fmla="*/ 1485204 w 2830803"/>
                <a:gd name="connsiteY55" fmla="*/ 91440 h 1841863"/>
                <a:gd name="connsiteX56" fmla="*/ 1446016 w 2830803"/>
                <a:gd name="connsiteY56" fmla="*/ 84909 h 1841863"/>
                <a:gd name="connsiteX57" fmla="*/ 1426421 w 2830803"/>
                <a:gd name="connsiteY57" fmla="*/ 71846 h 1841863"/>
                <a:gd name="connsiteX58" fmla="*/ 1387233 w 2830803"/>
                <a:gd name="connsiteY58" fmla="*/ 58783 h 1841863"/>
                <a:gd name="connsiteX59" fmla="*/ 1348044 w 2830803"/>
                <a:gd name="connsiteY59" fmla="*/ 32658 h 1841863"/>
                <a:gd name="connsiteX60" fmla="*/ 1328450 w 2830803"/>
                <a:gd name="connsiteY60" fmla="*/ 26126 h 1841863"/>
                <a:gd name="connsiteX61" fmla="*/ 1289261 w 2830803"/>
                <a:gd name="connsiteY61" fmla="*/ 6532 h 1841863"/>
                <a:gd name="connsiteX62" fmla="*/ 1243541 w 2830803"/>
                <a:gd name="connsiteY62" fmla="*/ 0 h 1841863"/>
                <a:gd name="connsiteX63" fmla="*/ 564273 w 2830803"/>
                <a:gd name="connsiteY63" fmla="*/ 19595 h 1841863"/>
                <a:gd name="connsiteX64" fmla="*/ 400987 w 2830803"/>
                <a:gd name="connsiteY64" fmla="*/ 45720 h 1841863"/>
                <a:gd name="connsiteX65" fmla="*/ 368330 w 2830803"/>
                <a:gd name="connsiteY65" fmla="*/ 52252 h 1841863"/>
                <a:gd name="connsiteX66" fmla="*/ 329141 w 2830803"/>
                <a:gd name="connsiteY66" fmla="*/ 65315 h 1841863"/>
                <a:gd name="connsiteX67" fmla="*/ 244233 w 2830803"/>
                <a:gd name="connsiteY67" fmla="*/ 78378 h 1841863"/>
                <a:gd name="connsiteX68" fmla="*/ 224638 w 2830803"/>
                <a:gd name="connsiteY68" fmla="*/ 91440 h 1841863"/>
                <a:gd name="connsiteX69" fmla="*/ 87478 w 2830803"/>
                <a:gd name="connsiteY69" fmla="*/ 104503 h 1841863"/>
                <a:gd name="connsiteX70" fmla="*/ 22164 w 2830803"/>
                <a:gd name="connsiteY70" fmla="*/ 117566 h 1841863"/>
                <a:gd name="connsiteX71" fmla="*/ 9101 w 2830803"/>
                <a:gd name="connsiteY71" fmla="*/ 137160 h 1841863"/>
                <a:gd name="connsiteX72" fmla="*/ 9101 w 2830803"/>
                <a:gd name="connsiteY72" fmla="*/ 209006 h 1841863"/>
                <a:gd name="connsiteX73" fmla="*/ 28696 w 2830803"/>
                <a:gd name="connsiteY73" fmla="*/ 222069 h 1841863"/>
                <a:gd name="connsiteX74" fmla="*/ 74416 w 2830803"/>
                <a:gd name="connsiteY74" fmla="*/ 274320 h 1841863"/>
                <a:gd name="connsiteX75" fmla="*/ 94010 w 2830803"/>
                <a:gd name="connsiteY75" fmla="*/ 280852 h 1841863"/>
                <a:gd name="connsiteX76" fmla="*/ 120136 w 2830803"/>
                <a:gd name="connsiteY76" fmla="*/ 320040 h 1841863"/>
                <a:gd name="connsiteX77" fmla="*/ 133198 w 2830803"/>
                <a:gd name="connsiteY77" fmla="*/ 339635 h 1841863"/>
                <a:gd name="connsiteX78" fmla="*/ 191981 w 2830803"/>
                <a:gd name="connsiteY78" fmla="*/ 391886 h 1841863"/>
                <a:gd name="connsiteX79" fmla="*/ 224638 w 2830803"/>
                <a:gd name="connsiteY79" fmla="*/ 431075 h 1841863"/>
                <a:gd name="connsiteX80" fmla="*/ 263827 w 2830803"/>
                <a:gd name="connsiteY80" fmla="*/ 470263 h 1841863"/>
                <a:gd name="connsiteX81" fmla="*/ 283421 w 2830803"/>
                <a:gd name="connsiteY81" fmla="*/ 502920 h 1841863"/>
                <a:gd name="connsiteX82" fmla="*/ 303016 w 2830803"/>
                <a:gd name="connsiteY82" fmla="*/ 509452 h 1841863"/>
                <a:gd name="connsiteX83" fmla="*/ 322610 w 2830803"/>
                <a:gd name="connsiteY83" fmla="*/ 529046 h 1841863"/>
                <a:gd name="connsiteX84" fmla="*/ 335673 w 2830803"/>
                <a:gd name="connsiteY84" fmla="*/ 555172 h 1841863"/>
                <a:gd name="connsiteX85" fmla="*/ 361798 w 2830803"/>
                <a:gd name="connsiteY85" fmla="*/ 568235 h 1841863"/>
                <a:gd name="connsiteX86" fmla="*/ 400987 w 2830803"/>
                <a:gd name="connsiteY86" fmla="*/ 594360 h 1841863"/>
                <a:gd name="connsiteX87" fmla="*/ 453238 w 2830803"/>
                <a:gd name="connsiteY87" fmla="*/ 620486 h 1841863"/>
                <a:gd name="connsiteX88" fmla="*/ 492427 w 2830803"/>
                <a:gd name="connsiteY88" fmla="*/ 633549 h 1841863"/>
                <a:gd name="connsiteX89" fmla="*/ 512021 w 2830803"/>
                <a:gd name="connsiteY89" fmla="*/ 646612 h 1841863"/>
                <a:gd name="connsiteX90" fmla="*/ 564273 w 2830803"/>
                <a:gd name="connsiteY90" fmla="*/ 659675 h 1841863"/>
                <a:gd name="connsiteX91" fmla="*/ 590398 w 2830803"/>
                <a:gd name="connsiteY91" fmla="*/ 666206 h 1841863"/>
                <a:gd name="connsiteX92" fmla="*/ 609993 w 2830803"/>
                <a:gd name="connsiteY92" fmla="*/ 679269 h 1841863"/>
                <a:gd name="connsiteX93" fmla="*/ 655713 w 2830803"/>
                <a:gd name="connsiteY93" fmla="*/ 685800 h 1841863"/>
                <a:gd name="connsiteX94" fmla="*/ 688370 w 2830803"/>
                <a:gd name="connsiteY94" fmla="*/ 692332 h 1841863"/>
                <a:gd name="connsiteX95" fmla="*/ 760216 w 2830803"/>
                <a:gd name="connsiteY95" fmla="*/ 711926 h 1841863"/>
                <a:gd name="connsiteX96" fmla="*/ 779810 w 2830803"/>
                <a:gd name="connsiteY96" fmla="*/ 724989 h 1841863"/>
                <a:gd name="connsiteX97" fmla="*/ 799404 w 2830803"/>
                <a:gd name="connsiteY97" fmla="*/ 731520 h 1841863"/>
                <a:gd name="connsiteX98" fmla="*/ 845124 w 2830803"/>
                <a:gd name="connsiteY98" fmla="*/ 744583 h 1841863"/>
                <a:gd name="connsiteX99" fmla="*/ 871250 w 2830803"/>
                <a:gd name="connsiteY99" fmla="*/ 751115 h 1841863"/>
                <a:gd name="connsiteX100" fmla="*/ 936564 w 2830803"/>
                <a:gd name="connsiteY100" fmla="*/ 770709 h 1841863"/>
                <a:gd name="connsiteX101" fmla="*/ 969221 w 2830803"/>
                <a:gd name="connsiteY101" fmla="*/ 777240 h 1841863"/>
                <a:gd name="connsiteX102" fmla="*/ 1028004 w 2830803"/>
                <a:gd name="connsiteY102" fmla="*/ 809898 h 1841863"/>
                <a:gd name="connsiteX103" fmla="*/ 1047598 w 2830803"/>
                <a:gd name="connsiteY103" fmla="*/ 829492 h 1841863"/>
                <a:gd name="connsiteX104" fmla="*/ 1067193 w 2830803"/>
                <a:gd name="connsiteY104" fmla="*/ 842555 h 1841863"/>
                <a:gd name="connsiteX105" fmla="*/ 1093318 w 2830803"/>
                <a:gd name="connsiteY105" fmla="*/ 862149 h 1841863"/>
                <a:gd name="connsiteX106" fmla="*/ 1112913 w 2830803"/>
                <a:gd name="connsiteY106" fmla="*/ 875212 h 1841863"/>
                <a:gd name="connsiteX107" fmla="*/ 1152101 w 2830803"/>
                <a:gd name="connsiteY107" fmla="*/ 914400 h 1841863"/>
                <a:gd name="connsiteX108" fmla="*/ 1178227 w 2830803"/>
                <a:gd name="connsiteY108" fmla="*/ 933995 h 1841863"/>
                <a:gd name="connsiteX109" fmla="*/ 1230478 w 2830803"/>
                <a:gd name="connsiteY109" fmla="*/ 992778 h 1841863"/>
                <a:gd name="connsiteX110" fmla="*/ 1237010 w 2830803"/>
                <a:gd name="connsiteY110" fmla="*/ 1162595 h 1841863"/>
                <a:gd name="connsiteX111" fmla="*/ 1223947 w 2830803"/>
                <a:gd name="connsiteY111" fmla="*/ 1182189 h 1841863"/>
                <a:gd name="connsiteX112" fmla="*/ 1210884 w 2830803"/>
                <a:gd name="connsiteY112" fmla="*/ 1221378 h 1841863"/>
                <a:gd name="connsiteX113" fmla="*/ 1191290 w 2830803"/>
                <a:gd name="connsiteY113" fmla="*/ 1234440 h 1841863"/>
                <a:gd name="connsiteX114" fmla="*/ 1152101 w 2830803"/>
                <a:gd name="connsiteY114" fmla="*/ 1280160 h 1841863"/>
                <a:gd name="connsiteX115" fmla="*/ 1132507 w 2830803"/>
                <a:gd name="connsiteY115" fmla="*/ 1299755 h 1841863"/>
                <a:gd name="connsiteX116" fmla="*/ 1119444 w 2830803"/>
                <a:gd name="connsiteY116" fmla="*/ 1319349 h 1841863"/>
                <a:gd name="connsiteX117" fmla="*/ 1093318 w 2830803"/>
                <a:gd name="connsiteY117" fmla="*/ 1332412 h 1841863"/>
                <a:gd name="connsiteX118" fmla="*/ 1073724 w 2830803"/>
                <a:gd name="connsiteY118" fmla="*/ 1345475 h 1841863"/>
                <a:gd name="connsiteX119" fmla="*/ 1014941 w 2830803"/>
                <a:gd name="connsiteY119" fmla="*/ 1371600 h 1841863"/>
                <a:gd name="connsiteX120" fmla="*/ 988816 w 2830803"/>
                <a:gd name="connsiteY120" fmla="*/ 1378132 h 1841863"/>
                <a:gd name="connsiteX121" fmla="*/ 916970 w 2830803"/>
                <a:gd name="connsiteY121" fmla="*/ 1397726 h 1841863"/>
                <a:gd name="connsiteX122" fmla="*/ 871250 w 2830803"/>
                <a:gd name="connsiteY122" fmla="*/ 1404258 h 1841863"/>
                <a:gd name="connsiteX123" fmla="*/ 818998 w 2830803"/>
                <a:gd name="connsiteY123" fmla="*/ 1417320 h 1841863"/>
                <a:gd name="connsiteX124" fmla="*/ 727558 w 2830803"/>
                <a:gd name="connsiteY124" fmla="*/ 1430383 h 1841863"/>
                <a:gd name="connsiteX125" fmla="*/ 694901 w 2830803"/>
                <a:gd name="connsiteY125" fmla="*/ 1443446 h 1841863"/>
                <a:gd name="connsiteX126" fmla="*/ 649181 w 2830803"/>
                <a:gd name="connsiteY126" fmla="*/ 1449978 h 1841863"/>
                <a:gd name="connsiteX127" fmla="*/ 629587 w 2830803"/>
                <a:gd name="connsiteY127" fmla="*/ 1463040 h 1841863"/>
                <a:gd name="connsiteX128" fmla="*/ 583867 w 2830803"/>
                <a:gd name="connsiteY128" fmla="*/ 1476103 h 1841863"/>
                <a:gd name="connsiteX129" fmla="*/ 564273 w 2830803"/>
                <a:gd name="connsiteY129" fmla="*/ 1489166 h 1841863"/>
                <a:gd name="connsiteX130" fmla="*/ 538147 w 2830803"/>
                <a:gd name="connsiteY130" fmla="*/ 1495698 h 1841863"/>
                <a:gd name="connsiteX131" fmla="*/ 512021 w 2830803"/>
                <a:gd name="connsiteY131" fmla="*/ 1508760 h 1841863"/>
                <a:gd name="connsiteX132" fmla="*/ 492427 w 2830803"/>
                <a:gd name="connsiteY132" fmla="*/ 1515292 h 1841863"/>
                <a:gd name="connsiteX133" fmla="*/ 427113 w 2830803"/>
                <a:gd name="connsiteY133" fmla="*/ 1561012 h 1841863"/>
                <a:gd name="connsiteX134" fmla="*/ 355267 w 2830803"/>
                <a:gd name="connsiteY134" fmla="*/ 1606732 h 1841863"/>
                <a:gd name="connsiteX135" fmla="*/ 335673 w 2830803"/>
                <a:gd name="connsiteY135" fmla="*/ 1619795 h 1841863"/>
                <a:gd name="connsiteX136" fmla="*/ 303016 w 2830803"/>
                <a:gd name="connsiteY136" fmla="*/ 1639389 h 1841863"/>
                <a:gd name="connsiteX137" fmla="*/ 244233 w 2830803"/>
                <a:gd name="connsiteY137" fmla="*/ 1678578 h 1841863"/>
                <a:gd name="connsiteX138" fmla="*/ 224638 w 2830803"/>
                <a:gd name="connsiteY138" fmla="*/ 1691640 h 1841863"/>
                <a:gd name="connsiteX139" fmla="*/ 185450 w 2830803"/>
                <a:gd name="connsiteY139" fmla="*/ 1704703 h 1841863"/>
                <a:gd name="connsiteX140" fmla="*/ 276890 w 2830803"/>
                <a:gd name="connsiteY140" fmla="*/ 1756955 h 1841863"/>
                <a:gd name="connsiteX141" fmla="*/ 289953 w 2830803"/>
                <a:gd name="connsiteY141" fmla="*/ 1796143 h 1841863"/>
                <a:gd name="connsiteX142" fmla="*/ 263827 w 2830803"/>
                <a:gd name="connsiteY142" fmla="*/ 1809206 h 1841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2830803" h="1841863">
                  <a:moveTo>
                    <a:pt x="263827" y="1809206"/>
                  </a:moveTo>
                  <a:lnTo>
                    <a:pt x="2628204" y="1841863"/>
                  </a:lnTo>
                  <a:lnTo>
                    <a:pt x="2628204" y="1841863"/>
                  </a:lnTo>
                  <a:cubicBezTo>
                    <a:pt x="2643444" y="1826623"/>
                    <a:pt x="2659506" y="1812163"/>
                    <a:pt x="2673924" y="1796143"/>
                  </a:cubicBezTo>
                  <a:cubicBezTo>
                    <a:pt x="2679175" y="1790308"/>
                    <a:pt x="2681027" y="1781658"/>
                    <a:pt x="2686987" y="1776549"/>
                  </a:cubicBezTo>
                  <a:cubicBezTo>
                    <a:pt x="2696626" y="1768287"/>
                    <a:pt x="2709819" y="1764994"/>
                    <a:pt x="2719644" y="1756955"/>
                  </a:cubicBezTo>
                  <a:cubicBezTo>
                    <a:pt x="2733942" y="1745257"/>
                    <a:pt x="2748585" y="1733137"/>
                    <a:pt x="2758833" y="1717766"/>
                  </a:cubicBezTo>
                  <a:cubicBezTo>
                    <a:pt x="2763187" y="1711235"/>
                    <a:pt x="2766345" y="1703723"/>
                    <a:pt x="2771896" y="1698172"/>
                  </a:cubicBezTo>
                  <a:cubicBezTo>
                    <a:pt x="2777447" y="1692621"/>
                    <a:pt x="2785102" y="1689672"/>
                    <a:pt x="2791490" y="1685109"/>
                  </a:cubicBezTo>
                  <a:cubicBezTo>
                    <a:pt x="2800348" y="1678782"/>
                    <a:pt x="2808907" y="1672046"/>
                    <a:pt x="2817616" y="1665515"/>
                  </a:cubicBezTo>
                  <a:cubicBezTo>
                    <a:pt x="2831411" y="1624127"/>
                    <a:pt x="2830678" y="1631605"/>
                    <a:pt x="2830678" y="1561012"/>
                  </a:cubicBezTo>
                  <a:cubicBezTo>
                    <a:pt x="2830678" y="1436896"/>
                    <a:pt x="2832268" y="1312570"/>
                    <a:pt x="2824147" y="1188720"/>
                  </a:cubicBezTo>
                  <a:cubicBezTo>
                    <a:pt x="2823435" y="1177858"/>
                    <a:pt x="2810795" y="1171513"/>
                    <a:pt x="2804553" y="1162595"/>
                  </a:cubicBezTo>
                  <a:cubicBezTo>
                    <a:pt x="2795550" y="1149733"/>
                    <a:pt x="2791490" y="1132115"/>
                    <a:pt x="2778427" y="1123406"/>
                  </a:cubicBezTo>
                  <a:cubicBezTo>
                    <a:pt x="2708411" y="1076727"/>
                    <a:pt x="2814673" y="1149420"/>
                    <a:pt x="2739238" y="1090749"/>
                  </a:cubicBezTo>
                  <a:cubicBezTo>
                    <a:pt x="2726846" y="1081110"/>
                    <a:pt x="2713113" y="1073332"/>
                    <a:pt x="2700050" y="1064623"/>
                  </a:cubicBezTo>
                  <a:cubicBezTo>
                    <a:pt x="2693519" y="1060269"/>
                    <a:pt x="2687903" y="1054042"/>
                    <a:pt x="2680456" y="1051560"/>
                  </a:cubicBezTo>
                  <a:lnTo>
                    <a:pt x="2660861" y="1045029"/>
                  </a:lnTo>
                  <a:cubicBezTo>
                    <a:pt x="2654330" y="1038498"/>
                    <a:pt x="2649287" y="1030018"/>
                    <a:pt x="2641267" y="1025435"/>
                  </a:cubicBezTo>
                  <a:cubicBezTo>
                    <a:pt x="2633473" y="1020981"/>
                    <a:pt x="2623739" y="1021483"/>
                    <a:pt x="2615141" y="1018903"/>
                  </a:cubicBezTo>
                  <a:cubicBezTo>
                    <a:pt x="2601952" y="1014946"/>
                    <a:pt x="2589016" y="1010194"/>
                    <a:pt x="2575953" y="1005840"/>
                  </a:cubicBezTo>
                  <a:lnTo>
                    <a:pt x="2556358" y="999309"/>
                  </a:lnTo>
                  <a:cubicBezTo>
                    <a:pt x="2549827" y="994955"/>
                    <a:pt x="2543579" y="990141"/>
                    <a:pt x="2536764" y="986246"/>
                  </a:cubicBezTo>
                  <a:cubicBezTo>
                    <a:pt x="2520204" y="976783"/>
                    <a:pt x="2505367" y="972852"/>
                    <a:pt x="2491044" y="960120"/>
                  </a:cubicBezTo>
                  <a:cubicBezTo>
                    <a:pt x="2473810" y="944801"/>
                    <a:pt x="2434011" y="906583"/>
                    <a:pt x="2425730" y="881743"/>
                  </a:cubicBezTo>
                  <a:cubicBezTo>
                    <a:pt x="2423553" y="875212"/>
                    <a:pt x="2423017" y="867877"/>
                    <a:pt x="2419198" y="862149"/>
                  </a:cubicBezTo>
                  <a:cubicBezTo>
                    <a:pt x="2414074" y="854464"/>
                    <a:pt x="2405517" y="849651"/>
                    <a:pt x="2399604" y="842555"/>
                  </a:cubicBezTo>
                  <a:cubicBezTo>
                    <a:pt x="2394579" y="836524"/>
                    <a:pt x="2390895" y="829492"/>
                    <a:pt x="2386541" y="822960"/>
                  </a:cubicBezTo>
                  <a:cubicBezTo>
                    <a:pt x="2381229" y="807023"/>
                    <a:pt x="2379609" y="796434"/>
                    <a:pt x="2366947" y="783772"/>
                  </a:cubicBezTo>
                  <a:cubicBezTo>
                    <a:pt x="2361396" y="778221"/>
                    <a:pt x="2353884" y="775063"/>
                    <a:pt x="2347353" y="770709"/>
                  </a:cubicBezTo>
                  <a:cubicBezTo>
                    <a:pt x="2319822" y="688123"/>
                    <a:pt x="2365753" y="820176"/>
                    <a:pt x="2327758" y="731520"/>
                  </a:cubicBezTo>
                  <a:cubicBezTo>
                    <a:pt x="2324222" y="723269"/>
                    <a:pt x="2325241" y="713424"/>
                    <a:pt x="2321227" y="705395"/>
                  </a:cubicBezTo>
                  <a:cubicBezTo>
                    <a:pt x="2312042" y="687024"/>
                    <a:pt x="2296198" y="672213"/>
                    <a:pt x="2288570" y="653143"/>
                  </a:cubicBezTo>
                  <a:cubicBezTo>
                    <a:pt x="2258828" y="578789"/>
                    <a:pt x="2272930" y="608802"/>
                    <a:pt x="2249381" y="561703"/>
                  </a:cubicBezTo>
                  <a:cubicBezTo>
                    <a:pt x="2247287" y="553327"/>
                    <a:pt x="2241005" y="525356"/>
                    <a:pt x="2236318" y="515983"/>
                  </a:cubicBezTo>
                  <a:cubicBezTo>
                    <a:pt x="2232808" y="508962"/>
                    <a:pt x="2226444" y="503562"/>
                    <a:pt x="2223256" y="496389"/>
                  </a:cubicBezTo>
                  <a:cubicBezTo>
                    <a:pt x="2217664" y="483806"/>
                    <a:pt x="2214547" y="470263"/>
                    <a:pt x="2210193" y="457200"/>
                  </a:cubicBezTo>
                  <a:cubicBezTo>
                    <a:pt x="2208016" y="450669"/>
                    <a:pt x="2207480" y="443334"/>
                    <a:pt x="2203661" y="437606"/>
                  </a:cubicBezTo>
                  <a:lnTo>
                    <a:pt x="2190598" y="418012"/>
                  </a:lnTo>
                  <a:cubicBezTo>
                    <a:pt x="2185286" y="402075"/>
                    <a:pt x="2183666" y="391485"/>
                    <a:pt x="2171004" y="378823"/>
                  </a:cubicBezTo>
                  <a:cubicBezTo>
                    <a:pt x="2165453" y="373272"/>
                    <a:pt x="2157941" y="370114"/>
                    <a:pt x="2151410" y="365760"/>
                  </a:cubicBezTo>
                  <a:cubicBezTo>
                    <a:pt x="2149233" y="359229"/>
                    <a:pt x="2148697" y="351894"/>
                    <a:pt x="2144878" y="346166"/>
                  </a:cubicBezTo>
                  <a:cubicBezTo>
                    <a:pt x="2138181" y="336120"/>
                    <a:pt x="2117292" y="318864"/>
                    <a:pt x="2105690" y="313509"/>
                  </a:cubicBezTo>
                  <a:cubicBezTo>
                    <a:pt x="2084400" y="303683"/>
                    <a:pt x="2059887" y="300390"/>
                    <a:pt x="2040376" y="287383"/>
                  </a:cubicBezTo>
                  <a:cubicBezTo>
                    <a:pt x="1991950" y="255100"/>
                    <a:pt x="2016582" y="264337"/>
                    <a:pt x="1968530" y="254726"/>
                  </a:cubicBezTo>
                  <a:cubicBezTo>
                    <a:pt x="1959821" y="248195"/>
                    <a:pt x="1952351" y="239553"/>
                    <a:pt x="1942404" y="235132"/>
                  </a:cubicBezTo>
                  <a:cubicBezTo>
                    <a:pt x="1932260" y="230623"/>
                    <a:pt x="1920457" y="231521"/>
                    <a:pt x="1909747" y="228600"/>
                  </a:cubicBezTo>
                  <a:cubicBezTo>
                    <a:pt x="1896463" y="224977"/>
                    <a:pt x="1882874" y="221696"/>
                    <a:pt x="1870558" y="215538"/>
                  </a:cubicBezTo>
                  <a:cubicBezTo>
                    <a:pt x="1861850" y="211184"/>
                    <a:pt x="1853473" y="206091"/>
                    <a:pt x="1844433" y="202475"/>
                  </a:cubicBezTo>
                  <a:cubicBezTo>
                    <a:pt x="1811288" y="189217"/>
                    <a:pt x="1805382" y="189440"/>
                    <a:pt x="1772587" y="182880"/>
                  </a:cubicBezTo>
                  <a:cubicBezTo>
                    <a:pt x="1755170" y="174172"/>
                    <a:pt x="1739227" y="161478"/>
                    <a:pt x="1720336" y="156755"/>
                  </a:cubicBezTo>
                  <a:cubicBezTo>
                    <a:pt x="1638660" y="136334"/>
                    <a:pt x="1740207" y="162433"/>
                    <a:pt x="1674616" y="143692"/>
                  </a:cubicBezTo>
                  <a:cubicBezTo>
                    <a:pt x="1665985" y="141226"/>
                    <a:pt x="1657006" y="139999"/>
                    <a:pt x="1648490" y="137160"/>
                  </a:cubicBezTo>
                  <a:cubicBezTo>
                    <a:pt x="1637368" y="133453"/>
                    <a:pt x="1627245" y="126783"/>
                    <a:pt x="1615833" y="124098"/>
                  </a:cubicBezTo>
                  <a:cubicBezTo>
                    <a:pt x="1590051" y="118032"/>
                    <a:pt x="1537456" y="111035"/>
                    <a:pt x="1537456" y="111035"/>
                  </a:cubicBezTo>
                  <a:cubicBezTo>
                    <a:pt x="1531110" y="108497"/>
                    <a:pt x="1496717" y="93998"/>
                    <a:pt x="1485204" y="91440"/>
                  </a:cubicBezTo>
                  <a:cubicBezTo>
                    <a:pt x="1472277" y="88567"/>
                    <a:pt x="1459079" y="87086"/>
                    <a:pt x="1446016" y="84909"/>
                  </a:cubicBezTo>
                  <a:cubicBezTo>
                    <a:pt x="1439484" y="80555"/>
                    <a:pt x="1433594" y="75034"/>
                    <a:pt x="1426421" y="71846"/>
                  </a:cubicBezTo>
                  <a:cubicBezTo>
                    <a:pt x="1413838" y="66254"/>
                    <a:pt x="1398690" y="66421"/>
                    <a:pt x="1387233" y="58783"/>
                  </a:cubicBezTo>
                  <a:cubicBezTo>
                    <a:pt x="1374170" y="50075"/>
                    <a:pt x="1362938" y="37623"/>
                    <a:pt x="1348044" y="32658"/>
                  </a:cubicBezTo>
                  <a:cubicBezTo>
                    <a:pt x="1341513" y="30481"/>
                    <a:pt x="1334608" y="29205"/>
                    <a:pt x="1328450" y="26126"/>
                  </a:cubicBezTo>
                  <a:cubicBezTo>
                    <a:pt x="1302760" y="13280"/>
                    <a:pt x="1316626" y="12005"/>
                    <a:pt x="1289261" y="6532"/>
                  </a:cubicBezTo>
                  <a:cubicBezTo>
                    <a:pt x="1274165" y="3513"/>
                    <a:pt x="1258781" y="2177"/>
                    <a:pt x="1243541" y="0"/>
                  </a:cubicBezTo>
                  <a:cubicBezTo>
                    <a:pt x="1216948" y="641"/>
                    <a:pt x="739855" y="7889"/>
                    <a:pt x="564273" y="19595"/>
                  </a:cubicBezTo>
                  <a:cubicBezTo>
                    <a:pt x="505664" y="23502"/>
                    <a:pt x="461231" y="34245"/>
                    <a:pt x="400987" y="45720"/>
                  </a:cubicBezTo>
                  <a:cubicBezTo>
                    <a:pt x="390082" y="47797"/>
                    <a:pt x="378862" y="48741"/>
                    <a:pt x="368330" y="52252"/>
                  </a:cubicBezTo>
                  <a:cubicBezTo>
                    <a:pt x="355267" y="56606"/>
                    <a:pt x="342425" y="61692"/>
                    <a:pt x="329141" y="65315"/>
                  </a:cubicBezTo>
                  <a:cubicBezTo>
                    <a:pt x="303828" y="72218"/>
                    <a:pt x="268673" y="75323"/>
                    <a:pt x="244233" y="78378"/>
                  </a:cubicBezTo>
                  <a:cubicBezTo>
                    <a:pt x="237701" y="82732"/>
                    <a:pt x="232211" y="89375"/>
                    <a:pt x="224638" y="91440"/>
                  </a:cubicBezTo>
                  <a:cubicBezTo>
                    <a:pt x="204885" y="96827"/>
                    <a:pt x="91777" y="104172"/>
                    <a:pt x="87478" y="104503"/>
                  </a:cubicBezTo>
                  <a:cubicBezTo>
                    <a:pt x="87352" y="104524"/>
                    <a:pt x="28657" y="113237"/>
                    <a:pt x="22164" y="117566"/>
                  </a:cubicBezTo>
                  <a:cubicBezTo>
                    <a:pt x="15633" y="121920"/>
                    <a:pt x="13455" y="130629"/>
                    <a:pt x="9101" y="137160"/>
                  </a:cubicBezTo>
                  <a:cubicBezTo>
                    <a:pt x="-83" y="164716"/>
                    <a:pt x="-5669" y="172081"/>
                    <a:pt x="9101" y="209006"/>
                  </a:cubicBezTo>
                  <a:cubicBezTo>
                    <a:pt x="12016" y="216295"/>
                    <a:pt x="22164" y="217715"/>
                    <a:pt x="28696" y="222069"/>
                  </a:cubicBezTo>
                  <a:cubicBezTo>
                    <a:pt x="48294" y="251466"/>
                    <a:pt x="47199" y="260712"/>
                    <a:pt x="74416" y="274320"/>
                  </a:cubicBezTo>
                  <a:cubicBezTo>
                    <a:pt x="80574" y="277399"/>
                    <a:pt x="87479" y="278675"/>
                    <a:pt x="94010" y="280852"/>
                  </a:cubicBezTo>
                  <a:cubicBezTo>
                    <a:pt x="105488" y="315289"/>
                    <a:pt x="92954" y="287421"/>
                    <a:pt x="120136" y="320040"/>
                  </a:cubicBezTo>
                  <a:cubicBezTo>
                    <a:pt x="125161" y="326070"/>
                    <a:pt x="127983" y="333768"/>
                    <a:pt x="133198" y="339635"/>
                  </a:cubicBezTo>
                  <a:cubicBezTo>
                    <a:pt x="165732" y="376236"/>
                    <a:pt x="162202" y="372033"/>
                    <a:pt x="191981" y="391886"/>
                  </a:cubicBezTo>
                  <a:cubicBezTo>
                    <a:pt x="220849" y="435186"/>
                    <a:pt x="186925" y="387077"/>
                    <a:pt x="224638" y="431075"/>
                  </a:cubicBezTo>
                  <a:cubicBezTo>
                    <a:pt x="257042" y="468879"/>
                    <a:pt x="229336" y="447268"/>
                    <a:pt x="263827" y="470263"/>
                  </a:cubicBezTo>
                  <a:cubicBezTo>
                    <a:pt x="270358" y="481149"/>
                    <a:pt x="274444" y="493943"/>
                    <a:pt x="283421" y="502920"/>
                  </a:cubicBezTo>
                  <a:cubicBezTo>
                    <a:pt x="288289" y="507788"/>
                    <a:pt x="297287" y="505633"/>
                    <a:pt x="303016" y="509452"/>
                  </a:cubicBezTo>
                  <a:cubicBezTo>
                    <a:pt x="310701" y="514576"/>
                    <a:pt x="317241" y="521530"/>
                    <a:pt x="322610" y="529046"/>
                  </a:cubicBezTo>
                  <a:cubicBezTo>
                    <a:pt x="328269" y="536969"/>
                    <a:pt x="328788" y="548287"/>
                    <a:pt x="335673" y="555172"/>
                  </a:cubicBezTo>
                  <a:cubicBezTo>
                    <a:pt x="342558" y="562057"/>
                    <a:pt x="353449" y="563226"/>
                    <a:pt x="361798" y="568235"/>
                  </a:cubicBezTo>
                  <a:cubicBezTo>
                    <a:pt x="375260" y="576312"/>
                    <a:pt x="388427" y="584940"/>
                    <a:pt x="400987" y="594360"/>
                  </a:cubicBezTo>
                  <a:cubicBezTo>
                    <a:pt x="439238" y="623049"/>
                    <a:pt x="412476" y="608257"/>
                    <a:pt x="453238" y="620486"/>
                  </a:cubicBezTo>
                  <a:cubicBezTo>
                    <a:pt x="466427" y="624443"/>
                    <a:pt x="492427" y="633549"/>
                    <a:pt x="492427" y="633549"/>
                  </a:cubicBezTo>
                  <a:cubicBezTo>
                    <a:pt x="498958" y="637903"/>
                    <a:pt x="505000" y="643102"/>
                    <a:pt x="512021" y="646612"/>
                  </a:cubicBezTo>
                  <a:cubicBezTo>
                    <a:pt x="526022" y="653613"/>
                    <a:pt x="550865" y="656695"/>
                    <a:pt x="564273" y="659675"/>
                  </a:cubicBezTo>
                  <a:cubicBezTo>
                    <a:pt x="573036" y="661622"/>
                    <a:pt x="581690" y="664029"/>
                    <a:pt x="590398" y="666206"/>
                  </a:cubicBezTo>
                  <a:cubicBezTo>
                    <a:pt x="596930" y="670560"/>
                    <a:pt x="602474" y="677013"/>
                    <a:pt x="609993" y="679269"/>
                  </a:cubicBezTo>
                  <a:cubicBezTo>
                    <a:pt x="624738" y="683693"/>
                    <a:pt x="640528" y="683269"/>
                    <a:pt x="655713" y="685800"/>
                  </a:cubicBezTo>
                  <a:cubicBezTo>
                    <a:pt x="666663" y="687625"/>
                    <a:pt x="677484" y="690155"/>
                    <a:pt x="688370" y="692332"/>
                  </a:cubicBezTo>
                  <a:cubicBezTo>
                    <a:pt x="755776" y="726035"/>
                    <a:pt x="661360" y="682270"/>
                    <a:pt x="760216" y="711926"/>
                  </a:cubicBezTo>
                  <a:cubicBezTo>
                    <a:pt x="767735" y="714182"/>
                    <a:pt x="772789" y="721478"/>
                    <a:pt x="779810" y="724989"/>
                  </a:cubicBezTo>
                  <a:cubicBezTo>
                    <a:pt x="785968" y="728068"/>
                    <a:pt x="792810" y="729542"/>
                    <a:pt x="799404" y="731520"/>
                  </a:cubicBezTo>
                  <a:cubicBezTo>
                    <a:pt x="814585" y="736074"/>
                    <a:pt x="829833" y="740413"/>
                    <a:pt x="845124" y="744583"/>
                  </a:cubicBezTo>
                  <a:cubicBezTo>
                    <a:pt x="853784" y="746945"/>
                    <a:pt x="862619" y="748649"/>
                    <a:pt x="871250" y="751115"/>
                  </a:cubicBezTo>
                  <a:cubicBezTo>
                    <a:pt x="929293" y="767699"/>
                    <a:pt x="830325" y="744150"/>
                    <a:pt x="936564" y="770709"/>
                  </a:cubicBezTo>
                  <a:cubicBezTo>
                    <a:pt x="947334" y="773401"/>
                    <a:pt x="958335" y="775063"/>
                    <a:pt x="969221" y="777240"/>
                  </a:cubicBezTo>
                  <a:cubicBezTo>
                    <a:pt x="1014138" y="807185"/>
                    <a:pt x="993516" y="798401"/>
                    <a:pt x="1028004" y="809898"/>
                  </a:cubicBezTo>
                  <a:cubicBezTo>
                    <a:pt x="1034535" y="816429"/>
                    <a:pt x="1040502" y="823579"/>
                    <a:pt x="1047598" y="829492"/>
                  </a:cubicBezTo>
                  <a:cubicBezTo>
                    <a:pt x="1053629" y="834517"/>
                    <a:pt x="1060805" y="837992"/>
                    <a:pt x="1067193" y="842555"/>
                  </a:cubicBezTo>
                  <a:cubicBezTo>
                    <a:pt x="1076051" y="848882"/>
                    <a:pt x="1084460" y="855822"/>
                    <a:pt x="1093318" y="862149"/>
                  </a:cubicBezTo>
                  <a:cubicBezTo>
                    <a:pt x="1099706" y="866712"/>
                    <a:pt x="1107046" y="869997"/>
                    <a:pt x="1112913" y="875212"/>
                  </a:cubicBezTo>
                  <a:cubicBezTo>
                    <a:pt x="1126720" y="887485"/>
                    <a:pt x="1137322" y="903316"/>
                    <a:pt x="1152101" y="914400"/>
                  </a:cubicBezTo>
                  <a:cubicBezTo>
                    <a:pt x="1160810" y="920932"/>
                    <a:pt x="1170995" y="925859"/>
                    <a:pt x="1178227" y="933995"/>
                  </a:cubicBezTo>
                  <a:cubicBezTo>
                    <a:pt x="1242558" y="1006367"/>
                    <a:pt x="1169490" y="947034"/>
                    <a:pt x="1230478" y="992778"/>
                  </a:cubicBezTo>
                  <a:cubicBezTo>
                    <a:pt x="1254692" y="1065417"/>
                    <a:pt x="1252576" y="1043255"/>
                    <a:pt x="1237010" y="1162595"/>
                  </a:cubicBezTo>
                  <a:cubicBezTo>
                    <a:pt x="1235995" y="1170379"/>
                    <a:pt x="1228301" y="1175658"/>
                    <a:pt x="1223947" y="1182189"/>
                  </a:cubicBezTo>
                  <a:cubicBezTo>
                    <a:pt x="1219593" y="1195252"/>
                    <a:pt x="1218182" y="1209701"/>
                    <a:pt x="1210884" y="1221378"/>
                  </a:cubicBezTo>
                  <a:cubicBezTo>
                    <a:pt x="1206724" y="1228034"/>
                    <a:pt x="1196398" y="1228480"/>
                    <a:pt x="1191290" y="1234440"/>
                  </a:cubicBezTo>
                  <a:cubicBezTo>
                    <a:pt x="1107816" y="1331828"/>
                    <a:pt x="1219262" y="1224194"/>
                    <a:pt x="1152101" y="1280160"/>
                  </a:cubicBezTo>
                  <a:cubicBezTo>
                    <a:pt x="1145005" y="1286073"/>
                    <a:pt x="1138420" y="1292659"/>
                    <a:pt x="1132507" y="1299755"/>
                  </a:cubicBezTo>
                  <a:cubicBezTo>
                    <a:pt x="1127482" y="1305785"/>
                    <a:pt x="1125474" y="1314324"/>
                    <a:pt x="1119444" y="1319349"/>
                  </a:cubicBezTo>
                  <a:cubicBezTo>
                    <a:pt x="1111964" y="1325582"/>
                    <a:pt x="1101772" y="1327581"/>
                    <a:pt x="1093318" y="1332412"/>
                  </a:cubicBezTo>
                  <a:cubicBezTo>
                    <a:pt x="1086503" y="1336307"/>
                    <a:pt x="1080539" y="1341580"/>
                    <a:pt x="1073724" y="1345475"/>
                  </a:cubicBezTo>
                  <a:cubicBezTo>
                    <a:pt x="1057788" y="1354581"/>
                    <a:pt x="1031741" y="1366000"/>
                    <a:pt x="1014941" y="1371600"/>
                  </a:cubicBezTo>
                  <a:cubicBezTo>
                    <a:pt x="1006425" y="1374439"/>
                    <a:pt x="997332" y="1375293"/>
                    <a:pt x="988816" y="1378132"/>
                  </a:cubicBezTo>
                  <a:cubicBezTo>
                    <a:pt x="930377" y="1397612"/>
                    <a:pt x="982955" y="1387574"/>
                    <a:pt x="916970" y="1397726"/>
                  </a:cubicBezTo>
                  <a:cubicBezTo>
                    <a:pt x="901754" y="1400067"/>
                    <a:pt x="886346" y="1401239"/>
                    <a:pt x="871250" y="1404258"/>
                  </a:cubicBezTo>
                  <a:cubicBezTo>
                    <a:pt x="853645" y="1407779"/>
                    <a:pt x="836662" y="1414109"/>
                    <a:pt x="818998" y="1417320"/>
                  </a:cubicBezTo>
                  <a:cubicBezTo>
                    <a:pt x="788705" y="1422828"/>
                    <a:pt x="727558" y="1430383"/>
                    <a:pt x="727558" y="1430383"/>
                  </a:cubicBezTo>
                  <a:cubicBezTo>
                    <a:pt x="716672" y="1434737"/>
                    <a:pt x="706275" y="1440602"/>
                    <a:pt x="694901" y="1443446"/>
                  </a:cubicBezTo>
                  <a:cubicBezTo>
                    <a:pt x="679966" y="1447180"/>
                    <a:pt x="663927" y="1445554"/>
                    <a:pt x="649181" y="1449978"/>
                  </a:cubicBezTo>
                  <a:cubicBezTo>
                    <a:pt x="641662" y="1452234"/>
                    <a:pt x="636875" y="1460125"/>
                    <a:pt x="629587" y="1463040"/>
                  </a:cubicBezTo>
                  <a:cubicBezTo>
                    <a:pt x="614871" y="1468926"/>
                    <a:pt x="599107" y="1471749"/>
                    <a:pt x="583867" y="1476103"/>
                  </a:cubicBezTo>
                  <a:cubicBezTo>
                    <a:pt x="577336" y="1480457"/>
                    <a:pt x="571488" y="1486074"/>
                    <a:pt x="564273" y="1489166"/>
                  </a:cubicBezTo>
                  <a:cubicBezTo>
                    <a:pt x="556022" y="1492702"/>
                    <a:pt x="546552" y="1492546"/>
                    <a:pt x="538147" y="1495698"/>
                  </a:cubicBezTo>
                  <a:cubicBezTo>
                    <a:pt x="529030" y="1499117"/>
                    <a:pt x="520970" y="1504925"/>
                    <a:pt x="512021" y="1508760"/>
                  </a:cubicBezTo>
                  <a:cubicBezTo>
                    <a:pt x="505693" y="1511472"/>
                    <a:pt x="498585" y="1512213"/>
                    <a:pt x="492427" y="1515292"/>
                  </a:cubicBezTo>
                  <a:cubicBezTo>
                    <a:pt x="455036" y="1533988"/>
                    <a:pt x="461755" y="1535818"/>
                    <a:pt x="427113" y="1561012"/>
                  </a:cubicBezTo>
                  <a:cubicBezTo>
                    <a:pt x="392899" y="1585895"/>
                    <a:pt x="388823" y="1585759"/>
                    <a:pt x="355267" y="1606732"/>
                  </a:cubicBezTo>
                  <a:cubicBezTo>
                    <a:pt x="348610" y="1610892"/>
                    <a:pt x="342330" y="1615635"/>
                    <a:pt x="335673" y="1619795"/>
                  </a:cubicBezTo>
                  <a:cubicBezTo>
                    <a:pt x="324908" y="1626523"/>
                    <a:pt x="313726" y="1632574"/>
                    <a:pt x="303016" y="1639389"/>
                  </a:cubicBezTo>
                  <a:cubicBezTo>
                    <a:pt x="302963" y="1639423"/>
                    <a:pt x="254057" y="1672029"/>
                    <a:pt x="244233" y="1678578"/>
                  </a:cubicBezTo>
                  <a:cubicBezTo>
                    <a:pt x="237701" y="1682932"/>
                    <a:pt x="232085" y="1689158"/>
                    <a:pt x="224638" y="1691640"/>
                  </a:cubicBezTo>
                  <a:lnTo>
                    <a:pt x="185450" y="1704703"/>
                  </a:lnTo>
                  <a:cubicBezTo>
                    <a:pt x="199238" y="1801229"/>
                    <a:pt x="170651" y="1707377"/>
                    <a:pt x="276890" y="1756955"/>
                  </a:cubicBezTo>
                  <a:cubicBezTo>
                    <a:pt x="289368" y="1762778"/>
                    <a:pt x="283796" y="1783827"/>
                    <a:pt x="289953" y="1796143"/>
                  </a:cubicBezTo>
                  <a:lnTo>
                    <a:pt x="263827" y="1809206"/>
                  </a:lnTo>
                  <a:close/>
                </a:path>
              </a:pathLst>
            </a:custGeom>
            <a:solidFill>
              <a:srgbClr val="A5CF8B"/>
            </a:solidFill>
            <a:ln w="12700" cap="flat" cmpd="sng" algn="ctr">
              <a:solidFill>
                <a:srgbClr val="70AD47">
                  <a:lumMod val="60000"/>
                  <a:lumOff val="4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37" name="TextBox 36">
              <a:extLst>
                <a:ext uri="{FF2B5EF4-FFF2-40B4-BE49-F238E27FC236}">
                  <a16:creationId xmlns:a16="http://schemas.microsoft.com/office/drawing/2014/main" id="{7BEAA84D-7C93-4E7A-9041-F2063D323C55}"/>
                </a:ext>
              </a:extLst>
            </p:cNvPr>
            <p:cNvSpPr txBox="1"/>
            <p:nvPr/>
          </p:nvSpPr>
          <p:spPr>
            <a:xfrm>
              <a:off x="4802496" y="5165308"/>
              <a:ext cx="1881053"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rPr>
                <a:t>Sage-Steppe</a:t>
              </a:r>
            </a:p>
          </p:txBody>
        </p:sp>
        <p:sp>
          <p:nvSpPr>
            <p:cNvPr id="38" name="TextBox 37">
              <a:extLst>
                <a:ext uri="{FF2B5EF4-FFF2-40B4-BE49-F238E27FC236}">
                  <a16:creationId xmlns:a16="http://schemas.microsoft.com/office/drawing/2014/main" id="{EBBA7286-88C6-4563-A1CA-CC2E10D5C7CB}"/>
                </a:ext>
              </a:extLst>
            </p:cNvPr>
            <p:cNvSpPr txBox="1"/>
            <p:nvPr/>
          </p:nvSpPr>
          <p:spPr>
            <a:xfrm>
              <a:off x="2353491" y="981646"/>
              <a:ext cx="188105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2060"/>
                  </a:solidFill>
                  <a:effectLst/>
                  <a:uLnTx/>
                  <a:uFillTx/>
                </a:rPr>
                <a:t>Sage-Steppe</a:t>
              </a:r>
            </a:p>
          </p:txBody>
        </p:sp>
        <p:sp>
          <p:nvSpPr>
            <p:cNvPr id="39" name="TextBox 38">
              <a:extLst>
                <a:ext uri="{FF2B5EF4-FFF2-40B4-BE49-F238E27FC236}">
                  <a16:creationId xmlns:a16="http://schemas.microsoft.com/office/drawing/2014/main" id="{2AB38D67-A157-4A67-A187-893AB0483530}"/>
                </a:ext>
              </a:extLst>
            </p:cNvPr>
            <p:cNvSpPr txBox="1"/>
            <p:nvPr/>
          </p:nvSpPr>
          <p:spPr>
            <a:xfrm>
              <a:off x="6588579" y="3504539"/>
              <a:ext cx="1881052"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black"/>
                  </a:solidFill>
                  <a:effectLst/>
                  <a:uLnTx/>
                  <a:uFillTx/>
                </a:rPr>
                <a:t>Salt Desert</a:t>
              </a:r>
            </a:p>
          </p:txBody>
        </p:sp>
      </p:grpSp>
      <p:sp>
        <p:nvSpPr>
          <p:cNvPr id="40" name="Oval 39">
            <a:extLst>
              <a:ext uri="{FF2B5EF4-FFF2-40B4-BE49-F238E27FC236}">
                <a16:creationId xmlns:a16="http://schemas.microsoft.com/office/drawing/2014/main" id="{05244176-CF31-4150-9F8E-E2DF4281718E}"/>
              </a:ext>
            </a:extLst>
          </p:cNvPr>
          <p:cNvSpPr/>
          <p:nvPr/>
        </p:nvSpPr>
        <p:spPr>
          <a:xfrm>
            <a:off x="1829401" y="1710406"/>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1" name="TextBox 40">
            <a:extLst>
              <a:ext uri="{FF2B5EF4-FFF2-40B4-BE49-F238E27FC236}">
                <a16:creationId xmlns:a16="http://schemas.microsoft.com/office/drawing/2014/main" id="{1B9DDBFB-640A-4ED4-9681-9D5C5B76C7BA}"/>
              </a:ext>
            </a:extLst>
          </p:cNvPr>
          <p:cNvSpPr txBox="1"/>
          <p:nvPr/>
        </p:nvSpPr>
        <p:spPr>
          <a:xfrm>
            <a:off x="1852260" y="1599430"/>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SS-001_2019</a:t>
            </a:r>
          </a:p>
        </p:txBody>
      </p:sp>
      <p:sp>
        <p:nvSpPr>
          <p:cNvPr id="42" name="Oval 41">
            <a:extLst>
              <a:ext uri="{FF2B5EF4-FFF2-40B4-BE49-F238E27FC236}">
                <a16:creationId xmlns:a16="http://schemas.microsoft.com/office/drawing/2014/main" id="{314B354B-7A3C-47DB-827C-78A38C5DE056}"/>
              </a:ext>
            </a:extLst>
          </p:cNvPr>
          <p:cNvSpPr/>
          <p:nvPr/>
        </p:nvSpPr>
        <p:spPr>
          <a:xfrm>
            <a:off x="2351751" y="4441198"/>
            <a:ext cx="45719" cy="45719"/>
          </a:xfrm>
          <a:prstGeom prst="ellipse">
            <a:avLst/>
          </a:prstGeom>
          <a:solidFill>
            <a:srgbClr val="FF0000"/>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3" name="Oval 42">
            <a:extLst>
              <a:ext uri="{FF2B5EF4-FFF2-40B4-BE49-F238E27FC236}">
                <a16:creationId xmlns:a16="http://schemas.microsoft.com/office/drawing/2014/main" id="{09F9E22E-5E54-4524-A256-DD71AD385425}"/>
              </a:ext>
            </a:extLst>
          </p:cNvPr>
          <p:cNvSpPr/>
          <p:nvPr/>
        </p:nvSpPr>
        <p:spPr>
          <a:xfrm>
            <a:off x="1759732" y="4109749"/>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4" name="TextBox 43">
            <a:extLst>
              <a:ext uri="{FF2B5EF4-FFF2-40B4-BE49-F238E27FC236}">
                <a16:creationId xmlns:a16="http://schemas.microsoft.com/office/drawing/2014/main" id="{4F1D2251-35FA-4A04-9BDF-03CCC0720E56}"/>
              </a:ext>
            </a:extLst>
          </p:cNvPr>
          <p:cNvSpPr txBox="1"/>
          <p:nvPr/>
        </p:nvSpPr>
        <p:spPr>
          <a:xfrm>
            <a:off x="1782591" y="3998773"/>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SS-002_2019</a:t>
            </a:r>
          </a:p>
        </p:txBody>
      </p:sp>
      <p:sp>
        <p:nvSpPr>
          <p:cNvPr id="45" name="Oval 44">
            <a:extLst>
              <a:ext uri="{FF2B5EF4-FFF2-40B4-BE49-F238E27FC236}">
                <a16:creationId xmlns:a16="http://schemas.microsoft.com/office/drawing/2014/main" id="{2BBB9FEB-4A58-49E5-89EE-6491B14C6DDC}"/>
              </a:ext>
            </a:extLst>
          </p:cNvPr>
          <p:cNvSpPr/>
          <p:nvPr/>
        </p:nvSpPr>
        <p:spPr>
          <a:xfrm>
            <a:off x="581841" y="2351592"/>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6" name="TextBox 45">
            <a:extLst>
              <a:ext uri="{FF2B5EF4-FFF2-40B4-BE49-F238E27FC236}">
                <a16:creationId xmlns:a16="http://schemas.microsoft.com/office/drawing/2014/main" id="{F561C0DD-5497-4208-A448-47D26FBA8A45}"/>
              </a:ext>
            </a:extLst>
          </p:cNvPr>
          <p:cNvSpPr txBox="1"/>
          <p:nvPr/>
        </p:nvSpPr>
        <p:spPr>
          <a:xfrm>
            <a:off x="604700" y="2240616"/>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SS-003_2019</a:t>
            </a:r>
          </a:p>
        </p:txBody>
      </p:sp>
      <p:sp>
        <p:nvSpPr>
          <p:cNvPr id="48" name="TextBox 47">
            <a:extLst>
              <a:ext uri="{FF2B5EF4-FFF2-40B4-BE49-F238E27FC236}">
                <a16:creationId xmlns:a16="http://schemas.microsoft.com/office/drawing/2014/main" id="{427BBD94-6AD8-47AF-80F2-E4982D092B31}"/>
              </a:ext>
            </a:extLst>
          </p:cNvPr>
          <p:cNvSpPr txBox="1"/>
          <p:nvPr/>
        </p:nvSpPr>
        <p:spPr>
          <a:xfrm>
            <a:off x="3677454" y="2129865"/>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SD-012_2019</a:t>
            </a:r>
          </a:p>
        </p:txBody>
      </p:sp>
      <p:sp>
        <p:nvSpPr>
          <p:cNvPr id="49" name="Oval 48">
            <a:extLst>
              <a:ext uri="{FF2B5EF4-FFF2-40B4-BE49-F238E27FC236}">
                <a16:creationId xmlns:a16="http://schemas.microsoft.com/office/drawing/2014/main" id="{4C5A4FB8-86B6-4FBB-81E1-5BCAE49A6403}"/>
              </a:ext>
            </a:extLst>
          </p:cNvPr>
          <p:cNvSpPr/>
          <p:nvPr/>
        </p:nvSpPr>
        <p:spPr>
          <a:xfrm>
            <a:off x="2197057" y="2555702"/>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TextBox 49">
            <a:extLst>
              <a:ext uri="{FF2B5EF4-FFF2-40B4-BE49-F238E27FC236}">
                <a16:creationId xmlns:a16="http://schemas.microsoft.com/office/drawing/2014/main" id="{C5F9B937-B533-4E5B-A1AB-FE5FF296AE54}"/>
              </a:ext>
            </a:extLst>
          </p:cNvPr>
          <p:cNvSpPr txBox="1"/>
          <p:nvPr/>
        </p:nvSpPr>
        <p:spPr>
          <a:xfrm>
            <a:off x="2219916" y="2444726"/>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SD-014_2019</a:t>
            </a:r>
          </a:p>
        </p:txBody>
      </p:sp>
      <p:sp>
        <p:nvSpPr>
          <p:cNvPr id="51" name="Oval 50">
            <a:extLst>
              <a:ext uri="{FF2B5EF4-FFF2-40B4-BE49-F238E27FC236}">
                <a16:creationId xmlns:a16="http://schemas.microsoft.com/office/drawing/2014/main" id="{026B60CB-7339-45DC-A6AE-21B541B55169}"/>
              </a:ext>
            </a:extLst>
          </p:cNvPr>
          <p:cNvSpPr/>
          <p:nvPr/>
        </p:nvSpPr>
        <p:spPr>
          <a:xfrm>
            <a:off x="3021941" y="3958636"/>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2" name="TextBox 51">
            <a:extLst>
              <a:ext uri="{FF2B5EF4-FFF2-40B4-BE49-F238E27FC236}">
                <a16:creationId xmlns:a16="http://schemas.microsoft.com/office/drawing/2014/main" id="{E3B203B6-EA0C-4C46-A2AE-DFCD16C60AC8}"/>
              </a:ext>
            </a:extLst>
          </p:cNvPr>
          <p:cNvSpPr txBox="1"/>
          <p:nvPr/>
        </p:nvSpPr>
        <p:spPr>
          <a:xfrm>
            <a:off x="3044800" y="3847660"/>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SD-015_2019</a:t>
            </a:r>
          </a:p>
        </p:txBody>
      </p:sp>
      <p:sp>
        <p:nvSpPr>
          <p:cNvPr id="53" name="Oval 52">
            <a:extLst>
              <a:ext uri="{FF2B5EF4-FFF2-40B4-BE49-F238E27FC236}">
                <a16:creationId xmlns:a16="http://schemas.microsoft.com/office/drawing/2014/main" id="{886BD6E6-6532-4617-897B-03F4725468E9}"/>
              </a:ext>
            </a:extLst>
          </p:cNvPr>
          <p:cNvSpPr/>
          <p:nvPr/>
        </p:nvSpPr>
        <p:spPr>
          <a:xfrm>
            <a:off x="3420610" y="4739834"/>
            <a:ext cx="45719" cy="45719"/>
          </a:xfrm>
          <a:prstGeom prst="ellipse">
            <a:avLst/>
          </a:prstGeom>
          <a:solidFill>
            <a:srgbClr val="FF0000"/>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85815ACF-3C4B-45C2-84E0-A5124E39E133}"/>
              </a:ext>
            </a:extLst>
          </p:cNvPr>
          <p:cNvSpPr/>
          <p:nvPr/>
        </p:nvSpPr>
        <p:spPr>
          <a:xfrm>
            <a:off x="2765810" y="3130270"/>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E4A7EF11-2BB5-4905-BDD5-57D3EC2D0E17}"/>
              </a:ext>
            </a:extLst>
          </p:cNvPr>
          <p:cNvSpPr txBox="1"/>
          <p:nvPr/>
        </p:nvSpPr>
        <p:spPr>
          <a:xfrm>
            <a:off x="2783193" y="3006975"/>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SD-013_2019</a:t>
            </a:r>
          </a:p>
        </p:txBody>
      </p:sp>
      <p:sp>
        <p:nvSpPr>
          <p:cNvPr id="56" name="Oval 55">
            <a:extLst>
              <a:ext uri="{FF2B5EF4-FFF2-40B4-BE49-F238E27FC236}">
                <a16:creationId xmlns:a16="http://schemas.microsoft.com/office/drawing/2014/main" id="{5621094C-5183-4D9A-87D1-C88714D99BFF}"/>
              </a:ext>
            </a:extLst>
          </p:cNvPr>
          <p:cNvSpPr/>
          <p:nvPr/>
        </p:nvSpPr>
        <p:spPr>
          <a:xfrm>
            <a:off x="931546" y="3633949"/>
            <a:ext cx="45719" cy="45719"/>
          </a:xfrm>
          <a:prstGeom prst="ellipse">
            <a:avLst/>
          </a:prstGeom>
          <a:solidFill>
            <a:sysClr val="windowText" lastClr="000000"/>
          </a:solidFill>
          <a:ln w="12700" cap="flat" cmpd="sng" algn="ctr">
            <a:solidFill>
              <a:sysClr val="windowText" lastClr="000000">
                <a:shade val="50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7" name="TextBox 56">
            <a:extLst>
              <a:ext uri="{FF2B5EF4-FFF2-40B4-BE49-F238E27FC236}">
                <a16:creationId xmlns:a16="http://schemas.microsoft.com/office/drawing/2014/main" id="{C3A613C6-9D08-4F89-AAE1-920FD2049C7E}"/>
              </a:ext>
            </a:extLst>
          </p:cNvPr>
          <p:cNvSpPr txBox="1"/>
          <p:nvPr/>
        </p:nvSpPr>
        <p:spPr>
          <a:xfrm>
            <a:off x="954405" y="3522973"/>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rPr>
              <a:t>SD-010_2019</a:t>
            </a:r>
          </a:p>
        </p:txBody>
      </p:sp>
      <p:sp>
        <p:nvSpPr>
          <p:cNvPr id="58" name="TextBox 57">
            <a:extLst>
              <a:ext uri="{FF2B5EF4-FFF2-40B4-BE49-F238E27FC236}">
                <a16:creationId xmlns:a16="http://schemas.microsoft.com/office/drawing/2014/main" id="{DDF559B5-2C3D-4BE6-AC54-1A015F051BDD}"/>
              </a:ext>
            </a:extLst>
          </p:cNvPr>
          <p:cNvSpPr txBox="1"/>
          <p:nvPr/>
        </p:nvSpPr>
        <p:spPr>
          <a:xfrm>
            <a:off x="2361188" y="4338614"/>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0000"/>
                </a:solidFill>
                <a:effectLst/>
                <a:uLnTx/>
                <a:uFillTx/>
              </a:rPr>
              <a:t>SS-023_2020</a:t>
            </a:r>
          </a:p>
        </p:txBody>
      </p:sp>
      <p:sp>
        <p:nvSpPr>
          <p:cNvPr id="59" name="Oval 58">
            <a:extLst>
              <a:ext uri="{FF2B5EF4-FFF2-40B4-BE49-F238E27FC236}">
                <a16:creationId xmlns:a16="http://schemas.microsoft.com/office/drawing/2014/main" id="{984667B5-C4BA-424B-85D0-EA2F238114E5}"/>
              </a:ext>
            </a:extLst>
          </p:cNvPr>
          <p:cNvSpPr/>
          <p:nvPr/>
        </p:nvSpPr>
        <p:spPr>
          <a:xfrm>
            <a:off x="3656776" y="2243028"/>
            <a:ext cx="45719" cy="45719"/>
          </a:xfrm>
          <a:prstGeom prst="ellipse">
            <a:avLst/>
          </a:prstGeom>
          <a:solidFill>
            <a:srgbClr val="FF0000"/>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61" name="TextBox 60">
            <a:extLst>
              <a:ext uri="{FF2B5EF4-FFF2-40B4-BE49-F238E27FC236}">
                <a16:creationId xmlns:a16="http://schemas.microsoft.com/office/drawing/2014/main" id="{3B3C4765-9939-4C8D-8184-4583C794A8B2}"/>
              </a:ext>
            </a:extLst>
          </p:cNvPr>
          <p:cNvSpPr txBox="1"/>
          <p:nvPr/>
        </p:nvSpPr>
        <p:spPr>
          <a:xfrm>
            <a:off x="3423640" y="4624193"/>
            <a:ext cx="2342346"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FF0000"/>
                </a:solidFill>
                <a:effectLst/>
                <a:uLnTx/>
                <a:uFillTx/>
              </a:rPr>
              <a:t>SD-062_2020</a:t>
            </a:r>
          </a:p>
        </p:txBody>
      </p:sp>
    </p:spTree>
    <p:extLst>
      <p:ext uri="{BB962C8B-B14F-4D97-AF65-F5344CB8AC3E}">
        <p14:creationId xmlns:p14="http://schemas.microsoft.com/office/powerpoint/2010/main" val="32578692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REVIEW HITCH PLANNING</a:t>
            </a:r>
          </a:p>
        </p:txBody>
      </p:sp>
      <p:sp>
        <p:nvSpPr>
          <p:cNvPr id="3" name="Content Placeholder 2"/>
          <p:cNvSpPr>
            <a:spLocks noGrp="1"/>
          </p:cNvSpPr>
          <p:nvPr>
            <p:ph idx="1"/>
          </p:nvPr>
        </p:nvSpPr>
        <p:spPr>
          <a:xfrm>
            <a:off x="457200" y="1371600"/>
            <a:ext cx="8229600" cy="5181600"/>
          </a:xfrm>
        </p:spPr>
        <p:txBody>
          <a:bodyPr>
            <a:normAutofit fontScale="92500" lnSpcReduction="20000"/>
          </a:bodyPr>
          <a:lstStyle/>
          <a:p>
            <a:r>
              <a:rPr lang="en-US" dirty="0"/>
              <a:t>At the end of the season you should have the same </a:t>
            </a:r>
            <a:r>
              <a:rPr lang="en-US" i="1" dirty="0"/>
              <a:t>proportion</a:t>
            </a:r>
            <a:r>
              <a:rPr lang="en-US" dirty="0"/>
              <a:t> of plots per strata that you started with.</a:t>
            </a:r>
          </a:p>
          <a:p>
            <a:pPr lvl="1"/>
            <a:r>
              <a:rPr lang="en-US" sz="2400" dirty="0"/>
              <a:t>Started with 25% in FOREST; 50% in SHRUBLAND; and 25% in GRASSLAND – should end season with similar percentages.</a:t>
            </a:r>
          </a:p>
          <a:p>
            <a:r>
              <a:rPr lang="en-US" dirty="0"/>
              <a:t>For each plot that you reject, continue on to the next BASE plot for that year until you have gone through all that are sampleable. If you have had to reject plots, move on to the next year’s BASE plots until you have sampled the full number that you started with.</a:t>
            </a:r>
          </a:p>
          <a:p>
            <a:r>
              <a:rPr lang="en-US" dirty="0"/>
              <a:t>You should adjust your hitch planning to maintain both of these concepts.</a:t>
            </a:r>
          </a:p>
        </p:txBody>
      </p:sp>
    </p:spTree>
    <p:extLst>
      <p:ext uri="{BB962C8B-B14F-4D97-AF65-F5344CB8AC3E}">
        <p14:creationId xmlns:p14="http://schemas.microsoft.com/office/powerpoint/2010/main" val="1008248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75405"/>
          </a:xfrm>
        </p:spPr>
        <p:txBody>
          <a:bodyPr>
            <a:normAutofit/>
          </a:bodyPr>
          <a:lstStyle/>
          <a:p>
            <a:pPr algn="l"/>
            <a:r>
              <a:rPr lang="en-US" b="1" dirty="0"/>
              <a:t>EXAMPLE!</a:t>
            </a:r>
          </a:p>
        </p:txBody>
      </p:sp>
      <p:sp>
        <p:nvSpPr>
          <p:cNvPr id="4" name="Rectangle 3"/>
          <p:cNvSpPr/>
          <p:nvPr/>
        </p:nvSpPr>
        <p:spPr>
          <a:xfrm>
            <a:off x="779534" y="1111110"/>
            <a:ext cx="7547346" cy="4677189"/>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781661" y="1616066"/>
            <a:ext cx="3455411" cy="2356937"/>
          </a:xfrm>
          <a:custGeom>
            <a:avLst/>
            <a:gdLst>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528917 w 2895600"/>
              <a:gd name="connsiteY20" fmla="*/ 1568823 h 2214282"/>
              <a:gd name="connsiteX21" fmla="*/ 394447 w 2895600"/>
              <a:gd name="connsiteY21" fmla="*/ 1748117 h 2214282"/>
              <a:gd name="connsiteX22" fmla="*/ 80682 w 2895600"/>
              <a:gd name="connsiteY22" fmla="*/ 1810870 h 2214282"/>
              <a:gd name="connsiteX23" fmla="*/ 0 w 2895600"/>
              <a:gd name="connsiteY23" fmla="*/ 1783976 h 2214282"/>
              <a:gd name="connsiteX24" fmla="*/ 0 w 2895600"/>
              <a:gd name="connsiteY24"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618564 w 2895600"/>
              <a:gd name="connsiteY20" fmla="*/ 1658470 h 2214282"/>
              <a:gd name="connsiteX21" fmla="*/ 394447 w 2895600"/>
              <a:gd name="connsiteY21" fmla="*/ 1748117 h 2214282"/>
              <a:gd name="connsiteX22" fmla="*/ 80682 w 2895600"/>
              <a:gd name="connsiteY22" fmla="*/ 1810870 h 2214282"/>
              <a:gd name="connsiteX23" fmla="*/ 0 w 2895600"/>
              <a:gd name="connsiteY23" fmla="*/ 1783976 h 2214282"/>
              <a:gd name="connsiteX24" fmla="*/ 0 w 2895600"/>
              <a:gd name="connsiteY24"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344706 w 2895600"/>
              <a:gd name="connsiteY17" fmla="*/ 1936377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649506 w 2895600"/>
              <a:gd name="connsiteY16" fmla="*/ 2196353 h 2214282"/>
              <a:gd name="connsiteX17" fmla="*/ 1344706 w 2895600"/>
              <a:gd name="connsiteY17" fmla="*/ 1936377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30669"/>
              <a:gd name="connsiteX1" fmla="*/ 349623 w 2895600"/>
              <a:gd name="connsiteY1" fmla="*/ 116541 h 2230669"/>
              <a:gd name="connsiteX2" fmla="*/ 806823 w 2895600"/>
              <a:gd name="connsiteY2" fmla="*/ 17929 h 2230669"/>
              <a:gd name="connsiteX3" fmla="*/ 1084729 w 2895600"/>
              <a:gd name="connsiteY3" fmla="*/ 17929 h 2230669"/>
              <a:gd name="connsiteX4" fmla="*/ 1380564 w 2895600"/>
              <a:gd name="connsiteY4" fmla="*/ 0 h 2230669"/>
              <a:gd name="connsiteX5" fmla="*/ 1712259 w 2895600"/>
              <a:gd name="connsiteY5" fmla="*/ 26894 h 2230669"/>
              <a:gd name="connsiteX6" fmla="*/ 2043953 w 2895600"/>
              <a:gd name="connsiteY6" fmla="*/ 107576 h 2230669"/>
              <a:gd name="connsiteX7" fmla="*/ 2330823 w 2895600"/>
              <a:gd name="connsiteY7" fmla="*/ 286870 h 2230669"/>
              <a:gd name="connsiteX8" fmla="*/ 2563906 w 2895600"/>
              <a:gd name="connsiteY8" fmla="*/ 502023 h 2230669"/>
              <a:gd name="connsiteX9" fmla="*/ 2814917 w 2895600"/>
              <a:gd name="connsiteY9" fmla="*/ 977153 h 2230669"/>
              <a:gd name="connsiteX10" fmla="*/ 2895600 w 2895600"/>
              <a:gd name="connsiteY10" fmla="*/ 1237129 h 2230669"/>
              <a:gd name="connsiteX11" fmla="*/ 2823882 w 2895600"/>
              <a:gd name="connsiteY11" fmla="*/ 1524000 h 2230669"/>
              <a:gd name="connsiteX12" fmla="*/ 2770094 w 2895600"/>
              <a:gd name="connsiteY12" fmla="*/ 1801906 h 2230669"/>
              <a:gd name="connsiteX13" fmla="*/ 2608729 w 2895600"/>
              <a:gd name="connsiteY13" fmla="*/ 2097741 h 2230669"/>
              <a:gd name="connsiteX14" fmla="*/ 2241176 w 2895600"/>
              <a:gd name="connsiteY14" fmla="*/ 2205317 h 2230669"/>
              <a:gd name="connsiteX15" fmla="*/ 2017059 w 2895600"/>
              <a:gd name="connsiteY15" fmla="*/ 2214282 h 2230669"/>
              <a:gd name="connsiteX16" fmla="*/ 1649506 w 2895600"/>
              <a:gd name="connsiteY16" fmla="*/ 2196353 h 2230669"/>
              <a:gd name="connsiteX17" fmla="*/ 1344706 w 2895600"/>
              <a:gd name="connsiteY17" fmla="*/ 1936377 h 2230669"/>
              <a:gd name="connsiteX18" fmla="*/ 1156447 w 2895600"/>
              <a:gd name="connsiteY18" fmla="*/ 1730187 h 2230669"/>
              <a:gd name="connsiteX19" fmla="*/ 923364 w 2895600"/>
              <a:gd name="connsiteY19" fmla="*/ 1559859 h 2230669"/>
              <a:gd name="connsiteX20" fmla="*/ 806823 w 2895600"/>
              <a:gd name="connsiteY20" fmla="*/ 1559859 h 2230669"/>
              <a:gd name="connsiteX21" fmla="*/ 618564 w 2895600"/>
              <a:gd name="connsiteY21" fmla="*/ 1658470 h 2230669"/>
              <a:gd name="connsiteX22" fmla="*/ 394447 w 2895600"/>
              <a:gd name="connsiteY22" fmla="*/ 1748117 h 2230669"/>
              <a:gd name="connsiteX23" fmla="*/ 80682 w 2895600"/>
              <a:gd name="connsiteY23" fmla="*/ 1810870 h 2230669"/>
              <a:gd name="connsiteX24" fmla="*/ 0 w 2895600"/>
              <a:gd name="connsiteY24" fmla="*/ 1783976 h 2230669"/>
              <a:gd name="connsiteX25" fmla="*/ 0 w 2895600"/>
              <a:gd name="connsiteY25" fmla="*/ 197223 h 2230669"/>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23882 w 2895600"/>
              <a:gd name="connsiteY11" fmla="*/ 1524000 h 2294965"/>
              <a:gd name="connsiteX12" fmla="*/ 2770094 w 2895600"/>
              <a:gd name="connsiteY12" fmla="*/ 1801906 h 2294965"/>
              <a:gd name="connsiteX13" fmla="*/ 2608729 w 2895600"/>
              <a:gd name="connsiteY13" fmla="*/ 2097741 h 2294965"/>
              <a:gd name="connsiteX14" fmla="*/ 2241176 w 2895600"/>
              <a:gd name="connsiteY14" fmla="*/ 2205317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23882 w 2895600"/>
              <a:gd name="connsiteY11" fmla="*/ 1524000 h 2294965"/>
              <a:gd name="connsiteX12" fmla="*/ 2770094 w 2895600"/>
              <a:gd name="connsiteY12" fmla="*/ 1801906 h 2294965"/>
              <a:gd name="connsiteX13" fmla="*/ 2608729 w 2895600"/>
              <a:gd name="connsiteY13" fmla="*/ 2097741 h 2294965"/>
              <a:gd name="connsiteX14" fmla="*/ 2321858 w 2895600"/>
              <a:gd name="connsiteY14" fmla="*/ 2250141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95600 w 2895600"/>
              <a:gd name="connsiteY11" fmla="*/ 1559859 h 2294965"/>
              <a:gd name="connsiteX12" fmla="*/ 2770094 w 2895600"/>
              <a:gd name="connsiteY12" fmla="*/ 1801906 h 2294965"/>
              <a:gd name="connsiteX13" fmla="*/ 2608729 w 2895600"/>
              <a:gd name="connsiteY13" fmla="*/ 2097741 h 2294965"/>
              <a:gd name="connsiteX14" fmla="*/ 2321858 w 2895600"/>
              <a:gd name="connsiteY14" fmla="*/ 2250141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770094 w 2895600"/>
              <a:gd name="connsiteY12" fmla="*/ 1810871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832846 w 2895600"/>
              <a:gd name="connsiteY12" fmla="*/ 1846730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788023 w 2895600"/>
              <a:gd name="connsiteY12" fmla="*/ 1891553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95600" h="2303930">
                <a:moveTo>
                  <a:pt x="0" y="206188"/>
                </a:moveTo>
                <a:lnTo>
                  <a:pt x="349623" y="125506"/>
                </a:lnTo>
                <a:lnTo>
                  <a:pt x="806823" y="26894"/>
                </a:lnTo>
                <a:lnTo>
                  <a:pt x="1084729" y="0"/>
                </a:lnTo>
                <a:lnTo>
                  <a:pt x="1380564" y="8965"/>
                </a:lnTo>
                <a:lnTo>
                  <a:pt x="1712259" y="35859"/>
                </a:lnTo>
                <a:lnTo>
                  <a:pt x="2043953" y="116541"/>
                </a:lnTo>
                <a:lnTo>
                  <a:pt x="2330823" y="295835"/>
                </a:lnTo>
                <a:lnTo>
                  <a:pt x="2563906" y="510988"/>
                </a:lnTo>
                <a:lnTo>
                  <a:pt x="2814917" y="986118"/>
                </a:lnTo>
                <a:lnTo>
                  <a:pt x="2895600" y="1246094"/>
                </a:lnTo>
                <a:lnTo>
                  <a:pt x="2895600" y="1568824"/>
                </a:lnTo>
                <a:lnTo>
                  <a:pt x="2788023" y="1891553"/>
                </a:lnTo>
                <a:lnTo>
                  <a:pt x="2608729" y="2106706"/>
                </a:lnTo>
                <a:lnTo>
                  <a:pt x="2321858" y="2259106"/>
                </a:lnTo>
                <a:lnTo>
                  <a:pt x="2026024" y="2303930"/>
                </a:lnTo>
                <a:cubicBezTo>
                  <a:pt x="1903506" y="2297954"/>
                  <a:pt x="1789953" y="2274047"/>
                  <a:pt x="1649506" y="2205318"/>
                </a:cubicBezTo>
                <a:lnTo>
                  <a:pt x="1344706" y="1945342"/>
                </a:lnTo>
                <a:lnTo>
                  <a:pt x="1156447" y="1739152"/>
                </a:lnTo>
                <a:lnTo>
                  <a:pt x="923364" y="1568824"/>
                </a:lnTo>
                <a:cubicBezTo>
                  <a:pt x="923364" y="1577789"/>
                  <a:pt x="806823" y="1559859"/>
                  <a:pt x="806823" y="1568824"/>
                </a:cubicBezTo>
                <a:lnTo>
                  <a:pt x="618564" y="1667435"/>
                </a:lnTo>
                <a:lnTo>
                  <a:pt x="394447" y="1757082"/>
                </a:lnTo>
                <a:lnTo>
                  <a:pt x="80682" y="1819835"/>
                </a:lnTo>
                <a:lnTo>
                  <a:pt x="0" y="1792941"/>
                </a:lnTo>
                <a:lnTo>
                  <a:pt x="0" y="206188"/>
                </a:lnTo>
                <a:close/>
              </a:path>
            </a:pathLst>
          </a:cu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436504" y="2826079"/>
            <a:ext cx="3904721" cy="2962220"/>
          </a:xfrm>
          <a:custGeom>
            <a:avLst/>
            <a:gdLst>
              <a:gd name="connsiteX0" fmla="*/ 3227294 w 3227294"/>
              <a:gd name="connsiteY0" fmla="*/ 0 h 2895600"/>
              <a:gd name="connsiteX1" fmla="*/ 2707341 w 3227294"/>
              <a:gd name="connsiteY1" fmla="*/ 179295 h 2895600"/>
              <a:gd name="connsiteX2" fmla="*/ 2133600 w 3227294"/>
              <a:gd name="connsiteY2" fmla="*/ 519953 h 2895600"/>
              <a:gd name="connsiteX3" fmla="*/ 1792941 w 3227294"/>
              <a:gd name="connsiteY3" fmla="*/ 833718 h 2895600"/>
              <a:gd name="connsiteX4" fmla="*/ 1550894 w 3227294"/>
              <a:gd name="connsiteY4" fmla="*/ 1264024 h 2895600"/>
              <a:gd name="connsiteX5" fmla="*/ 896471 w 3227294"/>
              <a:gd name="connsiteY5" fmla="*/ 1622612 h 2895600"/>
              <a:gd name="connsiteX6" fmla="*/ 528918 w 3227294"/>
              <a:gd name="connsiteY6" fmla="*/ 1658471 h 2895600"/>
              <a:gd name="connsiteX7" fmla="*/ 179294 w 3227294"/>
              <a:gd name="connsiteY7" fmla="*/ 1775012 h 2895600"/>
              <a:gd name="connsiteX8" fmla="*/ 62753 w 3227294"/>
              <a:gd name="connsiteY8" fmla="*/ 2052918 h 2895600"/>
              <a:gd name="connsiteX9" fmla="*/ 0 w 3227294"/>
              <a:gd name="connsiteY9" fmla="*/ 2528047 h 2895600"/>
              <a:gd name="connsiteX10" fmla="*/ 80682 w 3227294"/>
              <a:gd name="connsiteY10" fmla="*/ 2796989 h 2895600"/>
              <a:gd name="connsiteX11" fmla="*/ 107576 w 3227294"/>
              <a:gd name="connsiteY11" fmla="*/ 2886636 h 2895600"/>
              <a:gd name="connsiteX12" fmla="*/ 3218329 w 3227294"/>
              <a:gd name="connsiteY12" fmla="*/ 2895600 h 2895600"/>
              <a:gd name="connsiteX13" fmla="*/ 3227294 w 3227294"/>
              <a:gd name="connsiteY13" fmla="*/ 0 h 2895600"/>
              <a:gd name="connsiteX0" fmla="*/ 3227294 w 3227294"/>
              <a:gd name="connsiteY0" fmla="*/ 0 h 2895600"/>
              <a:gd name="connsiteX1" fmla="*/ 2707341 w 3227294"/>
              <a:gd name="connsiteY1" fmla="*/ 179295 h 2895600"/>
              <a:gd name="connsiteX2" fmla="*/ 2133600 w 3227294"/>
              <a:gd name="connsiteY2" fmla="*/ 519953 h 2895600"/>
              <a:gd name="connsiteX3" fmla="*/ 1792941 w 3227294"/>
              <a:gd name="connsiteY3" fmla="*/ 833718 h 2895600"/>
              <a:gd name="connsiteX4" fmla="*/ 1550894 w 3227294"/>
              <a:gd name="connsiteY4" fmla="*/ 1264024 h 2895600"/>
              <a:gd name="connsiteX5" fmla="*/ 896471 w 3227294"/>
              <a:gd name="connsiteY5" fmla="*/ 1622612 h 2895600"/>
              <a:gd name="connsiteX6" fmla="*/ 528918 w 3227294"/>
              <a:gd name="connsiteY6" fmla="*/ 1658471 h 2895600"/>
              <a:gd name="connsiteX7" fmla="*/ 179294 w 3227294"/>
              <a:gd name="connsiteY7" fmla="*/ 1775012 h 2895600"/>
              <a:gd name="connsiteX8" fmla="*/ 62753 w 3227294"/>
              <a:gd name="connsiteY8" fmla="*/ 2052918 h 2895600"/>
              <a:gd name="connsiteX9" fmla="*/ 35859 w 3227294"/>
              <a:gd name="connsiteY9" fmla="*/ 2277036 h 2895600"/>
              <a:gd name="connsiteX10" fmla="*/ 0 w 3227294"/>
              <a:gd name="connsiteY10" fmla="*/ 2528047 h 2895600"/>
              <a:gd name="connsiteX11" fmla="*/ 80682 w 3227294"/>
              <a:gd name="connsiteY11" fmla="*/ 2796989 h 2895600"/>
              <a:gd name="connsiteX12" fmla="*/ 107576 w 3227294"/>
              <a:gd name="connsiteY12" fmla="*/ 2886636 h 2895600"/>
              <a:gd name="connsiteX13" fmla="*/ 3218329 w 3227294"/>
              <a:gd name="connsiteY13" fmla="*/ 2895600 h 2895600"/>
              <a:gd name="connsiteX14" fmla="*/ 3227294 w 3227294"/>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107576 w 3272117"/>
              <a:gd name="connsiteY8" fmla="*/ 2052918 h 2895600"/>
              <a:gd name="connsiteX9" fmla="*/ 0 w 3272117"/>
              <a:gd name="connsiteY9" fmla="*/ 2259107 h 2895600"/>
              <a:gd name="connsiteX10" fmla="*/ 44823 w 3272117"/>
              <a:gd name="connsiteY10" fmla="*/ 2528047 h 2895600"/>
              <a:gd name="connsiteX11" fmla="*/ 125505 w 3272117"/>
              <a:gd name="connsiteY11" fmla="*/ 2796989 h 2895600"/>
              <a:gd name="connsiteX12" fmla="*/ 152399 w 3272117"/>
              <a:gd name="connsiteY12" fmla="*/ 2886636 h 2895600"/>
              <a:gd name="connsiteX13" fmla="*/ 3263152 w 3272117"/>
              <a:gd name="connsiteY13" fmla="*/ 2895600 h 2895600"/>
              <a:gd name="connsiteX14" fmla="*/ 3272117 w 3272117"/>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35858 w 3272117"/>
              <a:gd name="connsiteY8" fmla="*/ 1990165 h 2895600"/>
              <a:gd name="connsiteX9" fmla="*/ 0 w 3272117"/>
              <a:gd name="connsiteY9" fmla="*/ 2259107 h 2895600"/>
              <a:gd name="connsiteX10" fmla="*/ 44823 w 3272117"/>
              <a:gd name="connsiteY10" fmla="*/ 2528047 h 2895600"/>
              <a:gd name="connsiteX11" fmla="*/ 125505 w 3272117"/>
              <a:gd name="connsiteY11" fmla="*/ 2796989 h 2895600"/>
              <a:gd name="connsiteX12" fmla="*/ 152399 w 3272117"/>
              <a:gd name="connsiteY12" fmla="*/ 2886636 h 2895600"/>
              <a:gd name="connsiteX13" fmla="*/ 3263152 w 3272117"/>
              <a:gd name="connsiteY13" fmla="*/ 2895600 h 2895600"/>
              <a:gd name="connsiteX14" fmla="*/ 3272117 w 3272117"/>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35858 w 3272117"/>
              <a:gd name="connsiteY8" fmla="*/ 1990165 h 2895600"/>
              <a:gd name="connsiteX9" fmla="*/ 0 w 3272117"/>
              <a:gd name="connsiteY9" fmla="*/ 2259107 h 2895600"/>
              <a:gd name="connsiteX10" fmla="*/ 44823 w 3272117"/>
              <a:gd name="connsiteY10" fmla="*/ 2528047 h 2895600"/>
              <a:gd name="connsiteX11" fmla="*/ 89646 w 3272117"/>
              <a:gd name="connsiteY11" fmla="*/ 2734236 h 2895600"/>
              <a:gd name="connsiteX12" fmla="*/ 152399 w 3272117"/>
              <a:gd name="connsiteY12" fmla="*/ 2886636 h 2895600"/>
              <a:gd name="connsiteX13" fmla="*/ 3263152 w 3272117"/>
              <a:gd name="connsiteY13" fmla="*/ 2895600 h 2895600"/>
              <a:gd name="connsiteX14" fmla="*/ 3272117 w 3272117"/>
              <a:gd name="connsiteY14" fmla="*/ 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72117" h="2895600">
                <a:moveTo>
                  <a:pt x="3272117" y="0"/>
                </a:moveTo>
                <a:lnTo>
                  <a:pt x="2752164" y="179295"/>
                </a:lnTo>
                <a:lnTo>
                  <a:pt x="2178423" y="519953"/>
                </a:lnTo>
                <a:lnTo>
                  <a:pt x="1837764" y="833718"/>
                </a:lnTo>
                <a:lnTo>
                  <a:pt x="1595717" y="1264024"/>
                </a:lnTo>
                <a:lnTo>
                  <a:pt x="941294" y="1622612"/>
                </a:lnTo>
                <a:lnTo>
                  <a:pt x="573741" y="1658471"/>
                </a:lnTo>
                <a:lnTo>
                  <a:pt x="224117" y="1775012"/>
                </a:lnTo>
                <a:lnTo>
                  <a:pt x="35858" y="1990165"/>
                </a:lnTo>
                <a:lnTo>
                  <a:pt x="0" y="2259107"/>
                </a:lnTo>
                <a:lnTo>
                  <a:pt x="44823" y="2528047"/>
                </a:lnTo>
                <a:lnTo>
                  <a:pt x="89646" y="2734236"/>
                </a:lnTo>
                <a:lnTo>
                  <a:pt x="152399" y="2886636"/>
                </a:lnTo>
                <a:lnTo>
                  <a:pt x="3263152" y="2895600"/>
                </a:lnTo>
                <a:cubicBezTo>
                  <a:pt x="3266140" y="1933388"/>
                  <a:pt x="3269129" y="971177"/>
                  <a:pt x="3272117" y="0"/>
                </a:cubicBezTo>
                <a:close/>
              </a:path>
            </a:pathLst>
          </a:cu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418184" y="2153220"/>
            <a:ext cx="2637024" cy="377829"/>
          </a:xfrm>
          <a:prstGeom prst="rect">
            <a:avLst/>
          </a:prstGeom>
          <a:noFill/>
        </p:spPr>
        <p:txBody>
          <a:bodyPr wrap="square" rtlCol="0">
            <a:spAutoFit/>
          </a:bodyPr>
          <a:lstStyle/>
          <a:p>
            <a:r>
              <a:rPr lang="en-US" dirty="0">
                <a:solidFill>
                  <a:schemeClr val="bg1"/>
                </a:solidFill>
                <a:latin typeface="Arial Black" panose="020B0A04020102020204" pitchFamily="34" charset="0"/>
                <a:cs typeface="Miriam Fixed" panose="020B0509050101010101" pitchFamily="49" charset="-79"/>
              </a:rPr>
              <a:t>Forest</a:t>
            </a:r>
          </a:p>
        </p:txBody>
      </p:sp>
      <p:sp>
        <p:nvSpPr>
          <p:cNvPr id="9" name="TextBox 8"/>
          <p:cNvSpPr txBox="1"/>
          <p:nvPr/>
        </p:nvSpPr>
        <p:spPr>
          <a:xfrm>
            <a:off x="5782914" y="5271347"/>
            <a:ext cx="2637024" cy="377829"/>
          </a:xfrm>
          <a:prstGeom prst="rect">
            <a:avLst/>
          </a:prstGeom>
          <a:noFill/>
        </p:spPr>
        <p:txBody>
          <a:bodyPr wrap="square" rtlCol="0">
            <a:spAutoFit/>
          </a:bodyPr>
          <a:lstStyle/>
          <a:p>
            <a:r>
              <a:rPr lang="en-US" dirty="0">
                <a:solidFill>
                  <a:schemeClr val="bg1"/>
                </a:solidFill>
                <a:latin typeface="Arial Black" panose="020B0A04020102020204" pitchFamily="34" charset="0"/>
                <a:cs typeface="Miriam Fixed" panose="020B0509050101010101" pitchFamily="49" charset="-79"/>
              </a:rPr>
              <a:t>Forest</a:t>
            </a:r>
          </a:p>
        </p:txBody>
      </p:sp>
      <p:sp>
        <p:nvSpPr>
          <p:cNvPr id="10" name="TextBox 9"/>
          <p:cNvSpPr txBox="1"/>
          <p:nvPr/>
        </p:nvSpPr>
        <p:spPr>
          <a:xfrm>
            <a:off x="5256042" y="1630476"/>
            <a:ext cx="2637024" cy="377829"/>
          </a:xfrm>
          <a:prstGeom prst="rect">
            <a:avLst/>
          </a:prstGeom>
          <a:noFill/>
        </p:spPr>
        <p:txBody>
          <a:bodyPr wrap="square" rtlCol="0">
            <a:spAutoFit/>
          </a:bodyPr>
          <a:lstStyle/>
          <a:p>
            <a:r>
              <a:rPr lang="en-US" dirty="0" err="1">
                <a:latin typeface="Arial Black" panose="020B0A04020102020204" pitchFamily="34" charset="0"/>
                <a:cs typeface="Miriam Fixed" panose="020B0509050101010101" pitchFamily="49" charset="-79"/>
              </a:rPr>
              <a:t>Shrubland</a:t>
            </a:r>
            <a:endParaRPr lang="en-US" dirty="0">
              <a:latin typeface="Arial Black" panose="020B0A04020102020204" pitchFamily="34" charset="0"/>
              <a:cs typeface="Miriam Fixed" panose="020B0509050101010101" pitchFamily="49" charset="-79"/>
            </a:endParaRPr>
          </a:p>
        </p:txBody>
      </p:sp>
      <p:sp>
        <p:nvSpPr>
          <p:cNvPr id="11" name="Rectangle 10"/>
          <p:cNvSpPr/>
          <p:nvPr/>
        </p:nvSpPr>
        <p:spPr>
          <a:xfrm>
            <a:off x="1052330" y="1340679"/>
            <a:ext cx="7001754" cy="427548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256042" y="2484279"/>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3509617" y="276263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7237824" y="3010705"/>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963775" y="488158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055709" y="495953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647370" y="308865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818285" y="2008305"/>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740857" y="3813622"/>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783415" y="3790237"/>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418434" y="191936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1750494" y="376685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249426" y="534930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692483" y="5006305"/>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236821" y="511544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237072" y="177262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600047" y="275048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419687" y="2008305"/>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237573" y="312328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6082158" y="4002125"/>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2472992" y="394614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7074146" y="435425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6292131" y="1529595"/>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6692232" y="234527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1317458" y="1856790"/>
            <a:ext cx="599085" cy="230832"/>
          </a:xfrm>
          <a:prstGeom prst="rect">
            <a:avLst/>
          </a:prstGeom>
          <a:noFill/>
        </p:spPr>
        <p:txBody>
          <a:bodyPr wrap="square" rtlCol="0">
            <a:spAutoFit/>
          </a:bodyPr>
          <a:lstStyle/>
          <a:p>
            <a:r>
              <a:rPr lang="en-US" sz="900" b="1" dirty="0">
                <a:solidFill>
                  <a:schemeClr val="bg1"/>
                </a:solidFill>
              </a:rPr>
              <a:t>FO - 007</a:t>
            </a:r>
          </a:p>
        </p:txBody>
      </p:sp>
      <p:sp>
        <p:nvSpPr>
          <p:cNvPr id="38" name="Oval 37"/>
          <p:cNvSpPr/>
          <p:nvPr/>
        </p:nvSpPr>
        <p:spPr>
          <a:xfrm>
            <a:off x="2109265" y="363433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5777856" y="1387614"/>
            <a:ext cx="1070157" cy="230832"/>
          </a:xfrm>
          <a:prstGeom prst="rect">
            <a:avLst/>
          </a:prstGeom>
          <a:noFill/>
        </p:spPr>
        <p:txBody>
          <a:bodyPr wrap="square" rtlCol="0">
            <a:spAutoFit/>
          </a:bodyPr>
          <a:lstStyle/>
          <a:p>
            <a:r>
              <a:rPr lang="en-US" sz="900" b="1" dirty="0"/>
              <a:t>SH -023</a:t>
            </a:r>
          </a:p>
        </p:txBody>
      </p:sp>
      <p:sp>
        <p:nvSpPr>
          <p:cNvPr id="40" name="TextBox 39"/>
          <p:cNvSpPr txBox="1"/>
          <p:nvPr/>
        </p:nvSpPr>
        <p:spPr>
          <a:xfrm>
            <a:off x="6700195" y="2866723"/>
            <a:ext cx="592187" cy="236143"/>
          </a:xfrm>
          <a:prstGeom prst="rect">
            <a:avLst/>
          </a:prstGeom>
          <a:noFill/>
        </p:spPr>
        <p:txBody>
          <a:bodyPr wrap="square" rtlCol="0">
            <a:spAutoFit/>
          </a:bodyPr>
          <a:lstStyle/>
          <a:p>
            <a:r>
              <a:rPr lang="en-US" sz="900" b="1" dirty="0"/>
              <a:t>SH - 020</a:t>
            </a:r>
          </a:p>
        </p:txBody>
      </p:sp>
      <p:sp>
        <p:nvSpPr>
          <p:cNvPr id="41" name="TextBox 40"/>
          <p:cNvSpPr txBox="1"/>
          <p:nvPr/>
        </p:nvSpPr>
        <p:spPr>
          <a:xfrm>
            <a:off x="4736760" y="2331679"/>
            <a:ext cx="749209" cy="236143"/>
          </a:xfrm>
          <a:prstGeom prst="rect">
            <a:avLst/>
          </a:prstGeom>
          <a:noFill/>
        </p:spPr>
        <p:txBody>
          <a:bodyPr wrap="square" rtlCol="0">
            <a:spAutoFit/>
          </a:bodyPr>
          <a:lstStyle/>
          <a:p>
            <a:r>
              <a:rPr lang="en-US" sz="900" b="1" dirty="0"/>
              <a:t>SH -025</a:t>
            </a:r>
          </a:p>
        </p:txBody>
      </p:sp>
      <p:sp>
        <p:nvSpPr>
          <p:cNvPr id="42" name="TextBox 41"/>
          <p:cNvSpPr txBox="1"/>
          <p:nvPr/>
        </p:nvSpPr>
        <p:spPr>
          <a:xfrm>
            <a:off x="2754883" y="4935004"/>
            <a:ext cx="754734" cy="236143"/>
          </a:xfrm>
          <a:prstGeom prst="rect">
            <a:avLst/>
          </a:prstGeom>
          <a:noFill/>
        </p:spPr>
        <p:txBody>
          <a:bodyPr wrap="square" rtlCol="0">
            <a:spAutoFit/>
          </a:bodyPr>
          <a:lstStyle/>
          <a:p>
            <a:r>
              <a:rPr lang="en-US" sz="900" b="1" dirty="0"/>
              <a:t>SH - 017</a:t>
            </a:r>
          </a:p>
        </p:txBody>
      </p:sp>
      <p:sp>
        <p:nvSpPr>
          <p:cNvPr id="43" name="TextBox 42"/>
          <p:cNvSpPr txBox="1"/>
          <p:nvPr/>
        </p:nvSpPr>
        <p:spPr>
          <a:xfrm>
            <a:off x="7183261" y="4830628"/>
            <a:ext cx="679627" cy="236143"/>
          </a:xfrm>
          <a:prstGeom prst="rect">
            <a:avLst/>
          </a:prstGeom>
          <a:noFill/>
        </p:spPr>
        <p:txBody>
          <a:bodyPr wrap="square" rtlCol="0">
            <a:spAutoFit/>
          </a:bodyPr>
          <a:lstStyle/>
          <a:p>
            <a:r>
              <a:rPr lang="en-US" sz="900" b="1" dirty="0">
                <a:solidFill>
                  <a:schemeClr val="bg1"/>
                </a:solidFill>
              </a:rPr>
              <a:t>FO - 006</a:t>
            </a:r>
          </a:p>
        </p:txBody>
      </p:sp>
      <p:sp>
        <p:nvSpPr>
          <p:cNvPr id="44" name="TextBox 43"/>
          <p:cNvSpPr txBox="1"/>
          <p:nvPr/>
        </p:nvSpPr>
        <p:spPr>
          <a:xfrm>
            <a:off x="2973197" y="2603433"/>
            <a:ext cx="670759" cy="230832"/>
          </a:xfrm>
          <a:prstGeom prst="rect">
            <a:avLst/>
          </a:prstGeom>
          <a:noFill/>
        </p:spPr>
        <p:txBody>
          <a:bodyPr wrap="square" rtlCol="0">
            <a:spAutoFit/>
          </a:bodyPr>
          <a:lstStyle/>
          <a:p>
            <a:r>
              <a:rPr lang="en-US" sz="900" b="1" dirty="0">
                <a:solidFill>
                  <a:schemeClr val="bg1"/>
                </a:solidFill>
              </a:rPr>
              <a:t>FO - 005</a:t>
            </a:r>
          </a:p>
        </p:txBody>
      </p:sp>
      <p:sp>
        <p:nvSpPr>
          <p:cNvPr id="45" name="TextBox 44"/>
          <p:cNvSpPr txBox="1"/>
          <p:nvPr/>
        </p:nvSpPr>
        <p:spPr>
          <a:xfrm>
            <a:off x="1227111" y="3621324"/>
            <a:ext cx="618453" cy="230832"/>
          </a:xfrm>
          <a:prstGeom prst="rect">
            <a:avLst/>
          </a:prstGeom>
          <a:noFill/>
        </p:spPr>
        <p:txBody>
          <a:bodyPr wrap="square" rtlCol="0">
            <a:spAutoFit/>
          </a:bodyPr>
          <a:lstStyle/>
          <a:p>
            <a:r>
              <a:rPr lang="en-US" sz="900" b="1" dirty="0"/>
              <a:t>SH - 012</a:t>
            </a:r>
          </a:p>
        </p:txBody>
      </p:sp>
      <p:sp>
        <p:nvSpPr>
          <p:cNvPr id="46" name="TextBox 45"/>
          <p:cNvSpPr txBox="1"/>
          <p:nvPr/>
        </p:nvSpPr>
        <p:spPr>
          <a:xfrm>
            <a:off x="4740857" y="5163312"/>
            <a:ext cx="617682" cy="236143"/>
          </a:xfrm>
          <a:prstGeom prst="rect">
            <a:avLst/>
          </a:prstGeom>
          <a:noFill/>
        </p:spPr>
        <p:txBody>
          <a:bodyPr wrap="square" rtlCol="0">
            <a:spAutoFit/>
          </a:bodyPr>
          <a:lstStyle/>
          <a:p>
            <a:r>
              <a:rPr lang="en-US" sz="900" b="1" dirty="0">
                <a:solidFill>
                  <a:schemeClr val="bg1"/>
                </a:solidFill>
              </a:rPr>
              <a:t>FO - 010</a:t>
            </a:r>
          </a:p>
        </p:txBody>
      </p:sp>
      <p:sp>
        <p:nvSpPr>
          <p:cNvPr id="48" name="TextBox 47"/>
          <p:cNvSpPr txBox="1"/>
          <p:nvPr/>
        </p:nvSpPr>
        <p:spPr>
          <a:xfrm>
            <a:off x="6907583" y="1854135"/>
            <a:ext cx="660481" cy="230832"/>
          </a:xfrm>
          <a:prstGeom prst="rect">
            <a:avLst/>
          </a:prstGeom>
          <a:noFill/>
        </p:spPr>
        <p:txBody>
          <a:bodyPr wrap="square" rtlCol="0">
            <a:spAutoFit/>
          </a:bodyPr>
          <a:lstStyle/>
          <a:p>
            <a:r>
              <a:rPr lang="en-US" sz="900" b="1" dirty="0"/>
              <a:t>SH - 013</a:t>
            </a:r>
          </a:p>
        </p:txBody>
      </p:sp>
      <p:sp>
        <p:nvSpPr>
          <p:cNvPr id="49" name="TextBox 48"/>
          <p:cNvSpPr txBox="1"/>
          <p:nvPr/>
        </p:nvSpPr>
        <p:spPr>
          <a:xfrm>
            <a:off x="5562692" y="4784428"/>
            <a:ext cx="650317" cy="230832"/>
          </a:xfrm>
          <a:prstGeom prst="rect">
            <a:avLst/>
          </a:prstGeom>
          <a:noFill/>
        </p:spPr>
        <p:txBody>
          <a:bodyPr wrap="square" rtlCol="0">
            <a:spAutoFit/>
          </a:bodyPr>
          <a:lstStyle/>
          <a:p>
            <a:r>
              <a:rPr lang="en-US" sz="900" b="1" dirty="0">
                <a:solidFill>
                  <a:schemeClr val="bg1"/>
                </a:solidFill>
              </a:rPr>
              <a:t>FO - 004</a:t>
            </a:r>
          </a:p>
        </p:txBody>
      </p:sp>
      <p:sp>
        <p:nvSpPr>
          <p:cNvPr id="50" name="TextBox 49"/>
          <p:cNvSpPr txBox="1"/>
          <p:nvPr/>
        </p:nvSpPr>
        <p:spPr>
          <a:xfrm>
            <a:off x="1089294" y="2567822"/>
            <a:ext cx="657779" cy="230832"/>
          </a:xfrm>
          <a:prstGeom prst="rect">
            <a:avLst/>
          </a:prstGeom>
          <a:noFill/>
        </p:spPr>
        <p:txBody>
          <a:bodyPr wrap="square" rtlCol="0">
            <a:spAutoFit/>
          </a:bodyPr>
          <a:lstStyle/>
          <a:p>
            <a:r>
              <a:rPr lang="en-US" sz="900" b="1" dirty="0">
                <a:solidFill>
                  <a:schemeClr val="bg1"/>
                </a:solidFill>
              </a:rPr>
              <a:t>FO - 001</a:t>
            </a:r>
          </a:p>
        </p:txBody>
      </p:sp>
      <p:sp>
        <p:nvSpPr>
          <p:cNvPr id="51" name="TextBox 50"/>
          <p:cNvSpPr txBox="1"/>
          <p:nvPr/>
        </p:nvSpPr>
        <p:spPr>
          <a:xfrm>
            <a:off x="4235600" y="3657715"/>
            <a:ext cx="788461" cy="230832"/>
          </a:xfrm>
          <a:prstGeom prst="rect">
            <a:avLst/>
          </a:prstGeom>
          <a:noFill/>
        </p:spPr>
        <p:txBody>
          <a:bodyPr wrap="square" rtlCol="0">
            <a:spAutoFit/>
          </a:bodyPr>
          <a:lstStyle/>
          <a:p>
            <a:r>
              <a:rPr lang="en-US" sz="900" b="1" dirty="0"/>
              <a:t>SH - 022</a:t>
            </a:r>
          </a:p>
        </p:txBody>
      </p:sp>
      <p:sp>
        <p:nvSpPr>
          <p:cNvPr id="52" name="TextBox 51"/>
          <p:cNvSpPr txBox="1"/>
          <p:nvPr/>
        </p:nvSpPr>
        <p:spPr>
          <a:xfrm>
            <a:off x="6184849" y="2183393"/>
            <a:ext cx="629320" cy="230832"/>
          </a:xfrm>
          <a:prstGeom prst="rect">
            <a:avLst/>
          </a:prstGeom>
          <a:noFill/>
        </p:spPr>
        <p:txBody>
          <a:bodyPr wrap="square" rtlCol="0">
            <a:spAutoFit/>
          </a:bodyPr>
          <a:lstStyle/>
          <a:p>
            <a:r>
              <a:rPr lang="en-US" sz="900" b="1" dirty="0"/>
              <a:t>SH - 015</a:t>
            </a:r>
          </a:p>
        </p:txBody>
      </p:sp>
      <p:sp>
        <p:nvSpPr>
          <p:cNvPr id="53" name="TextBox 52"/>
          <p:cNvSpPr txBox="1"/>
          <p:nvPr/>
        </p:nvSpPr>
        <p:spPr>
          <a:xfrm>
            <a:off x="1449660" y="4745464"/>
            <a:ext cx="737249" cy="230832"/>
          </a:xfrm>
          <a:prstGeom prst="rect">
            <a:avLst/>
          </a:prstGeom>
          <a:noFill/>
        </p:spPr>
        <p:txBody>
          <a:bodyPr wrap="square" rtlCol="0">
            <a:spAutoFit/>
          </a:bodyPr>
          <a:lstStyle/>
          <a:p>
            <a:r>
              <a:rPr lang="en-US" sz="900" b="1" dirty="0"/>
              <a:t>SH - 024</a:t>
            </a:r>
          </a:p>
        </p:txBody>
      </p:sp>
      <p:sp>
        <p:nvSpPr>
          <p:cNvPr id="54" name="TextBox 53"/>
          <p:cNvSpPr txBox="1"/>
          <p:nvPr/>
        </p:nvSpPr>
        <p:spPr>
          <a:xfrm>
            <a:off x="7265102" y="3634330"/>
            <a:ext cx="649199" cy="230832"/>
          </a:xfrm>
          <a:prstGeom prst="rect">
            <a:avLst/>
          </a:prstGeom>
          <a:noFill/>
        </p:spPr>
        <p:txBody>
          <a:bodyPr wrap="square" rtlCol="0">
            <a:spAutoFit/>
          </a:bodyPr>
          <a:lstStyle/>
          <a:p>
            <a:r>
              <a:rPr lang="en-US" sz="900" b="1" dirty="0">
                <a:solidFill>
                  <a:schemeClr val="bg1"/>
                </a:solidFill>
              </a:rPr>
              <a:t>FO - 002</a:t>
            </a:r>
          </a:p>
        </p:txBody>
      </p:sp>
      <p:sp>
        <p:nvSpPr>
          <p:cNvPr id="55" name="TextBox 54"/>
          <p:cNvSpPr txBox="1"/>
          <p:nvPr/>
        </p:nvSpPr>
        <p:spPr>
          <a:xfrm>
            <a:off x="3726358" y="1588558"/>
            <a:ext cx="710146" cy="230832"/>
          </a:xfrm>
          <a:prstGeom prst="rect">
            <a:avLst/>
          </a:prstGeom>
          <a:noFill/>
        </p:spPr>
        <p:txBody>
          <a:bodyPr wrap="square" rtlCol="0">
            <a:spAutoFit/>
          </a:bodyPr>
          <a:lstStyle/>
          <a:p>
            <a:r>
              <a:rPr lang="en-US" sz="900" b="1" dirty="0"/>
              <a:t>SH - 016</a:t>
            </a:r>
          </a:p>
        </p:txBody>
      </p:sp>
      <p:sp>
        <p:nvSpPr>
          <p:cNvPr id="57" name="TextBox 56"/>
          <p:cNvSpPr txBox="1"/>
          <p:nvPr/>
        </p:nvSpPr>
        <p:spPr>
          <a:xfrm>
            <a:off x="1989046" y="3789919"/>
            <a:ext cx="747650" cy="230832"/>
          </a:xfrm>
          <a:prstGeom prst="rect">
            <a:avLst/>
          </a:prstGeom>
          <a:noFill/>
        </p:spPr>
        <p:txBody>
          <a:bodyPr wrap="square" rtlCol="0">
            <a:spAutoFit/>
          </a:bodyPr>
          <a:lstStyle/>
          <a:p>
            <a:r>
              <a:rPr lang="en-US" sz="900" b="1" dirty="0"/>
              <a:t>SH - 019</a:t>
            </a:r>
          </a:p>
        </p:txBody>
      </p:sp>
      <p:sp>
        <p:nvSpPr>
          <p:cNvPr id="58" name="TextBox 57"/>
          <p:cNvSpPr txBox="1"/>
          <p:nvPr/>
        </p:nvSpPr>
        <p:spPr>
          <a:xfrm>
            <a:off x="6555284" y="4201786"/>
            <a:ext cx="838936" cy="230832"/>
          </a:xfrm>
          <a:prstGeom prst="rect">
            <a:avLst/>
          </a:prstGeom>
          <a:noFill/>
        </p:spPr>
        <p:txBody>
          <a:bodyPr wrap="square" rtlCol="0">
            <a:spAutoFit/>
          </a:bodyPr>
          <a:lstStyle/>
          <a:p>
            <a:r>
              <a:rPr lang="en-US" sz="900" b="1" dirty="0">
                <a:solidFill>
                  <a:schemeClr val="bg1"/>
                </a:solidFill>
              </a:rPr>
              <a:t>FO - 008</a:t>
            </a:r>
          </a:p>
        </p:txBody>
      </p:sp>
      <p:sp>
        <p:nvSpPr>
          <p:cNvPr id="59" name="TextBox 58"/>
          <p:cNvSpPr txBox="1"/>
          <p:nvPr/>
        </p:nvSpPr>
        <p:spPr>
          <a:xfrm>
            <a:off x="2136544" y="2942060"/>
            <a:ext cx="684846" cy="230832"/>
          </a:xfrm>
          <a:prstGeom prst="rect">
            <a:avLst/>
          </a:prstGeom>
          <a:noFill/>
        </p:spPr>
        <p:txBody>
          <a:bodyPr wrap="square" rtlCol="0">
            <a:spAutoFit/>
          </a:bodyPr>
          <a:lstStyle/>
          <a:p>
            <a:r>
              <a:rPr lang="en-US" sz="900" b="1" dirty="0">
                <a:solidFill>
                  <a:schemeClr val="bg1"/>
                </a:solidFill>
              </a:rPr>
              <a:t>FO - 009</a:t>
            </a:r>
          </a:p>
        </p:txBody>
      </p:sp>
      <p:sp>
        <p:nvSpPr>
          <p:cNvPr id="60" name="TextBox 59"/>
          <p:cNvSpPr txBox="1"/>
          <p:nvPr/>
        </p:nvSpPr>
        <p:spPr>
          <a:xfrm>
            <a:off x="5731078" y="2959138"/>
            <a:ext cx="756718" cy="230832"/>
          </a:xfrm>
          <a:prstGeom prst="rect">
            <a:avLst/>
          </a:prstGeom>
          <a:noFill/>
        </p:spPr>
        <p:txBody>
          <a:bodyPr wrap="square" rtlCol="0">
            <a:spAutoFit/>
          </a:bodyPr>
          <a:lstStyle/>
          <a:p>
            <a:r>
              <a:rPr lang="en-US" sz="900" b="1" dirty="0"/>
              <a:t>SH - 018</a:t>
            </a:r>
          </a:p>
        </p:txBody>
      </p:sp>
      <p:sp>
        <p:nvSpPr>
          <p:cNvPr id="61" name="TextBox 60"/>
          <p:cNvSpPr txBox="1"/>
          <p:nvPr/>
        </p:nvSpPr>
        <p:spPr>
          <a:xfrm>
            <a:off x="1916543" y="1762796"/>
            <a:ext cx="624127" cy="230832"/>
          </a:xfrm>
          <a:prstGeom prst="rect">
            <a:avLst/>
          </a:prstGeom>
          <a:noFill/>
        </p:spPr>
        <p:txBody>
          <a:bodyPr wrap="square" rtlCol="0">
            <a:spAutoFit/>
          </a:bodyPr>
          <a:lstStyle/>
          <a:p>
            <a:r>
              <a:rPr lang="en-US" sz="900" b="1" dirty="0">
                <a:solidFill>
                  <a:schemeClr val="bg1"/>
                </a:solidFill>
              </a:rPr>
              <a:t>FO - 003</a:t>
            </a:r>
          </a:p>
        </p:txBody>
      </p:sp>
      <p:sp>
        <p:nvSpPr>
          <p:cNvPr id="62" name="TextBox 61"/>
          <p:cNvSpPr txBox="1"/>
          <p:nvPr/>
        </p:nvSpPr>
        <p:spPr>
          <a:xfrm>
            <a:off x="5590616" y="3837007"/>
            <a:ext cx="815494" cy="230832"/>
          </a:xfrm>
          <a:prstGeom prst="rect">
            <a:avLst/>
          </a:prstGeom>
          <a:noFill/>
        </p:spPr>
        <p:txBody>
          <a:bodyPr wrap="square" rtlCol="0">
            <a:spAutoFit/>
          </a:bodyPr>
          <a:lstStyle/>
          <a:p>
            <a:r>
              <a:rPr lang="en-US" sz="900" b="1" dirty="0"/>
              <a:t>SH -011</a:t>
            </a:r>
          </a:p>
        </p:txBody>
      </p:sp>
      <p:sp>
        <p:nvSpPr>
          <p:cNvPr id="63" name="TextBox 62"/>
          <p:cNvSpPr txBox="1"/>
          <p:nvPr/>
        </p:nvSpPr>
        <p:spPr>
          <a:xfrm>
            <a:off x="1627326" y="3449705"/>
            <a:ext cx="716643" cy="230832"/>
          </a:xfrm>
          <a:prstGeom prst="rect">
            <a:avLst/>
          </a:prstGeom>
          <a:noFill/>
        </p:spPr>
        <p:txBody>
          <a:bodyPr wrap="square" rtlCol="0">
            <a:spAutoFit/>
          </a:bodyPr>
          <a:lstStyle/>
          <a:p>
            <a:r>
              <a:rPr lang="en-US" sz="900" b="1" dirty="0"/>
              <a:t>SH - 021</a:t>
            </a:r>
          </a:p>
        </p:txBody>
      </p:sp>
      <p:sp>
        <p:nvSpPr>
          <p:cNvPr id="76" name="Oval 75"/>
          <p:cNvSpPr/>
          <p:nvPr/>
        </p:nvSpPr>
        <p:spPr>
          <a:xfrm>
            <a:off x="3997176" y="488203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3451781" y="4760066"/>
            <a:ext cx="735420" cy="230832"/>
          </a:xfrm>
          <a:prstGeom prst="rect">
            <a:avLst/>
          </a:prstGeom>
          <a:noFill/>
        </p:spPr>
        <p:txBody>
          <a:bodyPr wrap="square" rtlCol="0">
            <a:spAutoFit/>
          </a:bodyPr>
          <a:lstStyle/>
          <a:p>
            <a:r>
              <a:rPr lang="en-US" sz="900" b="1" dirty="0"/>
              <a:t>SH - 014</a:t>
            </a:r>
          </a:p>
        </p:txBody>
      </p:sp>
      <p:cxnSp>
        <p:nvCxnSpPr>
          <p:cNvPr id="64" name="Curved Connector 63"/>
          <p:cNvCxnSpPr>
            <a:stCxn id="3" idx="1"/>
          </p:cNvCxnSpPr>
          <p:nvPr/>
        </p:nvCxnSpPr>
        <p:spPr>
          <a:xfrm rot="10800000">
            <a:off x="6719511" y="1819392"/>
            <a:ext cx="1597646" cy="769921"/>
          </a:xfrm>
          <a:prstGeom prst="curvedConnector3">
            <a:avLst>
              <a:gd name="adj1" fmla="val 22048"/>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Curved Connector 78"/>
          <p:cNvCxnSpPr>
            <a:stCxn id="3" idx="2"/>
          </p:cNvCxnSpPr>
          <p:nvPr/>
        </p:nvCxnSpPr>
        <p:spPr>
          <a:xfrm rot="5400000">
            <a:off x="6202496" y="2853639"/>
            <a:ext cx="2606100" cy="2385223"/>
          </a:xfrm>
          <a:prstGeom prst="curvedConnector3">
            <a:avLst>
              <a:gd name="adj1" fmla="val 6795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655448" y="743056"/>
            <a:ext cx="1106053" cy="314858"/>
          </a:xfrm>
          <a:prstGeom prst="rect">
            <a:avLst/>
          </a:prstGeom>
          <a:noFill/>
          <a:ln>
            <a:noFill/>
          </a:ln>
        </p:spPr>
        <p:txBody>
          <a:bodyPr wrap="square" rtlCol="0">
            <a:spAutoFit/>
          </a:bodyPr>
          <a:lstStyle/>
          <a:p>
            <a:r>
              <a:rPr lang="en-US" sz="1400" b="1" dirty="0"/>
              <a:t>Project Area</a:t>
            </a:r>
          </a:p>
        </p:txBody>
      </p:sp>
      <p:cxnSp>
        <p:nvCxnSpPr>
          <p:cNvPr id="68" name="Curved Connector 67"/>
          <p:cNvCxnSpPr/>
          <p:nvPr/>
        </p:nvCxnSpPr>
        <p:spPr>
          <a:xfrm rot="10800000" flipV="1">
            <a:off x="4381990" y="900485"/>
            <a:ext cx="273458" cy="421250"/>
          </a:xfrm>
          <a:prstGeom prst="curved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8317157" y="2435423"/>
            <a:ext cx="762000" cy="307777"/>
          </a:xfrm>
          <a:prstGeom prst="rect">
            <a:avLst/>
          </a:prstGeom>
          <a:noFill/>
        </p:spPr>
        <p:txBody>
          <a:bodyPr wrap="square" rtlCol="0">
            <a:spAutoFit/>
          </a:bodyPr>
          <a:lstStyle/>
          <a:p>
            <a:r>
              <a:rPr lang="en-US" sz="1400" b="1" dirty="0"/>
              <a:t>Strata</a:t>
            </a:r>
          </a:p>
        </p:txBody>
      </p:sp>
      <p:sp>
        <p:nvSpPr>
          <p:cNvPr id="67" name="TextBox 66"/>
          <p:cNvSpPr txBox="1"/>
          <p:nvPr/>
        </p:nvSpPr>
        <p:spPr>
          <a:xfrm>
            <a:off x="781662" y="5904131"/>
            <a:ext cx="7547346" cy="584775"/>
          </a:xfrm>
          <a:prstGeom prst="rect">
            <a:avLst/>
          </a:prstGeom>
          <a:noFill/>
        </p:spPr>
        <p:txBody>
          <a:bodyPr wrap="square" numCol="1" rtlCol="0">
            <a:spAutoFit/>
          </a:bodyPr>
          <a:lstStyle/>
          <a:p>
            <a:pPr marL="285750" indent="-285750">
              <a:buFont typeface="Wingdings" panose="05000000000000000000" pitchFamily="2" charset="2"/>
              <a:buChar char="§"/>
            </a:pPr>
            <a:r>
              <a:rPr lang="en-US" sz="1600" dirty="0"/>
              <a:t>25 total ‘BASE’ plots  </a:t>
            </a:r>
          </a:p>
          <a:p>
            <a:pPr marL="285750" indent="-285750">
              <a:buFont typeface="Wingdings" panose="05000000000000000000" pitchFamily="2" charset="2"/>
              <a:buChar char="§"/>
            </a:pPr>
            <a:r>
              <a:rPr lang="en-US" sz="1600" dirty="0"/>
              <a:t>Original Design: 10 Plots in FOREST (40%) and 15 plots in SHRUBLAND (60%)</a:t>
            </a:r>
          </a:p>
        </p:txBody>
      </p:sp>
      <p:sp>
        <p:nvSpPr>
          <p:cNvPr id="75" name="Rectangle 74"/>
          <p:cNvSpPr/>
          <p:nvPr/>
        </p:nvSpPr>
        <p:spPr>
          <a:xfrm>
            <a:off x="7404542" y="987608"/>
            <a:ext cx="1129858" cy="76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Field Office</a:t>
            </a:r>
          </a:p>
        </p:txBody>
      </p:sp>
    </p:spTree>
    <p:extLst>
      <p:ext uri="{BB962C8B-B14F-4D97-AF65-F5344CB8AC3E}">
        <p14:creationId xmlns:p14="http://schemas.microsoft.com/office/powerpoint/2010/main" val="19987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FD08B-F0D1-4A38-806B-5AF1C6E20507}"/>
              </a:ext>
            </a:extLst>
          </p:cNvPr>
          <p:cNvSpPr>
            <a:spLocks noGrp="1"/>
          </p:cNvSpPr>
          <p:nvPr>
            <p:ph type="title"/>
          </p:nvPr>
        </p:nvSpPr>
        <p:spPr/>
        <p:txBody>
          <a:bodyPr/>
          <a:lstStyle/>
          <a:p>
            <a:r>
              <a:rPr lang="en-US" b="1" dirty="0"/>
              <a:t>LEARNING OBJECTIVES</a:t>
            </a:r>
          </a:p>
        </p:txBody>
      </p:sp>
      <p:pic>
        <p:nvPicPr>
          <p:cNvPr id="4" name="Content Placeholder 3">
            <a:extLst>
              <a:ext uri="{FF2B5EF4-FFF2-40B4-BE49-F238E27FC236}">
                <a16:creationId xmlns:a16="http://schemas.microsoft.com/office/drawing/2014/main" id="{709215D5-D981-427D-8F89-BA41B31C9D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00344" y="2362200"/>
            <a:ext cx="3748414" cy="2895600"/>
          </a:xfrm>
          <a:prstGeom prst="rect">
            <a:avLst/>
          </a:prstGeom>
        </p:spPr>
      </p:pic>
      <p:sp>
        <p:nvSpPr>
          <p:cNvPr id="5" name="TextBox 4">
            <a:extLst>
              <a:ext uri="{FF2B5EF4-FFF2-40B4-BE49-F238E27FC236}">
                <a16:creationId xmlns:a16="http://schemas.microsoft.com/office/drawing/2014/main" id="{C2C6C8DF-756F-4EF4-845D-D905880BD75D}"/>
              </a:ext>
            </a:extLst>
          </p:cNvPr>
          <p:cNvSpPr txBox="1"/>
          <p:nvPr/>
        </p:nvSpPr>
        <p:spPr>
          <a:xfrm>
            <a:off x="457200" y="1523117"/>
            <a:ext cx="4953000" cy="5078313"/>
          </a:xfrm>
          <a:prstGeom prst="rect">
            <a:avLst/>
          </a:prstGeom>
          <a:noFill/>
        </p:spPr>
        <p:txBody>
          <a:bodyPr wrap="square" rtlCol="0">
            <a:spAutoFit/>
          </a:bodyPr>
          <a:lstStyle/>
          <a:p>
            <a:pPr marL="285750" indent="-285750">
              <a:buFont typeface="Arial" panose="020B0604020202020204" pitchFamily="34" charset="0"/>
              <a:buChar char="•"/>
            </a:pPr>
            <a:r>
              <a:rPr lang="en-US" sz="3600" dirty="0"/>
              <a:t>Understand the basic concepts of sampling (population, bias, etc.)</a:t>
            </a:r>
          </a:p>
          <a:p>
            <a:pPr marL="285750" indent="-285750">
              <a:buFont typeface="Arial" panose="020B0604020202020204" pitchFamily="34" charset="0"/>
              <a:buChar char="•"/>
            </a:pPr>
            <a:r>
              <a:rPr lang="en-US" sz="3600" dirty="0"/>
              <a:t>Office rejection</a:t>
            </a:r>
          </a:p>
          <a:p>
            <a:pPr marL="285750" indent="-285750">
              <a:buFont typeface="Arial" panose="020B0604020202020204" pitchFamily="34" charset="0"/>
              <a:buChar char="•"/>
            </a:pPr>
            <a:r>
              <a:rPr lang="en-US" sz="3600" dirty="0"/>
              <a:t>Field Rejection</a:t>
            </a:r>
          </a:p>
          <a:p>
            <a:pPr marL="285750" indent="-285750">
              <a:buFont typeface="Arial" panose="020B0604020202020204" pitchFamily="34" charset="0"/>
              <a:buChar char="•"/>
            </a:pPr>
            <a:r>
              <a:rPr lang="en-US" sz="3600" dirty="0"/>
              <a:t>Hitch Planning</a:t>
            </a:r>
          </a:p>
          <a:p>
            <a:pPr marL="285750" indent="-285750">
              <a:buFont typeface="Arial" panose="020B0604020202020204" pitchFamily="34" charset="0"/>
              <a:buChar char="•"/>
            </a:pPr>
            <a:r>
              <a:rPr lang="en-US" sz="3600" dirty="0"/>
              <a:t>Balancing a design</a:t>
            </a:r>
          </a:p>
          <a:p>
            <a:pPr marL="285750" indent="-285750">
              <a:buFont typeface="Arial" panose="020B0604020202020204" pitchFamily="34" charset="0"/>
              <a:buChar char="•"/>
            </a:pPr>
            <a:r>
              <a:rPr lang="en-US" sz="3600" dirty="0"/>
              <a:t>Review updates for 2019</a:t>
            </a:r>
          </a:p>
        </p:txBody>
      </p:sp>
    </p:spTree>
    <p:extLst>
      <p:ext uri="{BB962C8B-B14F-4D97-AF65-F5344CB8AC3E}">
        <p14:creationId xmlns:p14="http://schemas.microsoft.com/office/powerpoint/2010/main" val="3744065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67"/>
          <p:cNvGrpSpPr/>
          <p:nvPr/>
        </p:nvGrpSpPr>
        <p:grpSpPr>
          <a:xfrm>
            <a:off x="781661" y="418106"/>
            <a:ext cx="7561691" cy="4677189"/>
            <a:chOff x="779534" y="1499153"/>
            <a:chExt cx="7561691" cy="4677189"/>
          </a:xfrm>
        </p:grpSpPr>
        <p:sp>
          <p:nvSpPr>
            <p:cNvPr id="69" name="Rectangle 68"/>
            <p:cNvSpPr/>
            <p:nvPr/>
          </p:nvSpPr>
          <p:spPr>
            <a:xfrm>
              <a:off x="779534" y="1499153"/>
              <a:ext cx="7547346" cy="4677189"/>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a:off x="781661" y="2004109"/>
              <a:ext cx="3455411" cy="2356937"/>
            </a:xfrm>
            <a:custGeom>
              <a:avLst/>
              <a:gdLst>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528917 w 2895600"/>
                <a:gd name="connsiteY20" fmla="*/ 1568823 h 2214282"/>
                <a:gd name="connsiteX21" fmla="*/ 394447 w 2895600"/>
                <a:gd name="connsiteY21" fmla="*/ 1748117 h 2214282"/>
                <a:gd name="connsiteX22" fmla="*/ 80682 w 2895600"/>
                <a:gd name="connsiteY22" fmla="*/ 1810870 h 2214282"/>
                <a:gd name="connsiteX23" fmla="*/ 0 w 2895600"/>
                <a:gd name="connsiteY23" fmla="*/ 1783976 h 2214282"/>
                <a:gd name="connsiteX24" fmla="*/ 0 w 2895600"/>
                <a:gd name="connsiteY24"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618564 w 2895600"/>
                <a:gd name="connsiteY20" fmla="*/ 1658470 h 2214282"/>
                <a:gd name="connsiteX21" fmla="*/ 394447 w 2895600"/>
                <a:gd name="connsiteY21" fmla="*/ 1748117 h 2214282"/>
                <a:gd name="connsiteX22" fmla="*/ 80682 w 2895600"/>
                <a:gd name="connsiteY22" fmla="*/ 1810870 h 2214282"/>
                <a:gd name="connsiteX23" fmla="*/ 0 w 2895600"/>
                <a:gd name="connsiteY23" fmla="*/ 1783976 h 2214282"/>
                <a:gd name="connsiteX24" fmla="*/ 0 w 2895600"/>
                <a:gd name="connsiteY24"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344706 w 2895600"/>
                <a:gd name="connsiteY17" fmla="*/ 1936377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649506 w 2895600"/>
                <a:gd name="connsiteY16" fmla="*/ 2196353 h 2214282"/>
                <a:gd name="connsiteX17" fmla="*/ 1344706 w 2895600"/>
                <a:gd name="connsiteY17" fmla="*/ 1936377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30669"/>
                <a:gd name="connsiteX1" fmla="*/ 349623 w 2895600"/>
                <a:gd name="connsiteY1" fmla="*/ 116541 h 2230669"/>
                <a:gd name="connsiteX2" fmla="*/ 806823 w 2895600"/>
                <a:gd name="connsiteY2" fmla="*/ 17929 h 2230669"/>
                <a:gd name="connsiteX3" fmla="*/ 1084729 w 2895600"/>
                <a:gd name="connsiteY3" fmla="*/ 17929 h 2230669"/>
                <a:gd name="connsiteX4" fmla="*/ 1380564 w 2895600"/>
                <a:gd name="connsiteY4" fmla="*/ 0 h 2230669"/>
                <a:gd name="connsiteX5" fmla="*/ 1712259 w 2895600"/>
                <a:gd name="connsiteY5" fmla="*/ 26894 h 2230669"/>
                <a:gd name="connsiteX6" fmla="*/ 2043953 w 2895600"/>
                <a:gd name="connsiteY6" fmla="*/ 107576 h 2230669"/>
                <a:gd name="connsiteX7" fmla="*/ 2330823 w 2895600"/>
                <a:gd name="connsiteY7" fmla="*/ 286870 h 2230669"/>
                <a:gd name="connsiteX8" fmla="*/ 2563906 w 2895600"/>
                <a:gd name="connsiteY8" fmla="*/ 502023 h 2230669"/>
                <a:gd name="connsiteX9" fmla="*/ 2814917 w 2895600"/>
                <a:gd name="connsiteY9" fmla="*/ 977153 h 2230669"/>
                <a:gd name="connsiteX10" fmla="*/ 2895600 w 2895600"/>
                <a:gd name="connsiteY10" fmla="*/ 1237129 h 2230669"/>
                <a:gd name="connsiteX11" fmla="*/ 2823882 w 2895600"/>
                <a:gd name="connsiteY11" fmla="*/ 1524000 h 2230669"/>
                <a:gd name="connsiteX12" fmla="*/ 2770094 w 2895600"/>
                <a:gd name="connsiteY12" fmla="*/ 1801906 h 2230669"/>
                <a:gd name="connsiteX13" fmla="*/ 2608729 w 2895600"/>
                <a:gd name="connsiteY13" fmla="*/ 2097741 h 2230669"/>
                <a:gd name="connsiteX14" fmla="*/ 2241176 w 2895600"/>
                <a:gd name="connsiteY14" fmla="*/ 2205317 h 2230669"/>
                <a:gd name="connsiteX15" fmla="*/ 2017059 w 2895600"/>
                <a:gd name="connsiteY15" fmla="*/ 2214282 h 2230669"/>
                <a:gd name="connsiteX16" fmla="*/ 1649506 w 2895600"/>
                <a:gd name="connsiteY16" fmla="*/ 2196353 h 2230669"/>
                <a:gd name="connsiteX17" fmla="*/ 1344706 w 2895600"/>
                <a:gd name="connsiteY17" fmla="*/ 1936377 h 2230669"/>
                <a:gd name="connsiteX18" fmla="*/ 1156447 w 2895600"/>
                <a:gd name="connsiteY18" fmla="*/ 1730187 h 2230669"/>
                <a:gd name="connsiteX19" fmla="*/ 923364 w 2895600"/>
                <a:gd name="connsiteY19" fmla="*/ 1559859 h 2230669"/>
                <a:gd name="connsiteX20" fmla="*/ 806823 w 2895600"/>
                <a:gd name="connsiteY20" fmla="*/ 1559859 h 2230669"/>
                <a:gd name="connsiteX21" fmla="*/ 618564 w 2895600"/>
                <a:gd name="connsiteY21" fmla="*/ 1658470 h 2230669"/>
                <a:gd name="connsiteX22" fmla="*/ 394447 w 2895600"/>
                <a:gd name="connsiteY22" fmla="*/ 1748117 h 2230669"/>
                <a:gd name="connsiteX23" fmla="*/ 80682 w 2895600"/>
                <a:gd name="connsiteY23" fmla="*/ 1810870 h 2230669"/>
                <a:gd name="connsiteX24" fmla="*/ 0 w 2895600"/>
                <a:gd name="connsiteY24" fmla="*/ 1783976 h 2230669"/>
                <a:gd name="connsiteX25" fmla="*/ 0 w 2895600"/>
                <a:gd name="connsiteY25" fmla="*/ 197223 h 2230669"/>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23882 w 2895600"/>
                <a:gd name="connsiteY11" fmla="*/ 1524000 h 2294965"/>
                <a:gd name="connsiteX12" fmla="*/ 2770094 w 2895600"/>
                <a:gd name="connsiteY12" fmla="*/ 1801906 h 2294965"/>
                <a:gd name="connsiteX13" fmla="*/ 2608729 w 2895600"/>
                <a:gd name="connsiteY13" fmla="*/ 2097741 h 2294965"/>
                <a:gd name="connsiteX14" fmla="*/ 2241176 w 2895600"/>
                <a:gd name="connsiteY14" fmla="*/ 2205317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23882 w 2895600"/>
                <a:gd name="connsiteY11" fmla="*/ 1524000 h 2294965"/>
                <a:gd name="connsiteX12" fmla="*/ 2770094 w 2895600"/>
                <a:gd name="connsiteY12" fmla="*/ 1801906 h 2294965"/>
                <a:gd name="connsiteX13" fmla="*/ 2608729 w 2895600"/>
                <a:gd name="connsiteY13" fmla="*/ 2097741 h 2294965"/>
                <a:gd name="connsiteX14" fmla="*/ 2321858 w 2895600"/>
                <a:gd name="connsiteY14" fmla="*/ 2250141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95600 w 2895600"/>
                <a:gd name="connsiteY11" fmla="*/ 1559859 h 2294965"/>
                <a:gd name="connsiteX12" fmla="*/ 2770094 w 2895600"/>
                <a:gd name="connsiteY12" fmla="*/ 1801906 h 2294965"/>
                <a:gd name="connsiteX13" fmla="*/ 2608729 w 2895600"/>
                <a:gd name="connsiteY13" fmla="*/ 2097741 h 2294965"/>
                <a:gd name="connsiteX14" fmla="*/ 2321858 w 2895600"/>
                <a:gd name="connsiteY14" fmla="*/ 2250141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770094 w 2895600"/>
                <a:gd name="connsiteY12" fmla="*/ 1810871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832846 w 2895600"/>
                <a:gd name="connsiteY12" fmla="*/ 1846730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788023 w 2895600"/>
                <a:gd name="connsiteY12" fmla="*/ 1891553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95600" h="2303930">
                  <a:moveTo>
                    <a:pt x="0" y="206188"/>
                  </a:moveTo>
                  <a:lnTo>
                    <a:pt x="349623" y="125506"/>
                  </a:lnTo>
                  <a:lnTo>
                    <a:pt x="806823" y="26894"/>
                  </a:lnTo>
                  <a:lnTo>
                    <a:pt x="1084729" y="0"/>
                  </a:lnTo>
                  <a:lnTo>
                    <a:pt x="1380564" y="8965"/>
                  </a:lnTo>
                  <a:lnTo>
                    <a:pt x="1712259" y="35859"/>
                  </a:lnTo>
                  <a:lnTo>
                    <a:pt x="2043953" y="116541"/>
                  </a:lnTo>
                  <a:lnTo>
                    <a:pt x="2330823" y="295835"/>
                  </a:lnTo>
                  <a:lnTo>
                    <a:pt x="2563906" y="510988"/>
                  </a:lnTo>
                  <a:lnTo>
                    <a:pt x="2814917" y="986118"/>
                  </a:lnTo>
                  <a:lnTo>
                    <a:pt x="2895600" y="1246094"/>
                  </a:lnTo>
                  <a:lnTo>
                    <a:pt x="2895600" y="1568824"/>
                  </a:lnTo>
                  <a:lnTo>
                    <a:pt x="2788023" y="1891553"/>
                  </a:lnTo>
                  <a:lnTo>
                    <a:pt x="2608729" y="2106706"/>
                  </a:lnTo>
                  <a:lnTo>
                    <a:pt x="2321858" y="2259106"/>
                  </a:lnTo>
                  <a:lnTo>
                    <a:pt x="2026024" y="2303930"/>
                  </a:lnTo>
                  <a:cubicBezTo>
                    <a:pt x="1903506" y="2297954"/>
                    <a:pt x="1789953" y="2274047"/>
                    <a:pt x="1649506" y="2205318"/>
                  </a:cubicBezTo>
                  <a:lnTo>
                    <a:pt x="1344706" y="1945342"/>
                  </a:lnTo>
                  <a:lnTo>
                    <a:pt x="1156447" y="1739152"/>
                  </a:lnTo>
                  <a:lnTo>
                    <a:pt x="923364" y="1568824"/>
                  </a:lnTo>
                  <a:cubicBezTo>
                    <a:pt x="923364" y="1577789"/>
                    <a:pt x="806823" y="1559859"/>
                    <a:pt x="806823" y="1568824"/>
                  </a:cubicBezTo>
                  <a:lnTo>
                    <a:pt x="618564" y="1667435"/>
                  </a:lnTo>
                  <a:lnTo>
                    <a:pt x="394447" y="1757082"/>
                  </a:lnTo>
                  <a:lnTo>
                    <a:pt x="80682" y="1819835"/>
                  </a:lnTo>
                  <a:lnTo>
                    <a:pt x="0" y="1792941"/>
                  </a:lnTo>
                  <a:lnTo>
                    <a:pt x="0" y="206188"/>
                  </a:lnTo>
                  <a:close/>
                </a:path>
              </a:pathLst>
            </a:cu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a:off x="4436504" y="3214122"/>
              <a:ext cx="3904721" cy="2962220"/>
            </a:xfrm>
            <a:custGeom>
              <a:avLst/>
              <a:gdLst>
                <a:gd name="connsiteX0" fmla="*/ 3227294 w 3227294"/>
                <a:gd name="connsiteY0" fmla="*/ 0 h 2895600"/>
                <a:gd name="connsiteX1" fmla="*/ 2707341 w 3227294"/>
                <a:gd name="connsiteY1" fmla="*/ 179295 h 2895600"/>
                <a:gd name="connsiteX2" fmla="*/ 2133600 w 3227294"/>
                <a:gd name="connsiteY2" fmla="*/ 519953 h 2895600"/>
                <a:gd name="connsiteX3" fmla="*/ 1792941 w 3227294"/>
                <a:gd name="connsiteY3" fmla="*/ 833718 h 2895600"/>
                <a:gd name="connsiteX4" fmla="*/ 1550894 w 3227294"/>
                <a:gd name="connsiteY4" fmla="*/ 1264024 h 2895600"/>
                <a:gd name="connsiteX5" fmla="*/ 896471 w 3227294"/>
                <a:gd name="connsiteY5" fmla="*/ 1622612 h 2895600"/>
                <a:gd name="connsiteX6" fmla="*/ 528918 w 3227294"/>
                <a:gd name="connsiteY6" fmla="*/ 1658471 h 2895600"/>
                <a:gd name="connsiteX7" fmla="*/ 179294 w 3227294"/>
                <a:gd name="connsiteY7" fmla="*/ 1775012 h 2895600"/>
                <a:gd name="connsiteX8" fmla="*/ 62753 w 3227294"/>
                <a:gd name="connsiteY8" fmla="*/ 2052918 h 2895600"/>
                <a:gd name="connsiteX9" fmla="*/ 0 w 3227294"/>
                <a:gd name="connsiteY9" fmla="*/ 2528047 h 2895600"/>
                <a:gd name="connsiteX10" fmla="*/ 80682 w 3227294"/>
                <a:gd name="connsiteY10" fmla="*/ 2796989 h 2895600"/>
                <a:gd name="connsiteX11" fmla="*/ 107576 w 3227294"/>
                <a:gd name="connsiteY11" fmla="*/ 2886636 h 2895600"/>
                <a:gd name="connsiteX12" fmla="*/ 3218329 w 3227294"/>
                <a:gd name="connsiteY12" fmla="*/ 2895600 h 2895600"/>
                <a:gd name="connsiteX13" fmla="*/ 3227294 w 3227294"/>
                <a:gd name="connsiteY13" fmla="*/ 0 h 2895600"/>
                <a:gd name="connsiteX0" fmla="*/ 3227294 w 3227294"/>
                <a:gd name="connsiteY0" fmla="*/ 0 h 2895600"/>
                <a:gd name="connsiteX1" fmla="*/ 2707341 w 3227294"/>
                <a:gd name="connsiteY1" fmla="*/ 179295 h 2895600"/>
                <a:gd name="connsiteX2" fmla="*/ 2133600 w 3227294"/>
                <a:gd name="connsiteY2" fmla="*/ 519953 h 2895600"/>
                <a:gd name="connsiteX3" fmla="*/ 1792941 w 3227294"/>
                <a:gd name="connsiteY3" fmla="*/ 833718 h 2895600"/>
                <a:gd name="connsiteX4" fmla="*/ 1550894 w 3227294"/>
                <a:gd name="connsiteY4" fmla="*/ 1264024 h 2895600"/>
                <a:gd name="connsiteX5" fmla="*/ 896471 w 3227294"/>
                <a:gd name="connsiteY5" fmla="*/ 1622612 h 2895600"/>
                <a:gd name="connsiteX6" fmla="*/ 528918 w 3227294"/>
                <a:gd name="connsiteY6" fmla="*/ 1658471 h 2895600"/>
                <a:gd name="connsiteX7" fmla="*/ 179294 w 3227294"/>
                <a:gd name="connsiteY7" fmla="*/ 1775012 h 2895600"/>
                <a:gd name="connsiteX8" fmla="*/ 62753 w 3227294"/>
                <a:gd name="connsiteY8" fmla="*/ 2052918 h 2895600"/>
                <a:gd name="connsiteX9" fmla="*/ 35859 w 3227294"/>
                <a:gd name="connsiteY9" fmla="*/ 2277036 h 2895600"/>
                <a:gd name="connsiteX10" fmla="*/ 0 w 3227294"/>
                <a:gd name="connsiteY10" fmla="*/ 2528047 h 2895600"/>
                <a:gd name="connsiteX11" fmla="*/ 80682 w 3227294"/>
                <a:gd name="connsiteY11" fmla="*/ 2796989 h 2895600"/>
                <a:gd name="connsiteX12" fmla="*/ 107576 w 3227294"/>
                <a:gd name="connsiteY12" fmla="*/ 2886636 h 2895600"/>
                <a:gd name="connsiteX13" fmla="*/ 3218329 w 3227294"/>
                <a:gd name="connsiteY13" fmla="*/ 2895600 h 2895600"/>
                <a:gd name="connsiteX14" fmla="*/ 3227294 w 3227294"/>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107576 w 3272117"/>
                <a:gd name="connsiteY8" fmla="*/ 2052918 h 2895600"/>
                <a:gd name="connsiteX9" fmla="*/ 0 w 3272117"/>
                <a:gd name="connsiteY9" fmla="*/ 2259107 h 2895600"/>
                <a:gd name="connsiteX10" fmla="*/ 44823 w 3272117"/>
                <a:gd name="connsiteY10" fmla="*/ 2528047 h 2895600"/>
                <a:gd name="connsiteX11" fmla="*/ 125505 w 3272117"/>
                <a:gd name="connsiteY11" fmla="*/ 2796989 h 2895600"/>
                <a:gd name="connsiteX12" fmla="*/ 152399 w 3272117"/>
                <a:gd name="connsiteY12" fmla="*/ 2886636 h 2895600"/>
                <a:gd name="connsiteX13" fmla="*/ 3263152 w 3272117"/>
                <a:gd name="connsiteY13" fmla="*/ 2895600 h 2895600"/>
                <a:gd name="connsiteX14" fmla="*/ 3272117 w 3272117"/>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35858 w 3272117"/>
                <a:gd name="connsiteY8" fmla="*/ 1990165 h 2895600"/>
                <a:gd name="connsiteX9" fmla="*/ 0 w 3272117"/>
                <a:gd name="connsiteY9" fmla="*/ 2259107 h 2895600"/>
                <a:gd name="connsiteX10" fmla="*/ 44823 w 3272117"/>
                <a:gd name="connsiteY10" fmla="*/ 2528047 h 2895600"/>
                <a:gd name="connsiteX11" fmla="*/ 125505 w 3272117"/>
                <a:gd name="connsiteY11" fmla="*/ 2796989 h 2895600"/>
                <a:gd name="connsiteX12" fmla="*/ 152399 w 3272117"/>
                <a:gd name="connsiteY12" fmla="*/ 2886636 h 2895600"/>
                <a:gd name="connsiteX13" fmla="*/ 3263152 w 3272117"/>
                <a:gd name="connsiteY13" fmla="*/ 2895600 h 2895600"/>
                <a:gd name="connsiteX14" fmla="*/ 3272117 w 3272117"/>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35858 w 3272117"/>
                <a:gd name="connsiteY8" fmla="*/ 1990165 h 2895600"/>
                <a:gd name="connsiteX9" fmla="*/ 0 w 3272117"/>
                <a:gd name="connsiteY9" fmla="*/ 2259107 h 2895600"/>
                <a:gd name="connsiteX10" fmla="*/ 44823 w 3272117"/>
                <a:gd name="connsiteY10" fmla="*/ 2528047 h 2895600"/>
                <a:gd name="connsiteX11" fmla="*/ 89646 w 3272117"/>
                <a:gd name="connsiteY11" fmla="*/ 2734236 h 2895600"/>
                <a:gd name="connsiteX12" fmla="*/ 152399 w 3272117"/>
                <a:gd name="connsiteY12" fmla="*/ 2886636 h 2895600"/>
                <a:gd name="connsiteX13" fmla="*/ 3263152 w 3272117"/>
                <a:gd name="connsiteY13" fmla="*/ 2895600 h 2895600"/>
                <a:gd name="connsiteX14" fmla="*/ 3272117 w 3272117"/>
                <a:gd name="connsiteY14" fmla="*/ 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72117" h="2895600">
                  <a:moveTo>
                    <a:pt x="3272117" y="0"/>
                  </a:moveTo>
                  <a:lnTo>
                    <a:pt x="2752164" y="179295"/>
                  </a:lnTo>
                  <a:lnTo>
                    <a:pt x="2178423" y="519953"/>
                  </a:lnTo>
                  <a:lnTo>
                    <a:pt x="1837764" y="833718"/>
                  </a:lnTo>
                  <a:lnTo>
                    <a:pt x="1595717" y="1264024"/>
                  </a:lnTo>
                  <a:lnTo>
                    <a:pt x="941294" y="1622612"/>
                  </a:lnTo>
                  <a:lnTo>
                    <a:pt x="573741" y="1658471"/>
                  </a:lnTo>
                  <a:lnTo>
                    <a:pt x="224117" y="1775012"/>
                  </a:lnTo>
                  <a:lnTo>
                    <a:pt x="35858" y="1990165"/>
                  </a:lnTo>
                  <a:lnTo>
                    <a:pt x="0" y="2259107"/>
                  </a:lnTo>
                  <a:lnTo>
                    <a:pt x="44823" y="2528047"/>
                  </a:lnTo>
                  <a:lnTo>
                    <a:pt x="89646" y="2734236"/>
                  </a:lnTo>
                  <a:lnTo>
                    <a:pt x="152399" y="2886636"/>
                  </a:lnTo>
                  <a:lnTo>
                    <a:pt x="3263152" y="2895600"/>
                  </a:lnTo>
                  <a:cubicBezTo>
                    <a:pt x="3266140" y="1933388"/>
                    <a:pt x="3269129" y="971177"/>
                    <a:pt x="3272117" y="0"/>
                  </a:cubicBezTo>
                  <a:close/>
                </a:path>
              </a:pathLst>
            </a:cu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1052330" y="1728722"/>
              <a:ext cx="7001754" cy="427548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509617" y="315067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1963775" y="526962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055709" y="5347577"/>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2647370" y="347670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1818285" y="239634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2418434" y="230740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750494" y="415489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5249426" y="573734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7692483" y="539434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236821" y="550348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1600047" y="3138526"/>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2472992" y="4334186"/>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7074146" y="474229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TextBox 99"/>
            <p:cNvSpPr txBox="1"/>
            <p:nvPr/>
          </p:nvSpPr>
          <p:spPr>
            <a:xfrm>
              <a:off x="1317458" y="2244833"/>
              <a:ext cx="599085" cy="230832"/>
            </a:xfrm>
            <a:prstGeom prst="rect">
              <a:avLst/>
            </a:prstGeom>
            <a:noFill/>
          </p:spPr>
          <p:txBody>
            <a:bodyPr wrap="square" rtlCol="0">
              <a:spAutoFit/>
            </a:bodyPr>
            <a:lstStyle/>
            <a:p>
              <a:r>
                <a:rPr lang="en-US" sz="900" b="1" dirty="0">
                  <a:solidFill>
                    <a:schemeClr val="bg1"/>
                  </a:solidFill>
                </a:rPr>
                <a:t>FO - 007</a:t>
              </a:r>
            </a:p>
          </p:txBody>
        </p:sp>
        <p:sp>
          <p:nvSpPr>
            <p:cNvPr id="101" name="Oval 100"/>
            <p:cNvSpPr/>
            <p:nvPr/>
          </p:nvSpPr>
          <p:spPr>
            <a:xfrm>
              <a:off x="2109265" y="402237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2754883" y="5323047"/>
              <a:ext cx="754734" cy="236143"/>
            </a:xfrm>
            <a:prstGeom prst="rect">
              <a:avLst/>
            </a:prstGeom>
            <a:noFill/>
          </p:spPr>
          <p:txBody>
            <a:bodyPr wrap="square" rtlCol="0">
              <a:spAutoFit/>
            </a:bodyPr>
            <a:lstStyle/>
            <a:p>
              <a:r>
                <a:rPr lang="en-US" sz="900" b="1" dirty="0"/>
                <a:t>SH - 017</a:t>
              </a:r>
            </a:p>
          </p:txBody>
        </p:sp>
        <p:sp>
          <p:nvSpPr>
            <p:cNvPr id="106" name="TextBox 105"/>
            <p:cNvSpPr txBox="1"/>
            <p:nvPr/>
          </p:nvSpPr>
          <p:spPr>
            <a:xfrm>
              <a:off x="7183261" y="5218671"/>
              <a:ext cx="679627" cy="236143"/>
            </a:xfrm>
            <a:prstGeom prst="rect">
              <a:avLst/>
            </a:prstGeom>
            <a:noFill/>
          </p:spPr>
          <p:txBody>
            <a:bodyPr wrap="square" rtlCol="0">
              <a:spAutoFit/>
            </a:bodyPr>
            <a:lstStyle/>
            <a:p>
              <a:r>
                <a:rPr lang="en-US" sz="900" b="1" dirty="0">
                  <a:solidFill>
                    <a:schemeClr val="bg1"/>
                  </a:solidFill>
                </a:rPr>
                <a:t>FO - 006</a:t>
              </a:r>
            </a:p>
          </p:txBody>
        </p:sp>
        <p:sp>
          <p:nvSpPr>
            <p:cNvPr id="107" name="TextBox 106"/>
            <p:cNvSpPr txBox="1"/>
            <p:nvPr/>
          </p:nvSpPr>
          <p:spPr>
            <a:xfrm>
              <a:off x="2973197" y="2991476"/>
              <a:ext cx="670759" cy="230832"/>
            </a:xfrm>
            <a:prstGeom prst="rect">
              <a:avLst/>
            </a:prstGeom>
            <a:noFill/>
          </p:spPr>
          <p:txBody>
            <a:bodyPr wrap="square" rtlCol="0">
              <a:spAutoFit/>
            </a:bodyPr>
            <a:lstStyle/>
            <a:p>
              <a:r>
                <a:rPr lang="en-US" sz="900" b="1" dirty="0">
                  <a:solidFill>
                    <a:schemeClr val="bg1"/>
                  </a:solidFill>
                </a:rPr>
                <a:t>FO - 005</a:t>
              </a:r>
            </a:p>
          </p:txBody>
        </p:sp>
        <p:sp>
          <p:nvSpPr>
            <p:cNvPr id="108" name="TextBox 107"/>
            <p:cNvSpPr txBox="1"/>
            <p:nvPr/>
          </p:nvSpPr>
          <p:spPr>
            <a:xfrm>
              <a:off x="1227111" y="4009367"/>
              <a:ext cx="618453" cy="230832"/>
            </a:xfrm>
            <a:prstGeom prst="rect">
              <a:avLst/>
            </a:prstGeom>
            <a:noFill/>
          </p:spPr>
          <p:txBody>
            <a:bodyPr wrap="square" rtlCol="0">
              <a:spAutoFit/>
            </a:bodyPr>
            <a:lstStyle/>
            <a:p>
              <a:r>
                <a:rPr lang="en-US" sz="900" b="1" dirty="0"/>
                <a:t>SH - 012</a:t>
              </a:r>
            </a:p>
          </p:txBody>
        </p:sp>
        <p:sp>
          <p:nvSpPr>
            <p:cNvPr id="109" name="TextBox 108"/>
            <p:cNvSpPr txBox="1"/>
            <p:nvPr/>
          </p:nvSpPr>
          <p:spPr>
            <a:xfrm>
              <a:off x="4740857" y="5551355"/>
              <a:ext cx="617682" cy="236143"/>
            </a:xfrm>
            <a:prstGeom prst="rect">
              <a:avLst/>
            </a:prstGeom>
            <a:noFill/>
          </p:spPr>
          <p:txBody>
            <a:bodyPr wrap="square" rtlCol="0">
              <a:spAutoFit/>
            </a:bodyPr>
            <a:lstStyle/>
            <a:p>
              <a:r>
                <a:rPr lang="en-US" sz="900" b="1" dirty="0">
                  <a:solidFill>
                    <a:schemeClr val="bg1"/>
                  </a:solidFill>
                </a:rPr>
                <a:t>FO - 010</a:t>
              </a:r>
            </a:p>
          </p:txBody>
        </p:sp>
        <p:sp>
          <p:nvSpPr>
            <p:cNvPr id="112" name="TextBox 111"/>
            <p:cNvSpPr txBox="1"/>
            <p:nvPr/>
          </p:nvSpPr>
          <p:spPr>
            <a:xfrm>
              <a:off x="5562692" y="5172471"/>
              <a:ext cx="650317" cy="230832"/>
            </a:xfrm>
            <a:prstGeom prst="rect">
              <a:avLst/>
            </a:prstGeom>
            <a:noFill/>
          </p:spPr>
          <p:txBody>
            <a:bodyPr wrap="square" rtlCol="0">
              <a:spAutoFit/>
            </a:bodyPr>
            <a:lstStyle/>
            <a:p>
              <a:r>
                <a:rPr lang="en-US" sz="900" b="1" dirty="0">
                  <a:solidFill>
                    <a:schemeClr val="bg1"/>
                  </a:solidFill>
                </a:rPr>
                <a:t>FO - 004</a:t>
              </a:r>
            </a:p>
          </p:txBody>
        </p:sp>
        <p:sp>
          <p:nvSpPr>
            <p:cNvPr id="113" name="TextBox 112"/>
            <p:cNvSpPr txBox="1"/>
            <p:nvPr/>
          </p:nvSpPr>
          <p:spPr>
            <a:xfrm>
              <a:off x="1089294" y="2955865"/>
              <a:ext cx="657779" cy="230832"/>
            </a:xfrm>
            <a:prstGeom prst="rect">
              <a:avLst/>
            </a:prstGeom>
            <a:noFill/>
          </p:spPr>
          <p:txBody>
            <a:bodyPr wrap="square" rtlCol="0">
              <a:spAutoFit/>
            </a:bodyPr>
            <a:lstStyle/>
            <a:p>
              <a:r>
                <a:rPr lang="en-US" sz="900" b="1" dirty="0">
                  <a:solidFill>
                    <a:schemeClr val="bg1"/>
                  </a:solidFill>
                </a:rPr>
                <a:t>FO - 001</a:t>
              </a:r>
            </a:p>
          </p:txBody>
        </p:sp>
        <p:sp>
          <p:nvSpPr>
            <p:cNvPr id="116" name="TextBox 115"/>
            <p:cNvSpPr txBox="1"/>
            <p:nvPr/>
          </p:nvSpPr>
          <p:spPr>
            <a:xfrm>
              <a:off x="1449660" y="5133507"/>
              <a:ext cx="737249" cy="230832"/>
            </a:xfrm>
            <a:prstGeom prst="rect">
              <a:avLst/>
            </a:prstGeom>
            <a:noFill/>
          </p:spPr>
          <p:txBody>
            <a:bodyPr wrap="square" rtlCol="0">
              <a:spAutoFit/>
            </a:bodyPr>
            <a:lstStyle/>
            <a:p>
              <a:r>
                <a:rPr lang="en-US" sz="900" b="1" dirty="0"/>
                <a:t>SH - 024</a:t>
              </a:r>
            </a:p>
          </p:txBody>
        </p:sp>
        <p:sp>
          <p:nvSpPr>
            <p:cNvPr id="119" name="TextBox 118"/>
            <p:cNvSpPr txBox="1"/>
            <p:nvPr/>
          </p:nvSpPr>
          <p:spPr>
            <a:xfrm>
              <a:off x="1989046" y="4177962"/>
              <a:ext cx="747650" cy="230832"/>
            </a:xfrm>
            <a:prstGeom prst="rect">
              <a:avLst/>
            </a:prstGeom>
            <a:noFill/>
          </p:spPr>
          <p:txBody>
            <a:bodyPr wrap="square" rtlCol="0">
              <a:spAutoFit/>
            </a:bodyPr>
            <a:lstStyle/>
            <a:p>
              <a:r>
                <a:rPr lang="en-US" sz="900" b="1" dirty="0"/>
                <a:t>SH - 019</a:t>
              </a:r>
            </a:p>
          </p:txBody>
        </p:sp>
        <p:sp>
          <p:nvSpPr>
            <p:cNvPr id="120" name="TextBox 119"/>
            <p:cNvSpPr txBox="1"/>
            <p:nvPr/>
          </p:nvSpPr>
          <p:spPr>
            <a:xfrm>
              <a:off x="6555284" y="4589829"/>
              <a:ext cx="838936" cy="230832"/>
            </a:xfrm>
            <a:prstGeom prst="rect">
              <a:avLst/>
            </a:prstGeom>
            <a:noFill/>
          </p:spPr>
          <p:txBody>
            <a:bodyPr wrap="square" rtlCol="0">
              <a:spAutoFit/>
            </a:bodyPr>
            <a:lstStyle/>
            <a:p>
              <a:r>
                <a:rPr lang="en-US" sz="900" b="1" dirty="0">
                  <a:solidFill>
                    <a:schemeClr val="bg1"/>
                  </a:solidFill>
                </a:rPr>
                <a:t>FO - 008</a:t>
              </a:r>
            </a:p>
          </p:txBody>
        </p:sp>
        <p:sp>
          <p:nvSpPr>
            <p:cNvPr id="121" name="TextBox 120"/>
            <p:cNvSpPr txBox="1"/>
            <p:nvPr/>
          </p:nvSpPr>
          <p:spPr>
            <a:xfrm>
              <a:off x="2136544" y="3330103"/>
              <a:ext cx="684846" cy="230832"/>
            </a:xfrm>
            <a:prstGeom prst="rect">
              <a:avLst/>
            </a:prstGeom>
            <a:noFill/>
          </p:spPr>
          <p:txBody>
            <a:bodyPr wrap="square" rtlCol="0">
              <a:spAutoFit/>
            </a:bodyPr>
            <a:lstStyle/>
            <a:p>
              <a:r>
                <a:rPr lang="en-US" sz="900" b="1" dirty="0">
                  <a:solidFill>
                    <a:schemeClr val="bg1"/>
                  </a:solidFill>
                </a:rPr>
                <a:t>FO - 009</a:t>
              </a:r>
            </a:p>
          </p:txBody>
        </p:sp>
        <p:sp>
          <p:nvSpPr>
            <p:cNvPr id="123" name="TextBox 122"/>
            <p:cNvSpPr txBox="1"/>
            <p:nvPr/>
          </p:nvSpPr>
          <p:spPr>
            <a:xfrm>
              <a:off x="1916543" y="2150839"/>
              <a:ext cx="624127" cy="230832"/>
            </a:xfrm>
            <a:prstGeom prst="rect">
              <a:avLst/>
            </a:prstGeom>
            <a:noFill/>
          </p:spPr>
          <p:txBody>
            <a:bodyPr wrap="square" rtlCol="0">
              <a:spAutoFit/>
            </a:bodyPr>
            <a:lstStyle/>
            <a:p>
              <a:r>
                <a:rPr lang="en-US" sz="900" b="1" dirty="0">
                  <a:solidFill>
                    <a:schemeClr val="bg1"/>
                  </a:solidFill>
                </a:rPr>
                <a:t>FO - 003</a:t>
              </a:r>
            </a:p>
          </p:txBody>
        </p:sp>
        <p:sp>
          <p:nvSpPr>
            <p:cNvPr id="125" name="TextBox 124"/>
            <p:cNvSpPr txBox="1"/>
            <p:nvPr/>
          </p:nvSpPr>
          <p:spPr>
            <a:xfrm>
              <a:off x="1627326" y="3837748"/>
              <a:ext cx="716643" cy="230832"/>
            </a:xfrm>
            <a:prstGeom prst="rect">
              <a:avLst/>
            </a:prstGeom>
            <a:noFill/>
          </p:spPr>
          <p:txBody>
            <a:bodyPr wrap="square" rtlCol="0">
              <a:spAutoFit/>
            </a:bodyPr>
            <a:lstStyle/>
            <a:p>
              <a:r>
                <a:rPr lang="en-US" sz="900" b="1" dirty="0"/>
                <a:t>SH - 021</a:t>
              </a:r>
            </a:p>
          </p:txBody>
        </p:sp>
        <p:sp>
          <p:nvSpPr>
            <p:cNvPr id="126" name="Oval 125"/>
            <p:cNvSpPr/>
            <p:nvPr/>
          </p:nvSpPr>
          <p:spPr>
            <a:xfrm>
              <a:off x="3997176" y="527008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p:cNvSpPr txBox="1"/>
            <p:nvPr/>
          </p:nvSpPr>
          <p:spPr>
            <a:xfrm>
              <a:off x="3451781" y="5148109"/>
              <a:ext cx="735420" cy="230832"/>
            </a:xfrm>
            <a:prstGeom prst="rect">
              <a:avLst/>
            </a:prstGeom>
            <a:noFill/>
          </p:spPr>
          <p:txBody>
            <a:bodyPr wrap="square" rtlCol="0">
              <a:spAutoFit/>
            </a:bodyPr>
            <a:lstStyle/>
            <a:p>
              <a:r>
                <a:rPr lang="en-US" sz="900" b="1" dirty="0"/>
                <a:t>SH - 014</a:t>
              </a:r>
            </a:p>
          </p:txBody>
        </p:sp>
      </p:grpSp>
      <p:sp>
        <p:nvSpPr>
          <p:cNvPr id="5" name="Rectangle 4"/>
          <p:cNvSpPr/>
          <p:nvPr/>
        </p:nvSpPr>
        <p:spPr>
          <a:xfrm>
            <a:off x="7351499" y="304800"/>
            <a:ext cx="1129858" cy="76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Field Office</a:t>
            </a:r>
          </a:p>
        </p:txBody>
      </p:sp>
      <p:sp>
        <p:nvSpPr>
          <p:cNvPr id="133" name="TextBox 132"/>
          <p:cNvSpPr txBox="1"/>
          <p:nvPr/>
        </p:nvSpPr>
        <p:spPr>
          <a:xfrm>
            <a:off x="781661" y="5745540"/>
            <a:ext cx="7547346" cy="1077218"/>
          </a:xfrm>
          <a:prstGeom prst="rect">
            <a:avLst/>
          </a:prstGeom>
          <a:noFill/>
        </p:spPr>
        <p:txBody>
          <a:bodyPr wrap="square" numCol="1" rtlCol="0">
            <a:spAutoFit/>
          </a:bodyPr>
          <a:lstStyle/>
          <a:p>
            <a:pPr marL="285750" indent="-285750">
              <a:buFont typeface="Wingdings" panose="05000000000000000000" pitchFamily="2" charset="2"/>
              <a:buChar char="§"/>
            </a:pPr>
            <a:r>
              <a:rPr lang="en-US" sz="1600" dirty="0"/>
              <a:t>The crew initially decided to start furthest from the Field office and work their way closer to the office – regardless of strata.</a:t>
            </a:r>
          </a:p>
          <a:p>
            <a:pPr marL="285750" indent="-285750">
              <a:buFont typeface="Wingdings" panose="05000000000000000000" pitchFamily="2" charset="2"/>
              <a:buChar char="§"/>
            </a:pPr>
            <a:r>
              <a:rPr lang="en-US" sz="1600" dirty="0"/>
              <a:t>New Proportion of plots is 9 plots in FOREST (60%) and 6 plots in SHRUBLAND (40%)</a:t>
            </a:r>
          </a:p>
          <a:p>
            <a:endParaRPr lang="en-US" sz="1600" dirty="0"/>
          </a:p>
        </p:txBody>
      </p:sp>
      <p:sp>
        <p:nvSpPr>
          <p:cNvPr id="40" name="TextBox 39"/>
          <p:cNvSpPr txBox="1"/>
          <p:nvPr/>
        </p:nvSpPr>
        <p:spPr>
          <a:xfrm>
            <a:off x="783788" y="5105400"/>
            <a:ext cx="7559564" cy="646331"/>
          </a:xfrm>
          <a:prstGeom prst="rect">
            <a:avLst/>
          </a:prstGeom>
          <a:noFill/>
        </p:spPr>
        <p:txBody>
          <a:bodyPr wrap="square" rtlCol="0">
            <a:spAutoFit/>
          </a:bodyPr>
          <a:lstStyle/>
          <a:p>
            <a:r>
              <a:rPr lang="en-US" b="1" dirty="0"/>
              <a:t>DESIGN IMPLEMENTATION 1: </a:t>
            </a:r>
            <a:r>
              <a:rPr lang="en-US" dirty="0"/>
              <a:t>Unexpectedly</a:t>
            </a:r>
            <a:r>
              <a:rPr lang="en-US" b="1" dirty="0"/>
              <a:t> </a:t>
            </a:r>
            <a:r>
              <a:rPr lang="en-US" dirty="0"/>
              <a:t>short season meant only 15 ‘Base’ plots sampled.	 </a:t>
            </a:r>
          </a:p>
        </p:txBody>
      </p:sp>
    </p:spTree>
    <p:extLst>
      <p:ext uri="{BB962C8B-B14F-4D97-AF65-F5344CB8AC3E}">
        <p14:creationId xmlns:p14="http://schemas.microsoft.com/office/powerpoint/2010/main" val="3298060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783789" y="3505200"/>
            <a:ext cx="7559564" cy="2862322"/>
          </a:xfrm>
          <a:prstGeom prst="rect">
            <a:avLst/>
          </a:prstGeom>
          <a:noFill/>
        </p:spPr>
        <p:txBody>
          <a:bodyPr wrap="square" rtlCol="0">
            <a:spAutoFit/>
          </a:bodyPr>
          <a:lstStyle/>
          <a:p>
            <a:r>
              <a:rPr lang="en-US" b="1" dirty="0"/>
              <a:t>Where BIAS was introduced:</a:t>
            </a:r>
            <a:endParaRPr lang="en-US" dirty="0"/>
          </a:p>
          <a:p>
            <a:pPr marL="285750" indent="-285750">
              <a:buFont typeface="Wingdings" pitchFamily="2" charset="2"/>
              <a:buChar char="§"/>
            </a:pPr>
            <a:r>
              <a:rPr lang="en-US" dirty="0"/>
              <a:t>Because plots are aggregated in one area of the Field Office, even if they are able to sample the other section of the field office next season, varying rainfall may bias the results in one geographic region over another (i.e. this field season was very rainy and next year was dry – results will imply the northwest section of the FO is in worse shape than the south east!)</a:t>
            </a:r>
          </a:p>
          <a:p>
            <a:pPr marL="285750" indent="-285750">
              <a:buFont typeface="Wingdings" pitchFamily="2" charset="2"/>
              <a:buChar char="§"/>
            </a:pPr>
            <a:r>
              <a:rPr lang="en-US" dirty="0"/>
              <a:t>Shifting the proportion of plots – 60% </a:t>
            </a:r>
            <a:r>
              <a:rPr lang="en-US" dirty="0" err="1"/>
              <a:t>Shrubland</a:t>
            </a:r>
            <a:r>
              <a:rPr lang="en-US" dirty="0"/>
              <a:t> plots in the design compared to 40% </a:t>
            </a:r>
            <a:r>
              <a:rPr lang="en-US" dirty="0" err="1"/>
              <a:t>Shrubland</a:t>
            </a:r>
            <a:r>
              <a:rPr lang="en-US" dirty="0"/>
              <a:t> in the implementation mean that less variability is captured in this strata than according to the original design.  </a:t>
            </a:r>
          </a:p>
          <a:p>
            <a:r>
              <a:rPr lang="en-US" dirty="0"/>
              <a:t> </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3789" y="457201"/>
            <a:ext cx="4702612" cy="2912220"/>
          </a:xfrm>
          <a:prstGeom prst="rect">
            <a:avLst/>
          </a:prstGeom>
        </p:spPr>
      </p:pic>
      <p:sp>
        <p:nvSpPr>
          <p:cNvPr id="41" name="Rectangle 40"/>
          <p:cNvSpPr/>
          <p:nvPr/>
        </p:nvSpPr>
        <p:spPr>
          <a:xfrm>
            <a:off x="4876800" y="368301"/>
            <a:ext cx="838200" cy="6125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Field Office</a:t>
            </a:r>
          </a:p>
        </p:txBody>
      </p:sp>
    </p:spTree>
    <p:extLst>
      <p:ext uri="{BB962C8B-B14F-4D97-AF65-F5344CB8AC3E}">
        <p14:creationId xmlns:p14="http://schemas.microsoft.com/office/powerpoint/2010/main" val="544742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67"/>
          <p:cNvGrpSpPr/>
          <p:nvPr/>
        </p:nvGrpSpPr>
        <p:grpSpPr>
          <a:xfrm>
            <a:off x="781661" y="418106"/>
            <a:ext cx="7561691" cy="4677189"/>
            <a:chOff x="779534" y="1499153"/>
            <a:chExt cx="7561691" cy="4677189"/>
          </a:xfrm>
        </p:grpSpPr>
        <p:sp>
          <p:nvSpPr>
            <p:cNvPr id="69" name="Rectangle 68"/>
            <p:cNvSpPr/>
            <p:nvPr/>
          </p:nvSpPr>
          <p:spPr>
            <a:xfrm>
              <a:off x="779534" y="1499153"/>
              <a:ext cx="7547346" cy="4677189"/>
            </a:xfrm>
            <a:prstGeom prst="rect">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a:off x="781661" y="2004109"/>
              <a:ext cx="3455411" cy="2356937"/>
            </a:xfrm>
            <a:custGeom>
              <a:avLst/>
              <a:gdLst>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528917 w 2895600"/>
                <a:gd name="connsiteY20" fmla="*/ 1568823 h 2214282"/>
                <a:gd name="connsiteX21" fmla="*/ 394447 w 2895600"/>
                <a:gd name="connsiteY21" fmla="*/ 1748117 h 2214282"/>
                <a:gd name="connsiteX22" fmla="*/ 80682 w 2895600"/>
                <a:gd name="connsiteY22" fmla="*/ 1810870 h 2214282"/>
                <a:gd name="connsiteX23" fmla="*/ 0 w 2895600"/>
                <a:gd name="connsiteY23" fmla="*/ 1783976 h 2214282"/>
                <a:gd name="connsiteX24" fmla="*/ 0 w 2895600"/>
                <a:gd name="connsiteY24"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618564 w 2895600"/>
                <a:gd name="connsiteY20" fmla="*/ 1658470 h 2214282"/>
                <a:gd name="connsiteX21" fmla="*/ 394447 w 2895600"/>
                <a:gd name="connsiteY21" fmla="*/ 1748117 h 2214282"/>
                <a:gd name="connsiteX22" fmla="*/ 80682 w 2895600"/>
                <a:gd name="connsiteY22" fmla="*/ 1810870 h 2214282"/>
                <a:gd name="connsiteX23" fmla="*/ 0 w 2895600"/>
                <a:gd name="connsiteY23" fmla="*/ 1783976 h 2214282"/>
                <a:gd name="connsiteX24" fmla="*/ 0 w 2895600"/>
                <a:gd name="connsiteY24"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779929 w 2895600"/>
                <a:gd name="connsiteY19" fmla="*/ 1434353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219200 w 2895600"/>
                <a:gd name="connsiteY18" fmla="*/ 159571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425388 w 2895600"/>
                <a:gd name="connsiteY17" fmla="*/ 1801906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783976 w 2895600"/>
                <a:gd name="connsiteY16" fmla="*/ 2061882 h 2214282"/>
                <a:gd name="connsiteX17" fmla="*/ 1344706 w 2895600"/>
                <a:gd name="connsiteY17" fmla="*/ 1936377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14282"/>
                <a:gd name="connsiteX1" fmla="*/ 349623 w 2895600"/>
                <a:gd name="connsiteY1" fmla="*/ 116541 h 2214282"/>
                <a:gd name="connsiteX2" fmla="*/ 806823 w 2895600"/>
                <a:gd name="connsiteY2" fmla="*/ 17929 h 2214282"/>
                <a:gd name="connsiteX3" fmla="*/ 1084729 w 2895600"/>
                <a:gd name="connsiteY3" fmla="*/ 17929 h 2214282"/>
                <a:gd name="connsiteX4" fmla="*/ 1380564 w 2895600"/>
                <a:gd name="connsiteY4" fmla="*/ 0 h 2214282"/>
                <a:gd name="connsiteX5" fmla="*/ 1712259 w 2895600"/>
                <a:gd name="connsiteY5" fmla="*/ 26894 h 2214282"/>
                <a:gd name="connsiteX6" fmla="*/ 2043953 w 2895600"/>
                <a:gd name="connsiteY6" fmla="*/ 107576 h 2214282"/>
                <a:gd name="connsiteX7" fmla="*/ 2330823 w 2895600"/>
                <a:gd name="connsiteY7" fmla="*/ 286870 h 2214282"/>
                <a:gd name="connsiteX8" fmla="*/ 2563906 w 2895600"/>
                <a:gd name="connsiteY8" fmla="*/ 502023 h 2214282"/>
                <a:gd name="connsiteX9" fmla="*/ 2814917 w 2895600"/>
                <a:gd name="connsiteY9" fmla="*/ 977153 h 2214282"/>
                <a:gd name="connsiteX10" fmla="*/ 2895600 w 2895600"/>
                <a:gd name="connsiteY10" fmla="*/ 1237129 h 2214282"/>
                <a:gd name="connsiteX11" fmla="*/ 2823882 w 2895600"/>
                <a:gd name="connsiteY11" fmla="*/ 1524000 h 2214282"/>
                <a:gd name="connsiteX12" fmla="*/ 2770094 w 2895600"/>
                <a:gd name="connsiteY12" fmla="*/ 1801906 h 2214282"/>
                <a:gd name="connsiteX13" fmla="*/ 2608729 w 2895600"/>
                <a:gd name="connsiteY13" fmla="*/ 2097741 h 2214282"/>
                <a:gd name="connsiteX14" fmla="*/ 2241176 w 2895600"/>
                <a:gd name="connsiteY14" fmla="*/ 2205317 h 2214282"/>
                <a:gd name="connsiteX15" fmla="*/ 2017059 w 2895600"/>
                <a:gd name="connsiteY15" fmla="*/ 2214282 h 2214282"/>
                <a:gd name="connsiteX16" fmla="*/ 1649506 w 2895600"/>
                <a:gd name="connsiteY16" fmla="*/ 2196353 h 2214282"/>
                <a:gd name="connsiteX17" fmla="*/ 1344706 w 2895600"/>
                <a:gd name="connsiteY17" fmla="*/ 1936377 h 2214282"/>
                <a:gd name="connsiteX18" fmla="*/ 1156447 w 2895600"/>
                <a:gd name="connsiteY18" fmla="*/ 1730187 h 2214282"/>
                <a:gd name="connsiteX19" fmla="*/ 923364 w 2895600"/>
                <a:gd name="connsiteY19" fmla="*/ 1559859 h 2214282"/>
                <a:gd name="connsiteX20" fmla="*/ 806823 w 2895600"/>
                <a:gd name="connsiteY20" fmla="*/ 1559859 h 2214282"/>
                <a:gd name="connsiteX21" fmla="*/ 618564 w 2895600"/>
                <a:gd name="connsiteY21" fmla="*/ 1658470 h 2214282"/>
                <a:gd name="connsiteX22" fmla="*/ 394447 w 2895600"/>
                <a:gd name="connsiteY22" fmla="*/ 1748117 h 2214282"/>
                <a:gd name="connsiteX23" fmla="*/ 80682 w 2895600"/>
                <a:gd name="connsiteY23" fmla="*/ 1810870 h 2214282"/>
                <a:gd name="connsiteX24" fmla="*/ 0 w 2895600"/>
                <a:gd name="connsiteY24" fmla="*/ 1783976 h 2214282"/>
                <a:gd name="connsiteX25" fmla="*/ 0 w 2895600"/>
                <a:gd name="connsiteY25" fmla="*/ 197223 h 2214282"/>
                <a:gd name="connsiteX0" fmla="*/ 0 w 2895600"/>
                <a:gd name="connsiteY0" fmla="*/ 197223 h 2230669"/>
                <a:gd name="connsiteX1" fmla="*/ 349623 w 2895600"/>
                <a:gd name="connsiteY1" fmla="*/ 116541 h 2230669"/>
                <a:gd name="connsiteX2" fmla="*/ 806823 w 2895600"/>
                <a:gd name="connsiteY2" fmla="*/ 17929 h 2230669"/>
                <a:gd name="connsiteX3" fmla="*/ 1084729 w 2895600"/>
                <a:gd name="connsiteY3" fmla="*/ 17929 h 2230669"/>
                <a:gd name="connsiteX4" fmla="*/ 1380564 w 2895600"/>
                <a:gd name="connsiteY4" fmla="*/ 0 h 2230669"/>
                <a:gd name="connsiteX5" fmla="*/ 1712259 w 2895600"/>
                <a:gd name="connsiteY5" fmla="*/ 26894 h 2230669"/>
                <a:gd name="connsiteX6" fmla="*/ 2043953 w 2895600"/>
                <a:gd name="connsiteY6" fmla="*/ 107576 h 2230669"/>
                <a:gd name="connsiteX7" fmla="*/ 2330823 w 2895600"/>
                <a:gd name="connsiteY7" fmla="*/ 286870 h 2230669"/>
                <a:gd name="connsiteX8" fmla="*/ 2563906 w 2895600"/>
                <a:gd name="connsiteY8" fmla="*/ 502023 h 2230669"/>
                <a:gd name="connsiteX9" fmla="*/ 2814917 w 2895600"/>
                <a:gd name="connsiteY9" fmla="*/ 977153 h 2230669"/>
                <a:gd name="connsiteX10" fmla="*/ 2895600 w 2895600"/>
                <a:gd name="connsiteY10" fmla="*/ 1237129 h 2230669"/>
                <a:gd name="connsiteX11" fmla="*/ 2823882 w 2895600"/>
                <a:gd name="connsiteY11" fmla="*/ 1524000 h 2230669"/>
                <a:gd name="connsiteX12" fmla="*/ 2770094 w 2895600"/>
                <a:gd name="connsiteY12" fmla="*/ 1801906 h 2230669"/>
                <a:gd name="connsiteX13" fmla="*/ 2608729 w 2895600"/>
                <a:gd name="connsiteY13" fmla="*/ 2097741 h 2230669"/>
                <a:gd name="connsiteX14" fmla="*/ 2241176 w 2895600"/>
                <a:gd name="connsiteY14" fmla="*/ 2205317 h 2230669"/>
                <a:gd name="connsiteX15" fmla="*/ 2017059 w 2895600"/>
                <a:gd name="connsiteY15" fmla="*/ 2214282 h 2230669"/>
                <a:gd name="connsiteX16" fmla="*/ 1649506 w 2895600"/>
                <a:gd name="connsiteY16" fmla="*/ 2196353 h 2230669"/>
                <a:gd name="connsiteX17" fmla="*/ 1344706 w 2895600"/>
                <a:gd name="connsiteY17" fmla="*/ 1936377 h 2230669"/>
                <a:gd name="connsiteX18" fmla="*/ 1156447 w 2895600"/>
                <a:gd name="connsiteY18" fmla="*/ 1730187 h 2230669"/>
                <a:gd name="connsiteX19" fmla="*/ 923364 w 2895600"/>
                <a:gd name="connsiteY19" fmla="*/ 1559859 h 2230669"/>
                <a:gd name="connsiteX20" fmla="*/ 806823 w 2895600"/>
                <a:gd name="connsiteY20" fmla="*/ 1559859 h 2230669"/>
                <a:gd name="connsiteX21" fmla="*/ 618564 w 2895600"/>
                <a:gd name="connsiteY21" fmla="*/ 1658470 h 2230669"/>
                <a:gd name="connsiteX22" fmla="*/ 394447 w 2895600"/>
                <a:gd name="connsiteY22" fmla="*/ 1748117 h 2230669"/>
                <a:gd name="connsiteX23" fmla="*/ 80682 w 2895600"/>
                <a:gd name="connsiteY23" fmla="*/ 1810870 h 2230669"/>
                <a:gd name="connsiteX24" fmla="*/ 0 w 2895600"/>
                <a:gd name="connsiteY24" fmla="*/ 1783976 h 2230669"/>
                <a:gd name="connsiteX25" fmla="*/ 0 w 2895600"/>
                <a:gd name="connsiteY25" fmla="*/ 197223 h 2230669"/>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23882 w 2895600"/>
                <a:gd name="connsiteY11" fmla="*/ 1524000 h 2294965"/>
                <a:gd name="connsiteX12" fmla="*/ 2770094 w 2895600"/>
                <a:gd name="connsiteY12" fmla="*/ 1801906 h 2294965"/>
                <a:gd name="connsiteX13" fmla="*/ 2608729 w 2895600"/>
                <a:gd name="connsiteY13" fmla="*/ 2097741 h 2294965"/>
                <a:gd name="connsiteX14" fmla="*/ 2241176 w 2895600"/>
                <a:gd name="connsiteY14" fmla="*/ 2205317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23882 w 2895600"/>
                <a:gd name="connsiteY11" fmla="*/ 1524000 h 2294965"/>
                <a:gd name="connsiteX12" fmla="*/ 2770094 w 2895600"/>
                <a:gd name="connsiteY12" fmla="*/ 1801906 h 2294965"/>
                <a:gd name="connsiteX13" fmla="*/ 2608729 w 2895600"/>
                <a:gd name="connsiteY13" fmla="*/ 2097741 h 2294965"/>
                <a:gd name="connsiteX14" fmla="*/ 2321858 w 2895600"/>
                <a:gd name="connsiteY14" fmla="*/ 2250141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197223 h 2294965"/>
                <a:gd name="connsiteX1" fmla="*/ 349623 w 2895600"/>
                <a:gd name="connsiteY1" fmla="*/ 116541 h 2294965"/>
                <a:gd name="connsiteX2" fmla="*/ 806823 w 2895600"/>
                <a:gd name="connsiteY2" fmla="*/ 17929 h 2294965"/>
                <a:gd name="connsiteX3" fmla="*/ 1084729 w 2895600"/>
                <a:gd name="connsiteY3" fmla="*/ 17929 h 2294965"/>
                <a:gd name="connsiteX4" fmla="*/ 1380564 w 2895600"/>
                <a:gd name="connsiteY4" fmla="*/ 0 h 2294965"/>
                <a:gd name="connsiteX5" fmla="*/ 1712259 w 2895600"/>
                <a:gd name="connsiteY5" fmla="*/ 26894 h 2294965"/>
                <a:gd name="connsiteX6" fmla="*/ 2043953 w 2895600"/>
                <a:gd name="connsiteY6" fmla="*/ 107576 h 2294965"/>
                <a:gd name="connsiteX7" fmla="*/ 2330823 w 2895600"/>
                <a:gd name="connsiteY7" fmla="*/ 286870 h 2294965"/>
                <a:gd name="connsiteX8" fmla="*/ 2563906 w 2895600"/>
                <a:gd name="connsiteY8" fmla="*/ 502023 h 2294965"/>
                <a:gd name="connsiteX9" fmla="*/ 2814917 w 2895600"/>
                <a:gd name="connsiteY9" fmla="*/ 977153 h 2294965"/>
                <a:gd name="connsiteX10" fmla="*/ 2895600 w 2895600"/>
                <a:gd name="connsiteY10" fmla="*/ 1237129 h 2294965"/>
                <a:gd name="connsiteX11" fmla="*/ 2895600 w 2895600"/>
                <a:gd name="connsiteY11" fmla="*/ 1559859 h 2294965"/>
                <a:gd name="connsiteX12" fmla="*/ 2770094 w 2895600"/>
                <a:gd name="connsiteY12" fmla="*/ 1801906 h 2294965"/>
                <a:gd name="connsiteX13" fmla="*/ 2608729 w 2895600"/>
                <a:gd name="connsiteY13" fmla="*/ 2097741 h 2294965"/>
                <a:gd name="connsiteX14" fmla="*/ 2321858 w 2895600"/>
                <a:gd name="connsiteY14" fmla="*/ 2250141 h 2294965"/>
                <a:gd name="connsiteX15" fmla="*/ 2026024 w 2895600"/>
                <a:gd name="connsiteY15" fmla="*/ 2294965 h 2294965"/>
                <a:gd name="connsiteX16" fmla="*/ 1649506 w 2895600"/>
                <a:gd name="connsiteY16" fmla="*/ 2196353 h 2294965"/>
                <a:gd name="connsiteX17" fmla="*/ 1344706 w 2895600"/>
                <a:gd name="connsiteY17" fmla="*/ 1936377 h 2294965"/>
                <a:gd name="connsiteX18" fmla="*/ 1156447 w 2895600"/>
                <a:gd name="connsiteY18" fmla="*/ 1730187 h 2294965"/>
                <a:gd name="connsiteX19" fmla="*/ 923364 w 2895600"/>
                <a:gd name="connsiteY19" fmla="*/ 1559859 h 2294965"/>
                <a:gd name="connsiteX20" fmla="*/ 806823 w 2895600"/>
                <a:gd name="connsiteY20" fmla="*/ 1559859 h 2294965"/>
                <a:gd name="connsiteX21" fmla="*/ 618564 w 2895600"/>
                <a:gd name="connsiteY21" fmla="*/ 1658470 h 2294965"/>
                <a:gd name="connsiteX22" fmla="*/ 394447 w 2895600"/>
                <a:gd name="connsiteY22" fmla="*/ 1748117 h 2294965"/>
                <a:gd name="connsiteX23" fmla="*/ 80682 w 2895600"/>
                <a:gd name="connsiteY23" fmla="*/ 1810870 h 2294965"/>
                <a:gd name="connsiteX24" fmla="*/ 0 w 2895600"/>
                <a:gd name="connsiteY24" fmla="*/ 1783976 h 2294965"/>
                <a:gd name="connsiteX25" fmla="*/ 0 w 2895600"/>
                <a:gd name="connsiteY25" fmla="*/ 197223 h 2294965"/>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770094 w 2895600"/>
                <a:gd name="connsiteY12" fmla="*/ 1810871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832846 w 2895600"/>
                <a:gd name="connsiteY12" fmla="*/ 1846730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 name="connsiteX0" fmla="*/ 0 w 2895600"/>
                <a:gd name="connsiteY0" fmla="*/ 206188 h 2303930"/>
                <a:gd name="connsiteX1" fmla="*/ 349623 w 2895600"/>
                <a:gd name="connsiteY1" fmla="*/ 125506 h 2303930"/>
                <a:gd name="connsiteX2" fmla="*/ 806823 w 2895600"/>
                <a:gd name="connsiteY2" fmla="*/ 26894 h 2303930"/>
                <a:gd name="connsiteX3" fmla="*/ 1084729 w 2895600"/>
                <a:gd name="connsiteY3" fmla="*/ 0 h 2303930"/>
                <a:gd name="connsiteX4" fmla="*/ 1380564 w 2895600"/>
                <a:gd name="connsiteY4" fmla="*/ 8965 h 2303930"/>
                <a:gd name="connsiteX5" fmla="*/ 1712259 w 2895600"/>
                <a:gd name="connsiteY5" fmla="*/ 35859 h 2303930"/>
                <a:gd name="connsiteX6" fmla="*/ 2043953 w 2895600"/>
                <a:gd name="connsiteY6" fmla="*/ 116541 h 2303930"/>
                <a:gd name="connsiteX7" fmla="*/ 2330823 w 2895600"/>
                <a:gd name="connsiteY7" fmla="*/ 295835 h 2303930"/>
                <a:gd name="connsiteX8" fmla="*/ 2563906 w 2895600"/>
                <a:gd name="connsiteY8" fmla="*/ 510988 h 2303930"/>
                <a:gd name="connsiteX9" fmla="*/ 2814917 w 2895600"/>
                <a:gd name="connsiteY9" fmla="*/ 986118 h 2303930"/>
                <a:gd name="connsiteX10" fmla="*/ 2895600 w 2895600"/>
                <a:gd name="connsiteY10" fmla="*/ 1246094 h 2303930"/>
                <a:gd name="connsiteX11" fmla="*/ 2895600 w 2895600"/>
                <a:gd name="connsiteY11" fmla="*/ 1568824 h 2303930"/>
                <a:gd name="connsiteX12" fmla="*/ 2788023 w 2895600"/>
                <a:gd name="connsiteY12" fmla="*/ 1891553 h 2303930"/>
                <a:gd name="connsiteX13" fmla="*/ 2608729 w 2895600"/>
                <a:gd name="connsiteY13" fmla="*/ 2106706 h 2303930"/>
                <a:gd name="connsiteX14" fmla="*/ 2321858 w 2895600"/>
                <a:gd name="connsiteY14" fmla="*/ 2259106 h 2303930"/>
                <a:gd name="connsiteX15" fmla="*/ 2026024 w 2895600"/>
                <a:gd name="connsiteY15" fmla="*/ 2303930 h 2303930"/>
                <a:gd name="connsiteX16" fmla="*/ 1649506 w 2895600"/>
                <a:gd name="connsiteY16" fmla="*/ 2205318 h 2303930"/>
                <a:gd name="connsiteX17" fmla="*/ 1344706 w 2895600"/>
                <a:gd name="connsiteY17" fmla="*/ 1945342 h 2303930"/>
                <a:gd name="connsiteX18" fmla="*/ 1156447 w 2895600"/>
                <a:gd name="connsiteY18" fmla="*/ 1739152 h 2303930"/>
                <a:gd name="connsiteX19" fmla="*/ 923364 w 2895600"/>
                <a:gd name="connsiteY19" fmla="*/ 1568824 h 2303930"/>
                <a:gd name="connsiteX20" fmla="*/ 806823 w 2895600"/>
                <a:gd name="connsiteY20" fmla="*/ 1568824 h 2303930"/>
                <a:gd name="connsiteX21" fmla="*/ 618564 w 2895600"/>
                <a:gd name="connsiteY21" fmla="*/ 1667435 h 2303930"/>
                <a:gd name="connsiteX22" fmla="*/ 394447 w 2895600"/>
                <a:gd name="connsiteY22" fmla="*/ 1757082 h 2303930"/>
                <a:gd name="connsiteX23" fmla="*/ 80682 w 2895600"/>
                <a:gd name="connsiteY23" fmla="*/ 1819835 h 2303930"/>
                <a:gd name="connsiteX24" fmla="*/ 0 w 2895600"/>
                <a:gd name="connsiteY24" fmla="*/ 1792941 h 2303930"/>
                <a:gd name="connsiteX25" fmla="*/ 0 w 2895600"/>
                <a:gd name="connsiteY25" fmla="*/ 206188 h 23039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895600" h="2303930">
                  <a:moveTo>
                    <a:pt x="0" y="206188"/>
                  </a:moveTo>
                  <a:lnTo>
                    <a:pt x="349623" y="125506"/>
                  </a:lnTo>
                  <a:lnTo>
                    <a:pt x="806823" y="26894"/>
                  </a:lnTo>
                  <a:lnTo>
                    <a:pt x="1084729" y="0"/>
                  </a:lnTo>
                  <a:lnTo>
                    <a:pt x="1380564" y="8965"/>
                  </a:lnTo>
                  <a:lnTo>
                    <a:pt x="1712259" y="35859"/>
                  </a:lnTo>
                  <a:lnTo>
                    <a:pt x="2043953" y="116541"/>
                  </a:lnTo>
                  <a:lnTo>
                    <a:pt x="2330823" y="295835"/>
                  </a:lnTo>
                  <a:lnTo>
                    <a:pt x="2563906" y="510988"/>
                  </a:lnTo>
                  <a:lnTo>
                    <a:pt x="2814917" y="986118"/>
                  </a:lnTo>
                  <a:lnTo>
                    <a:pt x="2895600" y="1246094"/>
                  </a:lnTo>
                  <a:lnTo>
                    <a:pt x="2895600" y="1568824"/>
                  </a:lnTo>
                  <a:lnTo>
                    <a:pt x="2788023" y="1891553"/>
                  </a:lnTo>
                  <a:lnTo>
                    <a:pt x="2608729" y="2106706"/>
                  </a:lnTo>
                  <a:lnTo>
                    <a:pt x="2321858" y="2259106"/>
                  </a:lnTo>
                  <a:lnTo>
                    <a:pt x="2026024" y="2303930"/>
                  </a:lnTo>
                  <a:cubicBezTo>
                    <a:pt x="1903506" y="2297954"/>
                    <a:pt x="1789953" y="2274047"/>
                    <a:pt x="1649506" y="2205318"/>
                  </a:cubicBezTo>
                  <a:lnTo>
                    <a:pt x="1344706" y="1945342"/>
                  </a:lnTo>
                  <a:lnTo>
                    <a:pt x="1156447" y="1739152"/>
                  </a:lnTo>
                  <a:lnTo>
                    <a:pt x="923364" y="1568824"/>
                  </a:lnTo>
                  <a:cubicBezTo>
                    <a:pt x="923364" y="1577789"/>
                    <a:pt x="806823" y="1559859"/>
                    <a:pt x="806823" y="1568824"/>
                  </a:cubicBezTo>
                  <a:lnTo>
                    <a:pt x="618564" y="1667435"/>
                  </a:lnTo>
                  <a:lnTo>
                    <a:pt x="394447" y="1757082"/>
                  </a:lnTo>
                  <a:lnTo>
                    <a:pt x="80682" y="1819835"/>
                  </a:lnTo>
                  <a:lnTo>
                    <a:pt x="0" y="1792941"/>
                  </a:lnTo>
                  <a:lnTo>
                    <a:pt x="0" y="206188"/>
                  </a:lnTo>
                  <a:close/>
                </a:path>
              </a:pathLst>
            </a:cu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a:off x="4436504" y="3214122"/>
              <a:ext cx="3904721" cy="2962220"/>
            </a:xfrm>
            <a:custGeom>
              <a:avLst/>
              <a:gdLst>
                <a:gd name="connsiteX0" fmla="*/ 3227294 w 3227294"/>
                <a:gd name="connsiteY0" fmla="*/ 0 h 2895600"/>
                <a:gd name="connsiteX1" fmla="*/ 2707341 w 3227294"/>
                <a:gd name="connsiteY1" fmla="*/ 179295 h 2895600"/>
                <a:gd name="connsiteX2" fmla="*/ 2133600 w 3227294"/>
                <a:gd name="connsiteY2" fmla="*/ 519953 h 2895600"/>
                <a:gd name="connsiteX3" fmla="*/ 1792941 w 3227294"/>
                <a:gd name="connsiteY3" fmla="*/ 833718 h 2895600"/>
                <a:gd name="connsiteX4" fmla="*/ 1550894 w 3227294"/>
                <a:gd name="connsiteY4" fmla="*/ 1264024 h 2895600"/>
                <a:gd name="connsiteX5" fmla="*/ 896471 w 3227294"/>
                <a:gd name="connsiteY5" fmla="*/ 1622612 h 2895600"/>
                <a:gd name="connsiteX6" fmla="*/ 528918 w 3227294"/>
                <a:gd name="connsiteY6" fmla="*/ 1658471 h 2895600"/>
                <a:gd name="connsiteX7" fmla="*/ 179294 w 3227294"/>
                <a:gd name="connsiteY7" fmla="*/ 1775012 h 2895600"/>
                <a:gd name="connsiteX8" fmla="*/ 62753 w 3227294"/>
                <a:gd name="connsiteY8" fmla="*/ 2052918 h 2895600"/>
                <a:gd name="connsiteX9" fmla="*/ 0 w 3227294"/>
                <a:gd name="connsiteY9" fmla="*/ 2528047 h 2895600"/>
                <a:gd name="connsiteX10" fmla="*/ 80682 w 3227294"/>
                <a:gd name="connsiteY10" fmla="*/ 2796989 h 2895600"/>
                <a:gd name="connsiteX11" fmla="*/ 107576 w 3227294"/>
                <a:gd name="connsiteY11" fmla="*/ 2886636 h 2895600"/>
                <a:gd name="connsiteX12" fmla="*/ 3218329 w 3227294"/>
                <a:gd name="connsiteY12" fmla="*/ 2895600 h 2895600"/>
                <a:gd name="connsiteX13" fmla="*/ 3227294 w 3227294"/>
                <a:gd name="connsiteY13" fmla="*/ 0 h 2895600"/>
                <a:gd name="connsiteX0" fmla="*/ 3227294 w 3227294"/>
                <a:gd name="connsiteY0" fmla="*/ 0 h 2895600"/>
                <a:gd name="connsiteX1" fmla="*/ 2707341 w 3227294"/>
                <a:gd name="connsiteY1" fmla="*/ 179295 h 2895600"/>
                <a:gd name="connsiteX2" fmla="*/ 2133600 w 3227294"/>
                <a:gd name="connsiteY2" fmla="*/ 519953 h 2895600"/>
                <a:gd name="connsiteX3" fmla="*/ 1792941 w 3227294"/>
                <a:gd name="connsiteY3" fmla="*/ 833718 h 2895600"/>
                <a:gd name="connsiteX4" fmla="*/ 1550894 w 3227294"/>
                <a:gd name="connsiteY4" fmla="*/ 1264024 h 2895600"/>
                <a:gd name="connsiteX5" fmla="*/ 896471 w 3227294"/>
                <a:gd name="connsiteY5" fmla="*/ 1622612 h 2895600"/>
                <a:gd name="connsiteX6" fmla="*/ 528918 w 3227294"/>
                <a:gd name="connsiteY6" fmla="*/ 1658471 h 2895600"/>
                <a:gd name="connsiteX7" fmla="*/ 179294 w 3227294"/>
                <a:gd name="connsiteY7" fmla="*/ 1775012 h 2895600"/>
                <a:gd name="connsiteX8" fmla="*/ 62753 w 3227294"/>
                <a:gd name="connsiteY8" fmla="*/ 2052918 h 2895600"/>
                <a:gd name="connsiteX9" fmla="*/ 35859 w 3227294"/>
                <a:gd name="connsiteY9" fmla="*/ 2277036 h 2895600"/>
                <a:gd name="connsiteX10" fmla="*/ 0 w 3227294"/>
                <a:gd name="connsiteY10" fmla="*/ 2528047 h 2895600"/>
                <a:gd name="connsiteX11" fmla="*/ 80682 w 3227294"/>
                <a:gd name="connsiteY11" fmla="*/ 2796989 h 2895600"/>
                <a:gd name="connsiteX12" fmla="*/ 107576 w 3227294"/>
                <a:gd name="connsiteY12" fmla="*/ 2886636 h 2895600"/>
                <a:gd name="connsiteX13" fmla="*/ 3218329 w 3227294"/>
                <a:gd name="connsiteY13" fmla="*/ 2895600 h 2895600"/>
                <a:gd name="connsiteX14" fmla="*/ 3227294 w 3227294"/>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107576 w 3272117"/>
                <a:gd name="connsiteY8" fmla="*/ 2052918 h 2895600"/>
                <a:gd name="connsiteX9" fmla="*/ 0 w 3272117"/>
                <a:gd name="connsiteY9" fmla="*/ 2259107 h 2895600"/>
                <a:gd name="connsiteX10" fmla="*/ 44823 w 3272117"/>
                <a:gd name="connsiteY10" fmla="*/ 2528047 h 2895600"/>
                <a:gd name="connsiteX11" fmla="*/ 125505 w 3272117"/>
                <a:gd name="connsiteY11" fmla="*/ 2796989 h 2895600"/>
                <a:gd name="connsiteX12" fmla="*/ 152399 w 3272117"/>
                <a:gd name="connsiteY12" fmla="*/ 2886636 h 2895600"/>
                <a:gd name="connsiteX13" fmla="*/ 3263152 w 3272117"/>
                <a:gd name="connsiteY13" fmla="*/ 2895600 h 2895600"/>
                <a:gd name="connsiteX14" fmla="*/ 3272117 w 3272117"/>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35858 w 3272117"/>
                <a:gd name="connsiteY8" fmla="*/ 1990165 h 2895600"/>
                <a:gd name="connsiteX9" fmla="*/ 0 w 3272117"/>
                <a:gd name="connsiteY9" fmla="*/ 2259107 h 2895600"/>
                <a:gd name="connsiteX10" fmla="*/ 44823 w 3272117"/>
                <a:gd name="connsiteY10" fmla="*/ 2528047 h 2895600"/>
                <a:gd name="connsiteX11" fmla="*/ 125505 w 3272117"/>
                <a:gd name="connsiteY11" fmla="*/ 2796989 h 2895600"/>
                <a:gd name="connsiteX12" fmla="*/ 152399 w 3272117"/>
                <a:gd name="connsiteY12" fmla="*/ 2886636 h 2895600"/>
                <a:gd name="connsiteX13" fmla="*/ 3263152 w 3272117"/>
                <a:gd name="connsiteY13" fmla="*/ 2895600 h 2895600"/>
                <a:gd name="connsiteX14" fmla="*/ 3272117 w 3272117"/>
                <a:gd name="connsiteY14" fmla="*/ 0 h 2895600"/>
                <a:gd name="connsiteX0" fmla="*/ 3272117 w 3272117"/>
                <a:gd name="connsiteY0" fmla="*/ 0 h 2895600"/>
                <a:gd name="connsiteX1" fmla="*/ 2752164 w 3272117"/>
                <a:gd name="connsiteY1" fmla="*/ 179295 h 2895600"/>
                <a:gd name="connsiteX2" fmla="*/ 2178423 w 3272117"/>
                <a:gd name="connsiteY2" fmla="*/ 519953 h 2895600"/>
                <a:gd name="connsiteX3" fmla="*/ 1837764 w 3272117"/>
                <a:gd name="connsiteY3" fmla="*/ 833718 h 2895600"/>
                <a:gd name="connsiteX4" fmla="*/ 1595717 w 3272117"/>
                <a:gd name="connsiteY4" fmla="*/ 1264024 h 2895600"/>
                <a:gd name="connsiteX5" fmla="*/ 941294 w 3272117"/>
                <a:gd name="connsiteY5" fmla="*/ 1622612 h 2895600"/>
                <a:gd name="connsiteX6" fmla="*/ 573741 w 3272117"/>
                <a:gd name="connsiteY6" fmla="*/ 1658471 h 2895600"/>
                <a:gd name="connsiteX7" fmla="*/ 224117 w 3272117"/>
                <a:gd name="connsiteY7" fmla="*/ 1775012 h 2895600"/>
                <a:gd name="connsiteX8" fmla="*/ 35858 w 3272117"/>
                <a:gd name="connsiteY8" fmla="*/ 1990165 h 2895600"/>
                <a:gd name="connsiteX9" fmla="*/ 0 w 3272117"/>
                <a:gd name="connsiteY9" fmla="*/ 2259107 h 2895600"/>
                <a:gd name="connsiteX10" fmla="*/ 44823 w 3272117"/>
                <a:gd name="connsiteY10" fmla="*/ 2528047 h 2895600"/>
                <a:gd name="connsiteX11" fmla="*/ 89646 w 3272117"/>
                <a:gd name="connsiteY11" fmla="*/ 2734236 h 2895600"/>
                <a:gd name="connsiteX12" fmla="*/ 152399 w 3272117"/>
                <a:gd name="connsiteY12" fmla="*/ 2886636 h 2895600"/>
                <a:gd name="connsiteX13" fmla="*/ 3263152 w 3272117"/>
                <a:gd name="connsiteY13" fmla="*/ 2895600 h 2895600"/>
                <a:gd name="connsiteX14" fmla="*/ 3272117 w 3272117"/>
                <a:gd name="connsiteY14" fmla="*/ 0 h 289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272117" h="2895600">
                  <a:moveTo>
                    <a:pt x="3272117" y="0"/>
                  </a:moveTo>
                  <a:lnTo>
                    <a:pt x="2752164" y="179295"/>
                  </a:lnTo>
                  <a:lnTo>
                    <a:pt x="2178423" y="519953"/>
                  </a:lnTo>
                  <a:lnTo>
                    <a:pt x="1837764" y="833718"/>
                  </a:lnTo>
                  <a:lnTo>
                    <a:pt x="1595717" y="1264024"/>
                  </a:lnTo>
                  <a:lnTo>
                    <a:pt x="941294" y="1622612"/>
                  </a:lnTo>
                  <a:lnTo>
                    <a:pt x="573741" y="1658471"/>
                  </a:lnTo>
                  <a:lnTo>
                    <a:pt x="224117" y="1775012"/>
                  </a:lnTo>
                  <a:lnTo>
                    <a:pt x="35858" y="1990165"/>
                  </a:lnTo>
                  <a:lnTo>
                    <a:pt x="0" y="2259107"/>
                  </a:lnTo>
                  <a:lnTo>
                    <a:pt x="44823" y="2528047"/>
                  </a:lnTo>
                  <a:lnTo>
                    <a:pt x="89646" y="2734236"/>
                  </a:lnTo>
                  <a:lnTo>
                    <a:pt x="152399" y="2886636"/>
                  </a:lnTo>
                  <a:lnTo>
                    <a:pt x="3263152" y="2895600"/>
                  </a:lnTo>
                  <a:cubicBezTo>
                    <a:pt x="3266140" y="1933388"/>
                    <a:pt x="3269129" y="971177"/>
                    <a:pt x="3272117" y="0"/>
                  </a:cubicBezTo>
                  <a:close/>
                </a:path>
              </a:pathLst>
            </a:cu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1052330" y="1728722"/>
              <a:ext cx="7001754" cy="427548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3509617" y="315067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6055709" y="5347577"/>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7783415" y="4178280"/>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2418434" y="230740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1750494" y="4154894"/>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7692483" y="539434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236821" y="550348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237072" y="216066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1600047" y="3138526"/>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7419687" y="239634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6237573" y="3511323"/>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6082158" y="4390168"/>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2472992" y="4334186"/>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6692232" y="2733316"/>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p:cNvSpPr txBox="1"/>
            <p:nvPr/>
          </p:nvSpPr>
          <p:spPr>
            <a:xfrm>
              <a:off x="2754883" y="5323047"/>
              <a:ext cx="754734" cy="236143"/>
            </a:xfrm>
            <a:prstGeom prst="rect">
              <a:avLst/>
            </a:prstGeom>
            <a:noFill/>
          </p:spPr>
          <p:txBody>
            <a:bodyPr wrap="square" rtlCol="0">
              <a:spAutoFit/>
            </a:bodyPr>
            <a:lstStyle/>
            <a:p>
              <a:r>
                <a:rPr lang="en-US" sz="900" b="1" dirty="0"/>
                <a:t>SH - 017</a:t>
              </a:r>
            </a:p>
          </p:txBody>
        </p:sp>
        <p:sp>
          <p:nvSpPr>
            <p:cNvPr id="106" name="TextBox 105"/>
            <p:cNvSpPr txBox="1"/>
            <p:nvPr/>
          </p:nvSpPr>
          <p:spPr>
            <a:xfrm>
              <a:off x="7183261" y="5218671"/>
              <a:ext cx="679627" cy="236143"/>
            </a:xfrm>
            <a:prstGeom prst="rect">
              <a:avLst/>
            </a:prstGeom>
            <a:noFill/>
          </p:spPr>
          <p:txBody>
            <a:bodyPr wrap="square" rtlCol="0">
              <a:spAutoFit/>
            </a:bodyPr>
            <a:lstStyle/>
            <a:p>
              <a:r>
                <a:rPr lang="en-US" sz="900" b="1" dirty="0">
                  <a:solidFill>
                    <a:schemeClr val="bg1"/>
                  </a:solidFill>
                </a:rPr>
                <a:t>FO - 006</a:t>
              </a:r>
            </a:p>
          </p:txBody>
        </p:sp>
        <p:sp>
          <p:nvSpPr>
            <p:cNvPr id="107" name="TextBox 106"/>
            <p:cNvSpPr txBox="1"/>
            <p:nvPr/>
          </p:nvSpPr>
          <p:spPr>
            <a:xfrm>
              <a:off x="2973197" y="2991476"/>
              <a:ext cx="670759" cy="230832"/>
            </a:xfrm>
            <a:prstGeom prst="rect">
              <a:avLst/>
            </a:prstGeom>
            <a:noFill/>
          </p:spPr>
          <p:txBody>
            <a:bodyPr wrap="square" rtlCol="0">
              <a:spAutoFit/>
            </a:bodyPr>
            <a:lstStyle/>
            <a:p>
              <a:r>
                <a:rPr lang="en-US" sz="900" b="1" dirty="0">
                  <a:solidFill>
                    <a:schemeClr val="bg1"/>
                  </a:solidFill>
                </a:rPr>
                <a:t>FO - 005</a:t>
              </a:r>
            </a:p>
          </p:txBody>
        </p:sp>
        <p:sp>
          <p:nvSpPr>
            <p:cNvPr id="108" name="TextBox 107"/>
            <p:cNvSpPr txBox="1"/>
            <p:nvPr/>
          </p:nvSpPr>
          <p:spPr>
            <a:xfrm>
              <a:off x="1227111" y="4009367"/>
              <a:ext cx="618453" cy="230832"/>
            </a:xfrm>
            <a:prstGeom prst="rect">
              <a:avLst/>
            </a:prstGeom>
            <a:noFill/>
          </p:spPr>
          <p:txBody>
            <a:bodyPr wrap="square" rtlCol="0">
              <a:spAutoFit/>
            </a:bodyPr>
            <a:lstStyle/>
            <a:p>
              <a:r>
                <a:rPr lang="en-US" sz="900" b="1" dirty="0"/>
                <a:t>SH - 012</a:t>
              </a:r>
            </a:p>
          </p:txBody>
        </p:sp>
        <p:sp>
          <p:nvSpPr>
            <p:cNvPr id="111" name="TextBox 110"/>
            <p:cNvSpPr txBox="1"/>
            <p:nvPr/>
          </p:nvSpPr>
          <p:spPr>
            <a:xfrm>
              <a:off x="6907583" y="2242178"/>
              <a:ext cx="660481" cy="230832"/>
            </a:xfrm>
            <a:prstGeom prst="rect">
              <a:avLst/>
            </a:prstGeom>
            <a:noFill/>
          </p:spPr>
          <p:txBody>
            <a:bodyPr wrap="square" rtlCol="0">
              <a:spAutoFit/>
            </a:bodyPr>
            <a:lstStyle/>
            <a:p>
              <a:r>
                <a:rPr lang="en-US" sz="900" b="1" dirty="0"/>
                <a:t>SH - 013</a:t>
              </a:r>
            </a:p>
          </p:txBody>
        </p:sp>
        <p:sp>
          <p:nvSpPr>
            <p:cNvPr id="112" name="TextBox 111"/>
            <p:cNvSpPr txBox="1"/>
            <p:nvPr/>
          </p:nvSpPr>
          <p:spPr>
            <a:xfrm>
              <a:off x="5562692" y="5172471"/>
              <a:ext cx="650317" cy="230832"/>
            </a:xfrm>
            <a:prstGeom prst="rect">
              <a:avLst/>
            </a:prstGeom>
            <a:noFill/>
          </p:spPr>
          <p:txBody>
            <a:bodyPr wrap="square" rtlCol="0">
              <a:spAutoFit/>
            </a:bodyPr>
            <a:lstStyle/>
            <a:p>
              <a:r>
                <a:rPr lang="en-US" sz="900" b="1" dirty="0">
                  <a:solidFill>
                    <a:schemeClr val="bg1"/>
                  </a:solidFill>
                </a:rPr>
                <a:t>FO - 004</a:t>
              </a:r>
            </a:p>
          </p:txBody>
        </p:sp>
        <p:sp>
          <p:nvSpPr>
            <p:cNvPr id="113" name="TextBox 112"/>
            <p:cNvSpPr txBox="1"/>
            <p:nvPr/>
          </p:nvSpPr>
          <p:spPr>
            <a:xfrm>
              <a:off x="1089294" y="2955865"/>
              <a:ext cx="657779" cy="230832"/>
            </a:xfrm>
            <a:prstGeom prst="rect">
              <a:avLst/>
            </a:prstGeom>
            <a:noFill/>
          </p:spPr>
          <p:txBody>
            <a:bodyPr wrap="square" rtlCol="0">
              <a:spAutoFit/>
            </a:bodyPr>
            <a:lstStyle/>
            <a:p>
              <a:r>
                <a:rPr lang="en-US" sz="900" b="1" dirty="0">
                  <a:solidFill>
                    <a:schemeClr val="bg1"/>
                  </a:solidFill>
                </a:rPr>
                <a:t>FO - 001</a:t>
              </a:r>
            </a:p>
          </p:txBody>
        </p:sp>
        <p:sp>
          <p:nvSpPr>
            <p:cNvPr id="115" name="TextBox 114"/>
            <p:cNvSpPr txBox="1"/>
            <p:nvPr/>
          </p:nvSpPr>
          <p:spPr>
            <a:xfrm>
              <a:off x="6184849" y="2571436"/>
              <a:ext cx="629320" cy="230832"/>
            </a:xfrm>
            <a:prstGeom prst="rect">
              <a:avLst/>
            </a:prstGeom>
            <a:noFill/>
          </p:spPr>
          <p:txBody>
            <a:bodyPr wrap="square" rtlCol="0">
              <a:spAutoFit/>
            </a:bodyPr>
            <a:lstStyle/>
            <a:p>
              <a:r>
                <a:rPr lang="en-US" sz="900" b="1" dirty="0"/>
                <a:t>SH - 015</a:t>
              </a:r>
            </a:p>
          </p:txBody>
        </p:sp>
        <p:sp>
          <p:nvSpPr>
            <p:cNvPr id="117" name="TextBox 116"/>
            <p:cNvSpPr txBox="1"/>
            <p:nvPr/>
          </p:nvSpPr>
          <p:spPr>
            <a:xfrm>
              <a:off x="7265102" y="4022373"/>
              <a:ext cx="649199" cy="230832"/>
            </a:xfrm>
            <a:prstGeom prst="rect">
              <a:avLst/>
            </a:prstGeom>
            <a:noFill/>
          </p:spPr>
          <p:txBody>
            <a:bodyPr wrap="square" rtlCol="0">
              <a:spAutoFit/>
            </a:bodyPr>
            <a:lstStyle/>
            <a:p>
              <a:r>
                <a:rPr lang="en-US" sz="900" b="1" dirty="0">
                  <a:solidFill>
                    <a:schemeClr val="bg1"/>
                  </a:solidFill>
                </a:rPr>
                <a:t>FO - 002</a:t>
              </a:r>
            </a:p>
          </p:txBody>
        </p:sp>
        <p:sp>
          <p:nvSpPr>
            <p:cNvPr id="118" name="TextBox 117"/>
            <p:cNvSpPr txBox="1"/>
            <p:nvPr/>
          </p:nvSpPr>
          <p:spPr>
            <a:xfrm>
              <a:off x="3726358" y="1976601"/>
              <a:ext cx="710146" cy="230832"/>
            </a:xfrm>
            <a:prstGeom prst="rect">
              <a:avLst/>
            </a:prstGeom>
            <a:noFill/>
          </p:spPr>
          <p:txBody>
            <a:bodyPr wrap="square" rtlCol="0">
              <a:spAutoFit/>
            </a:bodyPr>
            <a:lstStyle/>
            <a:p>
              <a:r>
                <a:rPr lang="en-US" sz="900" b="1" dirty="0"/>
                <a:t>SH - 016</a:t>
              </a:r>
            </a:p>
          </p:txBody>
        </p:sp>
        <p:sp>
          <p:nvSpPr>
            <p:cNvPr id="119" name="TextBox 118"/>
            <p:cNvSpPr txBox="1"/>
            <p:nvPr/>
          </p:nvSpPr>
          <p:spPr>
            <a:xfrm>
              <a:off x="1989046" y="4177962"/>
              <a:ext cx="747650" cy="230832"/>
            </a:xfrm>
            <a:prstGeom prst="rect">
              <a:avLst/>
            </a:prstGeom>
            <a:noFill/>
          </p:spPr>
          <p:txBody>
            <a:bodyPr wrap="square" rtlCol="0">
              <a:spAutoFit/>
            </a:bodyPr>
            <a:lstStyle/>
            <a:p>
              <a:r>
                <a:rPr lang="en-US" sz="900" b="1" dirty="0"/>
                <a:t>SH - 019</a:t>
              </a:r>
            </a:p>
          </p:txBody>
        </p:sp>
        <p:sp>
          <p:nvSpPr>
            <p:cNvPr id="122" name="TextBox 121"/>
            <p:cNvSpPr txBox="1"/>
            <p:nvPr/>
          </p:nvSpPr>
          <p:spPr>
            <a:xfrm>
              <a:off x="5731078" y="3347181"/>
              <a:ext cx="756718" cy="230832"/>
            </a:xfrm>
            <a:prstGeom prst="rect">
              <a:avLst/>
            </a:prstGeom>
            <a:noFill/>
          </p:spPr>
          <p:txBody>
            <a:bodyPr wrap="square" rtlCol="0">
              <a:spAutoFit/>
            </a:bodyPr>
            <a:lstStyle/>
            <a:p>
              <a:r>
                <a:rPr lang="en-US" sz="900" b="1" dirty="0"/>
                <a:t>SH - 018</a:t>
              </a:r>
            </a:p>
          </p:txBody>
        </p:sp>
        <p:sp>
          <p:nvSpPr>
            <p:cNvPr id="123" name="TextBox 122"/>
            <p:cNvSpPr txBox="1"/>
            <p:nvPr/>
          </p:nvSpPr>
          <p:spPr>
            <a:xfrm>
              <a:off x="1916543" y="2150839"/>
              <a:ext cx="624127" cy="230832"/>
            </a:xfrm>
            <a:prstGeom prst="rect">
              <a:avLst/>
            </a:prstGeom>
            <a:noFill/>
          </p:spPr>
          <p:txBody>
            <a:bodyPr wrap="square" rtlCol="0">
              <a:spAutoFit/>
            </a:bodyPr>
            <a:lstStyle/>
            <a:p>
              <a:r>
                <a:rPr lang="en-US" sz="900" b="1" dirty="0">
                  <a:solidFill>
                    <a:schemeClr val="bg1"/>
                  </a:solidFill>
                </a:rPr>
                <a:t>FO - 003</a:t>
              </a:r>
            </a:p>
          </p:txBody>
        </p:sp>
        <p:sp>
          <p:nvSpPr>
            <p:cNvPr id="124" name="TextBox 123"/>
            <p:cNvSpPr txBox="1"/>
            <p:nvPr/>
          </p:nvSpPr>
          <p:spPr>
            <a:xfrm>
              <a:off x="5590616" y="4225050"/>
              <a:ext cx="815494" cy="230832"/>
            </a:xfrm>
            <a:prstGeom prst="rect">
              <a:avLst/>
            </a:prstGeom>
            <a:noFill/>
          </p:spPr>
          <p:txBody>
            <a:bodyPr wrap="square" rtlCol="0">
              <a:spAutoFit/>
            </a:bodyPr>
            <a:lstStyle/>
            <a:p>
              <a:r>
                <a:rPr lang="en-US" sz="900" b="1" dirty="0"/>
                <a:t>SH -011</a:t>
              </a:r>
            </a:p>
          </p:txBody>
        </p:sp>
        <p:sp>
          <p:nvSpPr>
            <p:cNvPr id="126" name="Oval 125"/>
            <p:cNvSpPr/>
            <p:nvPr/>
          </p:nvSpPr>
          <p:spPr>
            <a:xfrm>
              <a:off x="3997176" y="5270081"/>
              <a:ext cx="54558" cy="4677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TextBox 126"/>
            <p:cNvSpPr txBox="1"/>
            <p:nvPr/>
          </p:nvSpPr>
          <p:spPr>
            <a:xfrm>
              <a:off x="3451781" y="5148109"/>
              <a:ext cx="735420" cy="230832"/>
            </a:xfrm>
            <a:prstGeom prst="rect">
              <a:avLst/>
            </a:prstGeom>
            <a:noFill/>
          </p:spPr>
          <p:txBody>
            <a:bodyPr wrap="square" rtlCol="0">
              <a:spAutoFit/>
            </a:bodyPr>
            <a:lstStyle/>
            <a:p>
              <a:r>
                <a:rPr lang="en-US" sz="900" b="1" dirty="0"/>
                <a:t>SH - 014</a:t>
              </a:r>
            </a:p>
          </p:txBody>
        </p:sp>
      </p:grpSp>
      <p:sp>
        <p:nvSpPr>
          <p:cNvPr id="5" name="Rectangle 4"/>
          <p:cNvSpPr/>
          <p:nvPr/>
        </p:nvSpPr>
        <p:spPr>
          <a:xfrm>
            <a:off x="7351499" y="304800"/>
            <a:ext cx="1129858" cy="7649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Field Office</a:t>
            </a:r>
          </a:p>
        </p:txBody>
      </p:sp>
      <p:sp>
        <p:nvSpPr>
          <p:cNvPr id="133" name="TextBox 132"/>
          <p:cNvSpPr txBox="1"/>
          <p:nvPr/>
        </p:nvSpPr>
        <p:spPr>
          <a:xfrm>
            <a:off x="781660" y="5475575"/>
            <a:ext cx="8209939" cy="1569660"/>
          </a:xfrm>
          <a:prstGeom prst="rect">
            <a:avLst/>
          </a:prstGeom>
          <a:noFill/>
        </p:spPr>
        <p:txBody>
          <a:bodyPr wrap="square" numCol="1" rtlCol="0">
            <a:spAutoFit/>
          </a:bodyPr>
          <a:lstStyle/>
          <a:p>
            <a:pPr marL="285750" indent="-285750">
              <a:buFont typeface="Wingdings" panose="05000000000000000000" pitchFamily="2" charset="2"/>
              <a:buChar char="§"/>
            </a:pPr>
            <a:r>
              <a:rPr lang="en-US" sz="1600" dirty="0"/>
              <a:t>Sampled 15 ‘Base’ plots out of the 25 plots</a:t>
            </a:r>
          </a:p>
          <a:p>
            <a:pPr marL="285750" indent="-285750">
              <a:buFont typeface="Wingdings" panose="05000000000000000000" pitchFamily="2" charset="2"/>
              <a:buChar char="§"/>
            </a:pPr>
            <a:r>
              <a:rPr lang="en-US" sz="1600" dirty="0"/>
              <a:t>Balanced plot sampling between strata and went in order within strata.</a:t>
            </a:r>
          </a:p>
          <a:p>
            <a:pPr marL="285750" indent="-285750">
              <a:buFont typeface="Wingdings" panose="05000000000000000000" pitchFamily="2" charset="2"/>
              <a:buChar char="§"/>
            </a:pPr>
            <a:r>
              <a:rPr lang="en-US" sz="1600" dirty="0"/>
              <a:t>6 plots in FOREST (40%) and 9 plots in SHRUBLAND (60%) (same proportion as original design).</a:t>
            </a:r>
          </a:p>
          <a:p>
            <a:pPr marL="285750" indent="-285750">
              <a:buFont typeface="Wingdings" panose="05000000000000000000" pitchFamily="2" charset="2"/>
              <a:buChar char="§"/>
            </a:pPr>
            <a:r>
              <a:rPr lang="en-US" sz="1600" dirty="0"/>
              <a:t>Plot sampled in order means that the sample plots were spread throughout the field office.</a:t>
            </a:r>
          </a:p>
          <a:p>
            <a:pPr marL="285750" indent="-285750">
              <a:buFont typeface="Wingdings" panose="05000000000000000000" pitchFamily="2" charset="2"/>
              <a:buChar char="§"/>
            </a:pPr>
            <a:endParaRPr lang="en-US" sz="1600" dirty="0"/>
          </a:p>
        </p:txBody>
      </p:sp>
      <p:sp>
        <p:nvSpPr>
          <p:cNvPr id="40" name="TextBox 39"/>
          <p:cNvSpPr txBox="1"/>
          <p:nvPr/>
        </p:nvSpPr>
        <p:spPr>
          <a:xfrm>
            <a:off x="783788" y="5105400"/>
            <a:ext cx="7559564" cy="369332"/>
          </a:xfrm>
          <a:prstGeom prst="rect">
            <a:avLst/>
          </a:prstGeom>
          <a:noFill/>
        </p:spPr>
        <p:txBody>
          <a:bodyPr wrap="square" rtlCol="0">
            <a:spAutoFit/>
          </a:bodyPr>
          <a:lstStyle/>
          <a:p>
            <a:r>
              <a:rPr lang="en-US" b="1" dirty="0"/>
              <a:t>DESIGN IMPLEMENTATION 2:  </a:t>
            </a:r>
            <a:r>
              <a:rPr lang="en-US" dirty="0"/>
              <a:t>HOW YOU SHOULD SAMPLE!</a:t>
            </a:r>
          </a:p>
        </p:txBody>
      </p:sp>
    </p:spTree>
    <p:extLst>
      <p:ext uri="{BB962C8B-B14F-4D97-AF65-F5344CB8AC3E}">
        <p14:creationId xmlns:p14="http://schemas.microsoft.com/office/powerpoint/2010/main" val="2779562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in 2019:</a:t>
            </a:r>
          </a:p>
        </p:txBody>
      </p:sp>
      <p:sp>
        <p:nvSpPr>
          <p:cNvPr id="3" name="Content Placeholder 2"/>
          <p:cNvSpPr>
            <a:spLocks noGrp="1"/>
          </p:cNvSpPr>
          <p:nvPr>
            <p:ph idx="1"/>
          </p:nvPr>
        </p:nvSpPr>
        <p:spPr/>
        <p:txBody>
          <a:bodyPr>
            <a:normAutofit fontScale="77500" lnSpcReduction="20000"/>
          </a:bodyPr>
          <a:lstStyle/>
          <a:p>
            <a:r>
              <a:rPr lang="en-US" dirty="0"/>
              <a:t>Continued from 2018: If your design has two years worth of base plots- for instance in the Panel field of your shapefile, there are plots from 2018 AND 2019, the rules are that you should sample the 2018 first, then move onto the 2019 plots, keeping in mind the ruleset from before!</a:t>
            </a:r>
          </a:p>
          <a:p>
            <a:r>
              <a:rPr lang="en-US" dirty="0"/>
              <a:t> Instead of using oversamples when you reject a plot, you will sample the next panel (2020 plots if you are currently sampling panel 2019 plots) </a:t>
            </a:r>
          </a:p>
          <a:p>
            <a:r>
              <a:rPr lang="en-US" dirty="0"/>
              <a:t>You will be provided with the entire sample design (all 5 years instead of just the current year). So be extra careful to stay in order and sample all possible plots from the current year (and previous years) before moving to any of the next year</a:t>
            </a:r>
          </a:p>
          <a:p>
            <a:endParaRPr lang="en-US" dirty="0"/>
          </a:p>
        </p:txBody>
      </p:sp>
    </p:spTree>
    <p:extLst>
      <p:ext uri="{BB962C8B-B14F-4D97-AF65-F5344CB8AC3E}">
        <p14:creationId xmlns:p14="http://schemas.microsoft.com/office/powerpoint/2010/main" val="3671037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229858" y="4675766"/>
            <a:ext cx="2983998" cy="1859745"/>
          </a:xfrm>
          <a:prstGeom prst="rect">
            <a:avLst/>
          </a:prstGeom>
        </p:spPr>
      </p:pic>
      <p:sp>
        <p:nvSpPr>
          <p:cNvPr id="2" name="Title 1"/>
          <p:cNvSpPr>
            <a:spLocks noGrp="1"/>
          </p:cNvSpPr>
          <p:nvPr>
            <p:ph type="title"/>
          </p:nvPr>
        </p:nvSpPr>
        <p:spPr>
          <a:xfrm>
            <a:off x="457200" y="274638"/>
            <a:ext cx="8229600" cy="868362"/>
          </a:xfrm>
          <a:noFill/>
        </p:spPr>
        <p:txBody>
          <a:bodyPr>
            <a:normAutofit/>
          </a:bodyPr>
          <a:lstStyle/>
          <a:p>
            <a:pPr algn="l"/>
            <a:r>
              <a:rPr lang="en-US" b="1" dirty="0"/>
              <a:t>SAMPLING 101</a:t>
            </a:r>
          </a:p>
        </p:txBody>
      </p:sp>
      <p:sp>
        <p:nvSpPr>
          <p:cNvPr id="3" name="Content Placeholder 2"/>
          <p:cNvSpPr>
            <a:spLocks noGrp="1"/>
          </p:cNvSpPr>
          <p:nvPr>
            <p:ph idx="1"/>
          </p:nvPr>
        </p:nvSpPr>
        <p:spPr/>
        <p:txBody>
          <a:bodyPr/>
          <a:lstStyle/>
          <a:p>
            <a:r>
              <a:rPr lang="en-US" dirty="0"/>
              <a:t>We can’t measure </a:t>
            </a:r>
            <a:r>
              <a:rPr lang="en-US" i="1" dirty="0"/>
              <a:t>everything,</a:t>
            </a:r>
            <a:r>
              <a:rPr lang="en-US" dirty="0"/>
              <a:t> </a:t>
            </a:r>
            <a:r>
              <a:rPr lang="en-US" i="1" dirty="0"/>
              <a:t>everywhere</a:t>
            </a:r>
            <a:r>
              <a:rPr lang="en-US" dirty="0"/>
              <a:t>.</a:t>
            </a:r>
          </a:p>
          <a:p>
            <a:r>
              <a:rPr lang="en-US" b="1" dirty="0">
                <a:solidFill>
                  <a:srgbClr val="4F81BD"/>
                </a:solidFill>
              </a:rPr>
              <a:t>Sampling </a:t>
            </a:r>
            <a:r>
              <a:rPr lang="en-US" dirty="0"/>
              <a:t>– using selected members to estimate attributes of a larger population.</a:t>
            </a:r>
          </a:p>
          <a:p>
            <a:r>
              <a:rPr lang="en-US" dirty="0"/>
              <a:t>If sampling is “statistically valid”</a:t>
            </a:r>
          </a:p>
          <a:p>
            <a:pPr lvl="1"/>
            <a:r>
              <a:rPr lang="en-US" dirty="0"/>
              <a:t>Gives </a:t>
            </a:r>
            <a:r>
              <a:rPr lang="en-US" b="1" dirty="0"/>
              <a:t>unbiased</a:t>
            </a:r>
            <a:r>
              <a:rPr lang="en-US" dirty="0"/>
              <a:t> estimates of the population</a:t>
            </a:r>
          </a:p>
          <a:p>
            <a:endParaRPr lang="en-US" dirty="0"/>
          </a:p>
        </p:txBody>
      </p:sp>
    </p:spTree>
    <p:extLst>
      <p:ext uri="{BB962C8B-B14F-4D97-AF65-F5344CB8AC3E}">
        <p14:creationId xmlns:p14="http://schemas.microsoft.com/office/powerpoint/2010/main" val="172739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pPr algn="l"/>
            <a:r>
              <a:rPr lang="en-US" b="1" dirty="0"/>
              <a:t>CONCEPTS – POPULATION</a:t>
            </a:r>
          </a:p>
        </p:txBody>
      </p:sp>
      <p:sp>
        <p:nvSpPr>
          <p:cNvPr id="4" name="Content Placeholder 3"/>
          <p:cNvSpPr>
            <a:spLocks noGrp="1"/>
          </p:cNvSpPr>
          <p:nvPr>
            <p:ph sz="half" idx="2"/>
          </p:nvPr>
        </p:nvSpPr>
        <p:spPr>
          <a:xfrm>
            <a:off x="4412341" y="1393371"/>
            <a:ext cx="4191000" cy="4953000"/>
          </a:xfrm>
        </p:spPr>
        <p:txBody>
          <a:bodyPr>
            <a:normAutofit lnSpcReduction="10000"/>
          </a:bodyPr>
          <a:lstStyle/>
          <a:p>
            <a:r>
              <a:rPr lang="en-US" dirty="0"/>
              <a:t>The entire “universe” to which the results of sampling apply</a:t>
            </a:r>
          </a:p>
          <a:p>
            <a:pPr lvl="1"/>
            <a:r>
              <a:rPr lang="en-US" dirty="0"/>
              <a:t>Also called inference area or sample frame.</a:t>
            </a:r>
          </a:p>
          <a:p>
            <a:pPr lvl="1"/>
            <a:endParaRPr lang="en-US" dirty="0"/>
          </a:p>
          <a:p>
            <a:r>
              <a:rPr lang="en-US" dirty="0"/>
              <a:t>Oftentimes in AIM – sample frame/population is BLM land within a Field Office Boundary or other meaningful boundary.</a:t>
            </a:r>
          </a:p>
        </p:txBody>
      </p:sp>
      <p:sp>
        <p:nvSpPr>
          <p:cNvPr id="9" name="Rectangle 8"/>
          <p:cNvSpPr/>
          <p:nvPr/>
        </p:nvSpPr>
        <p:spPr>
          <a:xfrm>
            <a:off x="1179287" y="6519446"/>
            <a:ext cx="8182429" cy="307777"/>
          </a:xfrm>
          <a:prstGeom prst="rect">
            <a:avLst/>
          </a:prstGeom>
        </p:spPr>
        <p:txBody>
          <a:bodyPr wrap="square">
            <a:spAutoFit/>
          </a:bodyPr>
          <a:lstStyle/>
          <a:p>
            <a:pPr algn="ctr"/>
            <a:r>
              <a:rPr lang="en-US" sz="1400" u="sng" dirty="0">
                <a:hlinkClick r:id="rId3"/>
              </a:rPr>
              <a:t>Landscapetoolbox.org: Inference Space – What it is and why it’s important</a:t>
            </a:r>
            <a:endParaRPr lang="en-US" sz="1400" u="sng" dirty="0"/>
          </a:p>
        </p:txBody>
      </p:sp>
      <p:pic>
        <p:nvPicPr>
          <p:cNvPr id="10" name="Picture 2"/>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609600" y="1447800"/>
            <a:ext cx="3861202" cy="4648200"/>
          </a:xfrm>
          <a:prstGeom prst="rect">
            <a:avLst/>
          </a:prstGeom>
          <a:noFill/>
          <a:ln w="12700">
            <a:no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85693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a:lstStyle/>
          <a:p>
            <a:pPr algn="l"/>
            <a:r>
              <a:rPr lang="en-US" b="1" dirty="0"/>
              <a:t>DEFINING THE POPULATION</a:t>
            </a: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a:t>If you need to make conclusions about an area, it should be in your population</a:t>
            </a:r>
          </a:p>
          <a:p>
            <a:r>
              <a:rPr lang="en-US" b="1" dirty="0">
                <a:solidFill>
                  <a:srgbClr val="4F81BD"/>
                </a:solidFill>
              </a:rPr>
              <a:t>Target population</a:t>
            </a:r>
          </a:p>
          <a:p>
            <a:pPr lvl="1"/>
            <a:r>
              <a:rPr lang="en-US" dirty="0"/>
              <a:t>The population that you intend to draw conclusions about</a:t>
            </a:r>
          </a:p>
          <a:p>
            <a:r>
              <a:rPr lang="en-US" b="1" dirty="0">
                <a:solidFill>
                  <a:srgbClr val="4F81BD"/>
                </a:solidFill>
              </a:rPr>
              <a:t>Sampled population</a:t>
            </a:r>
          </a:p>
          <a:p>
            <a:pPr lvl="1"/>
            <a:r>
              <a:rPr lang="en-US" dirty="0"/>
              <a:t>That portion of the target population that you could actually sample</a:t>
            </a:r>
          </a:p>
          <a:p>
            <a:r>
              <a:rPr lang="en-US" b="1" dirty="0"/>
              <a:t>Be careful not to unnecessarily restrict the population</a:t>
            </a:r>
          </a:p>
          <a:p>
            <a:pPr lvl="1"/>
            <a:r>
              <a:rPr lang="en-US" b="1" dirty="0"/>
              <a:t>Reductions of target population related to land use can bias results!</a:t>
            </a:r>
          </a:p>
        </p:txBody>
      </p:sp>
    </p:spTree>
    <p:extLst>
      <p:ext uri="{BB962C8B-B14F-4D97-AF65-F5344CB8AC3E}">
        <p14:creationId xmlns:p14="http://schemas.microsoft.com/office/powerpoint/2010/main" val="2794255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BIAS DEFINED</a:t>
            </a:r>
          </a:p>
        </p:txBody>
      </p:sp>
      <p:sp>
        <p:nvSpPr>
          <p:cNvPr id="3" name="Content Placeholder 2"/>
          <p:cNvSpPr>
            <a:spLocks noGrp="1"/>
          </p:cNvSpPr>
          <p:nvPr>
            <p:ph idx="1"/>
          </p:nvPr>
        </p:nvSpPr>
        <p:spPr/>
        <p:txBody>
          <a:bodyPr/>
          <a:lstStyle/>
          <a:p>
            <a:r>
              <a:rPr lang="en-US" dirty="0"/>
              <a:t>The difference between the reported indicator and the true value of the indicator</a:t>
            </a:r>
          </a:p>
          <a:p>
            <a:endParaRPr lang="en-US" dirty="0"/>
          </a:p>
          <a:p>
            <a:endParaRPr lang="en-US" dirty="0"/>
          </a:p>
          <a:p>
            <a:endParaRPr lang="en-US" dirty="0"/>
          </a:p>
          <a:p>
            <a:pPr lvl="1"/>
            <a:endParaRPr lang="en-US" dirty="0"/>
          </a:p>
          <a:p>
            <a:r>
              <a:rPr lang="en-US" dirty="0"/>
              <a:t>Sampling goal: reduce bias (especially systematic) wherever possible</a:t>
            </a:r>
          </a:p>
          <a:p>
            <a:endParaRPr lang="en-US" dirty="0"/>
          </a:p>
        </p:txBody>
      </p:sp>
      <p:pic>
        <p:nvPicPr>
          <p:cNvPr id="1026" name="Picture 2" descr="http://static-content.springer.com/image/prt%3A978-0-387-30164-8%2F3/MediaObjects/978-0-387-30164-8_3_Part_Fig1-74_HTM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819400"/>
            <a:ext cx="577766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5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SO YOU HAVE SOME POINTS…</a:t>
            </a:r>
          </a:p>
        </p:txBody>
      </p:sp>
      <p:sp>
        <p:nvSpPr>
          <p:cNvPr id="3" name="Content Placeholder 2"/>
          <p:cNvSpPr>
            <a:spLocks noGrp="1"/>
          </p:cNvSpPr>
          <p:nvPr>
            <p:ph idx="1"/>
          </p:nvPr>
        </p:nvSpPr>
        <p:spPr>
          <a:xfrm>
            <a:off x="1447800" y="1905000"/>
            <a:ext cx="6476999" cy="4876800"/>
          </a:xfrm>
        </p:spPr>
        <p:txBody>
          <a:bodyPr>
            <a:normAutofit/>
          </a:bodyPr>
          <a:lstStyle/>
          <a:p>
            <a:pPr marL="0" indent="0">
              <a:spcBef>
                <a:spcPts val="0"/>
              </a:spcBef>
              <a:buNone/>
            </a:pPr>
            <a:r>
              <a:rPr lang="en-US" sz="4400" b="1" i="1" dirty="0"/>
              <a:t>Step 1</a:t>
            </a:r>
            <a:r>
              <a:rPr lang="en-US" sz="4400" dirty="0"/>
              <a:t>: Office Rejection</a:t>
            </a:r>
          </a:p>
          <a:p>
            <a:pPr marL="0" indent="0">
              <a:spcBef>
                <a:spcPts val="0"/>
              </a:spcBef>
              <a:buNone/>
            </a:pPr>
            <a:endParaRPr lang="en-US" sz="4400" dirty="0"/>
          </a:p>
          <a:p>
            <a:pPr marL="0" indent="0">
              <a:spcBef>
                <a:spcPts val="0"/>
              </a:spcBef>
              <a:buNone/>
            </a:pPr>
            <a:r>
              <a:rPr lang="en-US" sz="4400" b="1" i="1" dirty="0"/>
              <a:t>Step 2</a:t>
            </a:r>
            <a:r>
              <a:rPr lang="en-US" sz="4400" dirty="0"/>
              <a:t>: Hitch planning</a:t>
            </a:r>
          </a:p>
          <a:p>
            <a:pPr marL="0" indent="0">
              <a:spcBef>
                <a:spcPts val="0"/>
              </a:spcBef>
              <a:buNone/>
            </a:pPr>
            <a:r>
              <a:rPr lang="en-US" sz="4400" b="1" i="1" dirty="0"/>
              <a:t>Step 3</a:t>
            </a:r>
            <a:r>
              <a:rPr lang="en-US" sz="4400" dirty="0"/>
              <a:t>: Sampling, Field Rejection, and Plot Tracking</a:t>
            </a:r>
          </a:p>
        </p:txBody>
      </p:sp>
      <p:sp>
        <p:nvSpPr>
          <p:cNvPr id="13" name="Rectangle 12"/>
          <p:cNvSpPr/>
          <p:nvPr/>
        </p:nvSpPr>
        <p:spPr>
          <a:xfrm>
            <a:off x="457200" y="3124200"/>
            <a:ext cx="8229600" cy="2438400"/>
          </a:xfrm>
          <a:prstGeom prst="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ircular Arrow 21"/>
          <p:cNvSpPr/>
          <p:nvPr/>
        </p:nvSpPr>
        <p:spPr>
          <a:xfrm rot="15273171" flipV="1">
            <a:off x="7083833" y="3597660"/>
            <a:ext cx="1431357" cy="1463938"/>
          </a:xfrm>
          <a:prstGeom prst="circularArrow">
            <a:avLst>
              <a:gd name="adj1" fmla="val 16641"/>
              <a:gd name="adj2" fmla="val 1078360"/>
              <a:gd name="adj3" fmla="val 20229654"/>
              <a:gd name="adj4" fmla="val 10800000"/>
              <a:gd name="adj5" fmla="val 13872"/>
            </a:avLst>
          </a:prstGeom>
          <a:solidFill>
            <a:schemeClr val="tx1">
              <a:lumMod val="75000"/>
              <a:lumOff val="2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Circular Arrow 22"/>
          <p:cNvSpPr/>
          <p:nvPr/>
        </p:nvSpPr>
        <p:spPr>
          <a:xfrm rot="4756881" flipV="1">
            <a:off x="585738" y="3554063"/>
            <a:ext cx="1558001" cy="1463938"/>
          </a:xfrm>
          <a:prstGeom prst="circularArrow">
            <a:avLst>
              <a:gd name="adj1" fmla="val 16641"/>
              <a:gd name="adj2" fmla="val 1078360"/>
              <a:gd name="adj3" fmla="val 20229654"/>
              <a:gd name="adj4" fmla="val 10800000"/>
              <a:gd name="adj5" fmla="val 13872"/>
            </a:avLst>
          </a:prstGeom>
          <a:solidFill>
            <a:schemeClr val="tx1">
              <a:lumMod val="75000"/>
              <a:lumOff val="2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42317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OFFICE REJECTION</a:t>
            </a:r>
          </a:p>
        </p:txBody>
      </p:sp>
      <p:sp>
        <p:nvSpPr>
          <p:cNvPr id="3" name="Content Placeholder 2"/>
          <p:cNvSpPr>
            <a:spLocks noGrp="1"/>
          </p:cNvSpPr>
          <p:nvPr>
            <p:ph idx="1"/>
          </p:nvPr>
        </p:nvSpPr>
        <p:spPr>
          <a:xfrm>
            <a:off x="457200" y="1676400"/>
            <a:ext cx="8229600" cy="3992563"/>
          </a:xfrm>
        </p:spPr>
        <p:txBody>
          <a:bodyPr>
            <a:normAutofit/>
          </a:bodyPr>
          <a:lstStyle/>
          <a:p>
            <a:pPr marL="0" indent="0">
              <a:buNone/>
            </a:pPr>
            <a:r>
              <a:rPr lang="en-US" b="1" dirty="0"/>
              <a:t>First things first:</a:t>
            </a:r>
          </a:p>
          <a:p>
            <a:pPr marL="0" indent="0">
              <a:buNone/>
            </a:pPr>
            <a:endParaRPr lang="en-US" sz="1000" b="1" dirty="0"/>
          </a:p>
          <a:p>
            <a:pPr marL="400050" lvl="1" indent="0">
              <a:buNone/>
            </a:pPr>
            <a:r>
              <a:rPr lang="en-US" sz="2700" dirty="0"/>
              <a:t>Sample points should be reviewed against rejection criteria in the office using ancillary data sources (e.g., ownership maps, topographic maps, and aerial or satellite imagery).</a:t>
            </a:r>
          </a:p>
          <a:p>
            <a:pPr marL="400050" lvl="1" indent="0">
              <a:buNone/>
            </a:pPr>
            <a:endParaRPr lang="en-US" sz="2700" dirty="0"/>
          </a:p>
          <a:p>
            <a:pPr marL="0" indent="0">
              <a:buNone/>
            </a:pPr>
            <a:endParaRPr lang="en-US" sz="2800" b="1" i="1" dirty="0"/>
          </a:p>
        </p:txBody>
      </p:sp>
    </p:spTree>
    <p:extLst>
      <p:ext uri="{BB962C8B-B14F-4D97-AF65-F5344CB8AC3E}">
        <p14:creationId xmlns:p14="http://schemas.microsoft.com/office/powerpoint/2010/main" val="108525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OFFICE REJECTION</a:t>
            </a:r>
          </a:p>
        </p:txBody>
      </p:sp>
      <p:graphicFrame>
        <p:nvGraphicFramePr>
          <p:cNvPr id="4" name="Content Placeholder 3"/>
          <p:cNvGraphicFramePr>
            <a:graphicFrameLocks/>
          </p:cNvGraphicFramePr>
          <p:nvPr>
            <p:extLst>
              <p:ext uri="{D42A27DB-BD31-4B8C-83A1-F6EECF244321}">
                <p14:modId xmlns:p14="http://schemas.microsoft.com/office/powerpoint/2010/main" val="2494765679"/>
              </p:ext>
            </p:extLst>
          </p:nvPr>
        </p:nvGraphicFramePr>
        <p:xfrm>
          <a:off x="762000" y="1275080"/>
          <a:ext cx="7848600" cy="4448427"/>
        </p:xfrm>
        <a:graphic>
          <a:graphicData uri="http://schemas.openxmlformats.org/drawingml/2006/table">
            <a:tbl>
              <a:tblPr bandRow="1">
                <a:tableStyleId>{5C22544A-7EE6-4342-B048-85BDC9FD1C3A}</a:tableStyleId>
              </a:tblPr>
              <a:tblGrid>
                <a:gridCol w="1828800">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01567">
                <a:tc>
                  <a:txBody>
                    <a:bodyPr/>
                    <a:lstStyle/>
                    <a:p>
                      <a:pPr marL="0" marR="0" algn="l">
                        <a:lnSpc>
                          <a:spcPct val="115000"/>
                        </a:lnSpc>
                        <a:spcBef>
                          <a:spcPts val="0"/>
                        </a:spcBef>
                        <a:spcAft>
                          <a:spcPts val="1000"/>
                        </a:spcAft>
                      </a:pPr>
                      <a:r>
                        <a:rPr lang="en-US" sz="1600" b="1" dirty="0">
                          <a:effectLst/>
                        </a:rPr>
                        <a:t>Rejection</a:t>
                      </a:r>
                      <a:r>
                        <a:rPr lang="en-US" sz="1600" b="1" baseline="0" dirty="0">
                          <a:effectLst/>
                        </a:rPr>
                        <a:t> Criteria</a:t>
                      </a:r>
                      <a:endParaRPr lang="en-US" sz="1600" b="1" dirty="0">
                        <a:effectLst/>
                        <a:latin typeface="Cambria"/>
                        <a:ea typeface="Times New Roman"/>
                        <a:cs typeface="Times New Roman"/>
                      </a:endParaRPr>
                    </a:p>
                  </a:txBody>
                  <a:tcPr marL="68580" marR="68580" marT="0" marB="0">
                    <a:solidFill>
                      <a:schemeClr val="accent1">
                        <a:lumMod val="60000"/>
                        <a:lumOff val="40000"/>
                      </a:schemeClr>
                    </a:solidFill>
                  </a:tcPr>
                </a:tc>
                <a:tc>
                  <a:txBody>
                    <a:bodyPr/>
                    <a:lstStyle/>
                    <a:p>
                      <a:pPr marL="0" marR="0" algn="l">
                        <a:lnSpc>
                          <a:spcPct val="115000"/>
                        </a:lnSpc>
                        <a:spcBef>
                          <a:spcPts val="0"/>
                        </a:spcBef>
                        <a:spcAft>
                          <a:spcPts val="1000"/>
                        </a:spcAft>
                      </a:pPr>
                      <a:r>
                        <a:rPr lang="en-US" sz="1600" b="1" dirty="0">
                          <a:effectLst/>
                        </a:rPr>
                        <a:t>Rejection Description</a:t>
                      </a:r>
                      <a:endParaRPr lang="en-US" sz="1600" b="1" dirty="0">
                        <a:effectLst/>
                        <a:latin typeface="Cambria"/>
                        <a:ea typeface="Times New Roman"/>
                        <a:cs typeface="Times New Roman"/>
                      </a:endParaRPr>
                    </a:p>
                  </a:txBody>
                  <a:tcPr marL="68580" marR="68580" marT="0" marB="0">
                    <a:solidFill>
                      <a:schemeClr val="accent1">
                        <a:lumMod val="60000"/>
                        <a:lumOff val="40000"/>
                      </a:schemeClr>
                    </a:solidFill>
                  </a:tcPr>
                </a:tc>
                <a:extLst>
                  <a:ext uri="{0D108BD9-81ED-4DB2-BD59-A6C34878D82A}">
                    <a16:rowId xmlns:a16="http://schemas.microsoft.com/office/drawing/2014/main" val="10000"/>
                  </a:ext>
                </a:extLst>
              </a:tr>
              <a:tr h="402964">
                <a:tc>
                  <a:txBody>
                    <a:bodyPr/>
                    <a:lstStyle/>
                    <a:p>
                      <a:pPr marL="0" marR="0" algn="l">
                        <a:lnSpc>
                          <a:spcPct val="115000"/>
                        </a:lnSpc>
                        <a:spcBef>
                          <a:spcPts val="0"/>
                        </a:spcBef>
                        <a:spcAft>
                          <a:spcPts val="1000"/>
                        </a:spcAft>
                      </a:pPr>
                      <a:r>
                        <a:rPr lang="en-US" sz="1200" dirty="0">
                          <a:effectLst/>
                        </a:rPr>
                        <a:t>Office - Unsafe to sample</a:t>
                      </a:r>
                      <a:endParaRPr lang="en-US" sz="1200" dirty="0">
                        <a:effectLst/>
                        <a:latin typeface="Cambria"/>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200" dirty="0">
                          <a:effectLst/>
                        </a:rPr>
                        <a:t>Office Rejection Criteria:  Sample point is unsafe to sample.</a:t>
                      </a:r>
                      <a:endParaRPr lang="en-US" sz="1200" dirty="0">
                        <a:effectLst/>
                        <a:latin typeface="Cambria"/>
                        <a:ea typeface="Times New Roman"/>
                        <a:cs typeface="Times New Roman"/>
                      </a:endParaRPr>
                    </a:p>
                  </a:txBody>
                  <a:tcPr marL="68580" marR="68580" marT="0" marB="0" anchor="ctr"/>
                </a:tc>
                <a:extLst>
                  <a:ext uri="{0D108BD9-81ED-4DB2-BD59-A6C34878D82A}">
                    <a16:rowId xmlns:a16="http://schemas.microsoft.com/office/drawing/2014/main" val="10001"/>
                  </a:ext>
                </a:extLst>
              </a:tr>
              <a:tr h="402964">
                <a:tc>
                  <a:txBody>
                    <a:bodyPr/>
                    <a:lstStyle/>
                    <a:p>
                      <a:pPr marL="0" marR="0" algn="l">
                        <a:lnSpc>
                          <a:spcPct val="115000"/>
                        </a:lnSpc>
                        <a:spcBef>
                          <a:spcPts val="0"/>
                        </a:spcBef>
                        <a:spcAft>
                          <a:spcPts val="1000"/>
                        </a:spcAft>
                      </a:pPr>
                      <a:r>
                        <a:rPr lang="en-US" sz="1200" dirty="0">
                          <a:effectLst/>
                        </a:rPr>
                        <a:t>Office - &gt; 3 miles walking distance</a:t>
                      </a:r>
                      <a:endParaRPr lang="en-US" sz="1200" dirty="0">
                        <a:effectLst/>
                        <a:latin typeface="Cambria"/>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200" dirty="0">
                          <a:effectLst/>
                        </a:rPr>
                        <a:t>Office Rejection Criteria:  Sample point is &gt;3 miles walking distance from the closest point accessible by a vehicle.</a:t>
                      </a:r>
                      <a:endParaRPr lang="en-US" sz="1200" dirty="0">
                        <a:effectLst/>
                        <a:latin typeface="Cambria"/>
                        <a:ea typeface="Times New Roman"/>
                        <a:cs typeface="Times New Roman"/>
                      </a:endParaRPr>
                    </a:p>
                  </a:txBody>
                  <a:tcPr marL="68580" marR="68580" marT="0" marB="0" anchor="ctr"/>
                </a:tc>
                <a:extLst>
                  <a:ext uri="{0D108BD9-81ED-4DB2-BD59-A6C34878D82A}">
                    <a16:rowId xmlns:a16="http://schemas.microsoft.com/office/drawing/2014/main" val="10002"/>
                  </a:ext>
                </a:extLst>
              </a:tr>
              <a:tr h="201482">
                <a:tc>
                  <a:txBody>
                    <a:bodyPr/>
                    <a:lstStyle/>
                    <a:p>
                      <a:pPr marL="0" marR="0" algn="l">
                        <a:lnSpc>
                          <a:spcPct val="115000"/>
                        </a:lnSpc>
                        <a:spcBef>
                          <a:spcPts val="0"/>
                        </a:spcBef>
                        <a:spcAft>
                          <a:spcPts val="1000"/>
                        </a:spcAft>
                      </a:pPr>
                      <a:r>
                        <a:rPr lang="en-US" sz="1200" dirty="0">
                          <a:effectLst/>
                        </a:rPr>
                        <a:t>Office - Non-BLM land</a:t>
                      </a:r>
                      <a:endParaRPr lang="en-US" sz="1200" dirty="0">
                        <a:effectLst/>
                        <a:latin typeface="Cambria"/>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200" dirty="0">
                          <a:effectLst/>
                        </a:rPr>
                        <a:t>Office Rejection Criteria:  Sample point falls on non-BLM land.</a:t>
                      </a:r>
                      <a:endParaRPr lang="en-US" sz="1200" dirty="0">
                        <a:effectLst/>
                        <a:latin typeface="Cambria"/>
                        <a:ea typeface="Times New Roman"/>
                        <a:cs typeface="Times New Roman"/>
                      </a:endParaRPr>
                    </a:p>
                  </a:txBody>
                  <a:tcPr marL="68580" marR="68580" marT="0" marB="0" anchor="ctr"/>
                </a:tc>
                <a:extLst>
                  <a:ext uri="{0D108BD9-81ED-4DB2-BD59-A6C34878D82A}">
                    <a16:rowId xmlns:a16="http://schemas.microsoft.com/office/drawing/2014/main" val="10003"/>
                  </a:ext>
                </a:extLst>
              </a:tr>
              <a:tr h="721933">
                <a:tc>
                  <a:txBody>
                    <a:bodyPr/>
                    <a:lstStyle/>
                    <a:p>
                      <a:pPr marL="0" marR="0" algn="l">
                        <a:lnSpc>
                          <a:spcPct val="115000"/>
                        </a:lnSpc>
                        <a:spcBef>
                          <a:spcPts val="0"/>
                        </a:spcBef>
                        <a:spcAft>
                          <a:spcPts val="1000"/>
                        </a:spcAft>
                      </a:pPr>
                      <a:r>
                        <a:rPr lang="en-US" sz="1200" dirty="0">
                          <a:effectLst/>
                        </a:rPr>
                        <a:t>Office - Slope &gt; 50%</a:t>
                      </a:r>
                      <a:endParaRPr lang="en-US" sz="1200" dirty="0">
                        <a:effectLst/>
                        <a:latin typeface="Cambria"/>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200" dirty="0">
                          <a:effectLst/>
                        </a:rPr>
                        <a:t>Office Rejection Criteria:  Slope of sample point exceeds 50%</a:t>
                      </a:r>
                      <a:endParaRPr lang="en-US" sz="1200" dirty="0">
                        <a:effectLst/>
                        <a:latin typeface="Cambria"/>
                        <a:ea typeface="Times New Roman"/>
                        <a:cs typeface="Times New Roman"/>
                      </a:endParaRPr>
                    </a:p>
                  </a:txBody>
                  <a:tcPr marL="68580" marR="68580" marT="0" marB="0" anchor="ctr"/>
                </a:tc>
                <a:extLst>
                  <a:ext uri="{0D108BD9-81ED-4DB2-BD59-A6C34878D82A}">
                    <a16:rowId xmlns:a16="http://schemas.microsoft.com/office/drawing/2014/main" val="10004"/>
                  </a:ext>
                </a:extLst>
              </a:tr>
              <a:tr h="402964">
                <a:tc>
                  <a:txBody>
                    <a:bodyPr/>
                    <a:lstStyle/>
                    <a:p>
                      <a:pPr marL="0" marR="0" algn="l">
                        <a:lnSpc>
                          <a:spcPct val="115000"/>
                        </a:lnSpc>
                        <a:spcBef>
                          <a:spcPts val="0"/>
                        </a:spcBef>
                        <a:spcAft>
                          <a:spcPts val="1000"/>
                        </a:spcAft>
                      </a:pPr>
                      <a:r>
                        <a:rPr lang="en-US" sz="1200" dirty="0">
                          <a:effectLst/>
                        </a:rPr>
                        <a:t>Office - Access Denied</a:t>
                      </a:r>
                      <a:endParaRPr lang="en-US" sz="1200" dirty="0">
                        <a:effectLst/>
                        <a:latin typeface="Cambria"/>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200" dirty="0">
                          <a:effectLst/>
                        </a:rPr>
                        <a:t>Office Rejection Criteria:  Access to the point was denied: (Information below should be put in Rejection Criteria Comments field)</a:t>
                      </a:r>
                    </a:p>
                    <a:p>
                      <a:pPr marL="342900" marR="0" lvl="0" indent="-342900" algn="l">
                        <a:lnSpc>
                          <a:spcPct val="115000"/>
                        </a:lnSpc>
                        <a:spcBef>
                          <a:spcPts val="0"/>
                        </a:spcBef>
                        <a:spcAft>
                          <a:spcPts val="0"/>
                        </a:spcAft>
                        <a:buFont typeface="Arial"/>
                        <a:buChar char="▪"/>
                      </a:pPr>
                      <a:r>
                        <a:rPr lang="en-US" sz="1200" dirty="0">
                          <a:effectLst/>
                        </a:rPr>
                        <a:t>Access route unsafe</a:t>
                      </a:r>
                    </a:p>
                    <a:p>
                      <a:pPr marL="342900" marR="0" lvl="0" indent="-342900" algn="l">
                        <a:lnSpc>
                          <a:spcPct val="115000"/>
                        </a:lnSpc>
                        <a:spcBef>
                          <a:spcPts val="0"/>
                        </a:spcBef>
                        <a:spcAft>
                          <a:spcPts val="0"/>
                        </a:spcAft>
                        <a:buFont typeface="Arial"/>
                        <a:buChar char="▪"/>
                      </a:pPr>
                      <a:r>
                        <a:rPr lang="en-US" sz="1200" dirty="0">
                          <a:effectLst/>
                        </a:rPr>
                        <a:t>Access required passage through non-BLM land, access was denied</a:t>
                      </a:r>
                    </a:p>
                    <a:p>
                      <a:pPr marL="742950" marR="0" lvl="1" indent="-285750" algn="l">
                        <a:lnSpc>
                          <a:spcPct val="115000"/>
                        </a:lnSpc>
                        <a:spcBef>
                          <a:spcPts val="0"/>
                        </a:spcBef>
                        <a:spcAft>
                          <a:spcPts val="0"/>
                        </a:spcAft>
                        <a:buFont typeface="Courier New"/>
                        <a:buChar char="o"/>
                      </a:pPr>
                      <a:r>
                        <a:rPr lang="en-US" sz="1200" dirty="0">
                          <a:effectLst/>
                        </a:rPr>
                        <a:t>Owner contacted on _______________________.</a:t>
                      </a:r>
                    </a:p>
                    <a:p>
                      <a:pPr marL="342900" marR="0" lvl="0" indent="-342900" algn="l">
                        <a:lnSpc>
                          <a:spcPct val="115000"/>
                        </a:lnSpc>
                        <a:spcBef>
                          <a:spcPts val="0"/>
                        </a:spcBef>
                        <a:spcAft>
                          <a:spcPts val="0"/>
                        </a:spcAft>
                        <a:buFont typeface="Arial"/>
                        <a:buChar char="▪"/>
                      </a:pPr>
                      <a:r>
                        <a:rPr lang="en-US" sz="1200" dirty="0">
                          <a:effectLst/>
                        </a:rPr>
                        <a:t>Locked gate</a:t>
                      </a:r>
                    </a:p>
                    <a:p>
                      <a:pPr marL="342900" lvl="0" indent="-342900" algn="l">
                        <a:lnSpc>
                          <a:spcPct val="115000"/>
                        </a:lnSpc>
                        <a:buFont typeface="Arial"/>
                        <a:buChar char="▪"/>
                      </a:pPr>
                      <a:r>
                        <a:rPr lang="en-US" sz="1200" dirty="0">
                          <a:effectLst/>
                        </a:rPr>
                        <a:t>Access denied but visit rescheduled for ___________________________.</a:t>
                      </a:r>
                      <a:endParaRPr lang="en-US" sz="1200" dirty="0">
                        <a:effectLst/>
                        <a:latin typeface="Arial"/>
                        <a:ea typeface="Arial"/>
                        <a:cs typeface="Arial"/>
                      </a:endParaRPr>
                    </a:p>
                  </a:txBody>
                  <a:tcPr marL="68580" marR="68580" marT="0" marB="0" anchor="ctr"/>
                </a:tc>
                <a:extLst>
                  <a:ext uri="{0D108BD9-81ED-4DB2-BD59-A6C34878D82A}">
                    <a16:rowId xmlns:a16="http://schemas.microsoft.com/office/drawing/2014/main" val="10005"/>
                  </a:ext>
                </a:extLst>
              </a:tr>
              <a:tr h="201482">
                <a:tc>
                  <a:txBody>
                    <a:bodyPr/>
                    <a:lstStyle/>
                    <a:p>
                      <a:pPr marL="0" marR="0" algn="l">
                        <a:lnSpc>
                          <a:spcPct val="115000"/>
                        </a:lnSpc>
                        <a:spcBef>
                          <a:spcPts val="0"/>
                        </a:spcBef>
                        <a:spcAft>
                          <a:spcPts val="1000"/>
                        </a:spcAft>
                      </a:pPr>
                      <a:r>
                        <a:rPr lang="en-US" sz="1200" dirty="0">
                          <a:effectLst/>
                        </a:rPr>
                        <a:t>Office - Transect crosses boundary</a:t>
                      </a:r>
                      <a:endParaRPr lang="en-US" sz="1200" dirty="0">
                        <a:effectLst/>
                        <a:latin typeface="Cambria"/>
                        <a:ea typeface="Times New Roman"/>
                        <a:cs typeface="Times New Roman"/>
                      </a:endParaRPr>
                    </a:p>
                  </a:txBody>
                  <a:tcPr marL="68580" marR="68580" marT="0" marB="0" anchor="ctr"/>
                </a:tc>
                <a:tc>
                  <a:txBody>
                    <a:bodyPr/>
                    <a:lstStyle/>
                    <a:p>
                      <a:pPr marL="0" marR="0" algn="l">
                        <a:lnSpc>
                          <a:spcPct val="115000"/>
                        </a:lnSpc>
                        <a:spcBef>
                          <a:spcPts val="0"/>
                        </a:spcBef>
                        <a:spcAft>
                          <a:spcPts val="1000"/>
                        </a:spcAft>
                      </a:pPr>
                      <a:r>
                        <a:rPr lang="en-US" sz="1200" dirty="0">
                          <a:effectLst/>
                        </a:rPr>
                        <a:t>Office Rejection Criteria:  (Optional, determined by the monitoring objectives) The sample point transect crosses a boundary between different management units (e.g., in an allotment-scale monitoring project, the sample point intersects two allotments).  ONLY USE THIS REJECTION</a:t>
                      </a:r>
                      <a:r>
                        <a:rPr lang="en-US" sz="1200" baseline="0" dirty="0">
                          <a:effectLst/>
                        </a:rPr>
                        <a:t> CRITERIA IF INSTRUCTED BY YOUR PROJECT LEAD.</a:t>
                      </a:r>
                      <a:endParaRPr lang="en-US" sz="1200" dirty="0">
                        <a:effectLst/>
                        <a:latin typeface="Cambria"/>
                        <a:ea typeface="Times New Roman"/>
                        <a:cs typeface="Times New Roman"/>
                      </a:endParaRPr>
                    </a:p>
                  </a:txBody>
                  <a:tcPr marL="68580" marR="68580" marT="0" marB="0" anchor="ctr"/>
                </a:tc>
                <a:extLst>
                  <a:ext uri="{0D108BD9-81ED-4DB2-BD59-A6C34878D82A}">
                    <a16:rowId xmlns:a16="http://schemas.microsoft.com/office/drawing/2014/main" val="10006"/>
                  </a:ext>
                </a:extLst>
              </a:tr>
            </a:tbl>
          </a:graphicData>
        </a:graphic>
      </p:graphicFrame>
      <p:sp>
        <p:nvSpPr>
          <p:cNvPr id="5" name="TextBox 4"/>
          <p:cNvSpPr txBox="1"/>
          <p:nvPr/>
        </p:nvSpPr>
        <p:spPr>
          <a:xfrm>
            <a:off x="738963" y="5791200"/>
            <a:ext cx="8001000" cy="923330"/>
          </a:xfrm>
          <a:prstGeom prst="rect">
            <a:avLst/>
          </a:prstGeom>
          <a:noFill/>
        </p:spPr>
        <p:txBody>
          <a:bodyPr wrap="square" rtlCol="0">
            <a:spAutoFit/>
          </a:bodyPr>
          <a:lstStyle/>
          <a:p>
            <a:pPr marL="0" lvl="1"/>
            <a:r>
              <a:rPr lang="en-US" dirty="0"/>
              <a:t>This information should be stored in the </a:t>
            </a:r>
            <a:r>
              <a:rPr lang="en-US" b="1" i="1" dirty="0"/>
              <a:t>Plot Tracking </a:t>
            </a:r>
            <a:r>
              <a:rPr lang="en-US" dirty="0"/>
              <a:t>excel file (more information to come in Data Management talk).</a:t>
            </a:r>
          </a:p>
          <a:p>
            <a:endParaRPr lang="en-US" dirty="0"/>
          </a:p>
        </p:txBody>
      </p:sp>
    </p:spTree>
    <p:extLst>
      <p:ext uri="{BB962C8B-B14F-4D97-AF65-F5344CB8AC3E}">
        <p14:creationId xmlns:p14="http://schemas.microsoft.com/office/powerpoint/2010/main" val="933888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2116</TotalTime>
  <Words>4175</Words>
  <Application>Microsoft Office PowerPoint</Application>
  <PresentationFormat>On-screen Show (4:3)</PresentationFormat>
  <Paragraphs>306</Paragraphs>
  <Slides>23</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Black</vt:lpstr>
      <vt:lpstr>Calibri</vt:lpstr>
      <vt:lpstr>Cambria</vt:lpstr>
      <vt:lpstr>Courier New</vt:lpstr>
      <vt:lpstr>Wingdings</vt:lpstr>
      <vt:lpstr>Office Theme</vt:lpstr>
      <vt:lpstr>IMPLEMENTING AN AIM SAMPLE DESIGN</vt:lpstr>
      <vt:lpstr>LEARNING OBJECTIVES</vt:lpstr>
      <vt:lpstr>SAMPLING 101</vt:lpstr>
      <vt:lpstr>CONCEPTS – POPULATION</vt:lpstr>
      <vt:lpstr>DEFINING THE POPULATION</vt:lpstr>
      <vt:lpstr>BIAS DEFINED</vt:lpstr>
      <vt:lpstr>SO YOU HAVE SOME POINTS…</vt:lpstr>
      <vt:lpstr>OFFICE REJECTION</vt:lpstr>
      <vt:lpstr>OFFICE REJECTION</vt:lpstr>
      <vt:lpstr>HITCH PLANNING</vt:lpstr>
      <vt:lpstr>Examples of Introducing bias into hitch planning:</vt:lpstr>
      <vt:lpstr>FIELD REJECTION</vt:lpstr>
      <vt:lpstr>MOVING A PLOT!</vt:lpstr>
      <vt:lpstr>SO YOU REJECTED A PLOT NOW WHAT</vt:lpstr>
      <vt:lpstr>EXAMPLE!</vt:lpstr>
      <vt:lpstr>PowerPoint Presentation</vt:lpstr>
      <vt:lpstr>PowerPoint Presentation</vt:lpstr>
      <vt:lpstr>REVIEW HITCH PLANNING</vt:lpstr>
      <vt:lpstr>EXAMPLE!</vt:lpstr>
      <vt:lpstr>PowerPoint Presentation</vt:lpstr>
      <vt:lpstr>PowerPoint Presentation</vt:lpstr>
      <vt:lpstr>PowerPoint Presentation</vt:lpstr>
      <vt:lpstr>New in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an AIM Sample Design</dc:title>
  <dc:creator>Burnett, Sarah H</dc:creator>
  <cp:lastModifiedBy>Baili Foster</cp:lastModifiedBy>
  <cp:revision>59</cp:revision>
  <dcterms:created xsi:type="dcterms:W3CDTF">2016-02-18T21:02:24Z</dcterms:created>
  <dcterms:modified xsi:type="dcterms:W3CDTF">2019-02-27T09:09:32Z</dcterms:modified>
</cp:coreProperties>
</file>