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9"/>
  </p:notesMasterIdLst>
  <p:sldIdLst>
    <p:sldId id="256" r:id="rId2"/>
    <p:sldId id="281" r:id="rId3"/>
    <p:sldId id="283"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82" r:id="rId26"/>
    <p:sldId id="279" r:id="rId27"/>
    <p:sldId id="280" r:id="rId2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13" autoAdjust="0"/>
  </p:normalViewPr>
  <p:slideViewPr>
    <p:cSldViewPr snapToGrid="0">
      <p:cViewPr varScale="1">
        <p:scale>
          <a:sx n="63" d="100"/>
          <a:sy n="63" d="100"/>
        </p:scale>
        <p:origin x="159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2-21T19:22:27.034" idx="1">
    <p:pos x="6000" y="0"/>
    <p:text>-Baili Foster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Part information, part soapbox, part sales pitch</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of the working groups assigned to address this issue also agreed that BLM monitoring has been specific to specific management concerns and the information was relevant at those scales. However, questions at broader scales were going unanswered </a:t>
            </a:r>
            <a:endParaRPr/>
          </a:p>
        </p:txBody>
      </p:sp>
      <p:sp>
        <p:nvSpPr>
          <p:cNvPr id="161" name="Google Shape;1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701039" y="4415789"/>
            <a:ext cx="5608319" cy="418337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The working group also concluded that a standardized moni</a:t>
            </a:r>
            <a:r>
              <a:rPr lang="en-US"/>
              <a:t>toring </a:t>
            </a:r>
            <a:r>
              <a:rPr lang="en-US" sz="1200" b="0" i="0" u="none" strike="noStrike" cap="none">
                <a:solidFill>
                  <a:schemeClr val="dk1"/>
                </a:solidFill>
                <a:latin typeface="Calibri"/>
                <a:ea typeface="Calibri"/>
                <a:cs typeface="Calibri"/>
                <a:sym typeface="Calibri"/>
              </a:rPr>
              <a:t>program </a:t>
            </a:r>
            <a:r>
              <a:rPr lang="en-US"/>
              <a:t>was needed that</a:t>
            </a:r>
            <a:r>
              <a:rPr lang="en-US" sz="1200" b="0" i="0" u="none" strike="noStrike" cap="none">
                <a:solidFill>
                  <a:schemeClr val="dk1"/>
                </a:solidFill>
                <a:latin typeface="Calibri"/>
                <a:ea typeface="Calibri"/>
                <a:cs typeface="Calibri"/>
                <a:sym typeface="Calibri"/>
              </a:rPr>
              <a:t> could answer the broad variety of questions that BLM faces from small restoration treatment effectiveness like reclaiming an oil well pad all the way up tp the national condition of rangelands.</a:t>
            </a:r>
            <a:endParaRPr sz="1200" b="0" i="0" u="none" strike="noStrike" cap="none">
              <a:solidFill>
                <a:schemeClr val="dk1"/>
              </a:solidFill>
              <a:latin typeface="Calibri"/>
              <a:ea typeface="Calibri"/>
              <a:cs typeface="Calibri"/>
              <a:sym typeface="Calibri"/>
            </a:endParaRPr>
          </a:p>
        </p:txBody>
      </p:sp>
      <p:sp>
        <p:nvSpPr>
          <p:cNvPr id="167" name="Google Shape;167;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1" y="4400550"/>
            <a:ext cx="5486399" cy="3600450"/>
          </a:xfrm>
          <a:prstGeom prst="rect">
            <a:avLst/>
          </a:prstGeom>
          <a:noFill/>
          <a:ln>
            <a:noFill/>
          </a:ln>
        </p:spPr>
        <p:txBody>
          <a:bodyPr spcFirstLastPara="1" wrap="square" lIns="91400" tIns="45675" rIns="91400" bIns="45675" anchor="t" anchorCtr="0">
            <a:no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The AIM strategy was created as the solution to these questions. *read the goal of the AIM strategy to help in sink in.</a:t>
            </a:r>
            <a:endParaRPr/>
          </a:p>
          <a:p>
            <a:pPr marL="0" lvl="0" indent="0" algn="l" rtl="0">
              <a:spcBef>
                <a:spcPts val="0"/>
              </a:spcBef>
              <a:spcAft>
                <a:spcPts val="0"/>
              </a:spcAft>
              <a:buNone/>
            </a:pPr>
            <a:r>
              <a:rPr lang="en-US">
                <a:solidFill>
                  <a:schemeClr val="dk1"/>
                </a:solidFill>
                <a:latin typeface="Calibri"/>
                <a:ea typeface="Calibri"/>
                <a:cs typeface="Calibri"/>
                <a:sym typeface="Calibri"/>
              </a:rPr>
              <a:t>Any questions about the AIM strategy as a whole? We will be getting into the specifics after this.</a:t>
            </a:r>
            <a:endParaRPr>
              <a:solidFill>
                <a:schemeClr val="dk1"/>
              </a:solidFill>
              <a:latin typeface="Calibri"/>
              <a:ea typeface="Calibri"/>
              <a:cs typeface="Calibri"/>
              <a:sym typeface="Calibri"/>
            </a:endParaRPr>
          </a:p>
        </p:txBody>
      </p:sp>
      <p:sp>
        <p:nvSpPr>
          <p:cNvPr id="178" name="Google Shape;178;p10:notes"/>
          <p:cNvSpPr txBox="1">
            <a:spLocks noGrp="1"/>
          </p:cNvSpPr>
          <p:nvPr>
            <p:ph type="sldNum" idx="12"/>
          </p:nvPr>
        </p:nvSpPr>
        <p:spPr>
          <a:xfrm>
            <a:off x="3884613" y="8685213"/>
            <a:ext cx="2971799" cy="458786"/>
          </a:xfrm>
          <a:prstGeom prst="rect">
            <a:avLst/>
          </a:prstGeom>
          <a:noFill/>
          <a:ln>
            <a:noFill/>
          </a:ln>
        </p:spPr>
        <p:txBody>
          <a:bodyPr spcFirstLastPara="1" wrap="square" lIns="91400" tIns="45675" rIns="91400" bIns="45675" anchor="b" anchorCtr="0">
            <a:noAutofit/>
          </a:bodyPr>
          <a:lstStyle/>
          <a:p>
            <a:pPr marL="0" lvl="0" indent="0" algn="r" rtl="0">
              <a:spcBef>
                <a:spcPts val="0"/>
              </a:spcBef>
              <a:spcAft>
                <a:spcPts val="0"/>
              </a:spcAft>
              <a:buNone/>
            </a:pPr>
            <a:fld id="{00000000-1234-1234-1234-123412341234}" type="slidenum">
              <a:rPr lang="en-US">
                <a:solidFill>
                  <a:schemeClr val="dk1"/>
                </a:solidFill>
                <a:latin typeface="Calibri"/>
                <a:ea typeface="Calibri"/>
                <a:cs typeface="Calibri"/>
                <a:sym typeface="Calibri"/>
              </a:rPr>
              <a:t>12</a:t>
            </a:fld>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Summary Slide - more detail in following slides….AIM is built on 5 key principles *read the principles but do not go into detail as you will do that in the coming slides</a:t>
            </a:r>
            <a:endParaRPr/>
          </a:p>
        </p:txBody>
      </p:sp>
      <p:sp>
        <p:nvSpPr>
          <p:cNvPr id="186" name="Google Shape;18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 first principle of AIM is to collect data using set of standard core indicators and methods. </a:t>
            </a:r>
            <a:r>
              <a:rPr lang="en-US" sz="1200"/>
              <a:t>The core methods and indicators were selected for their applicability across different ecosystems and ability to inform multiple components of those ecosystems. The core methods collect the minimum amount of information that is needed to make decisions across multiple management objectives. Th</a:t>
            </a:r>
            <a:r>
              <a:rPr lang="en-US"/>
              <a:t>ese indicators and methods were chosen by surveying resource specialists and researchers across the rangeland science field to get at what the commmunity finds to be the most robust, consistent methods that yield the most useful information. </a:t>
            </a:r>
            <a:endParaRPr/>
          </a:p>
        </p:txBody>
      </p:sp>
      <p:sp>
        <p:nvSpPr>
          <p:cNvPr id="194" name="Google Shape;19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indicator is some part of the ecosystem or process that can be observed or measured. These were developed by focusing on big picture indicators that tell us multiple things about the ecosystem like bare ground and canopy gaps. Various conceptual models were important in this selection process.</a:t>
            </a:r>
            <a:endParaRPr/>
          </a:p>
        </p:txBody>
      </p:sp>
      <p:sp>
        <p:nvSpPr>
          <p:cNvPr id="203" name="Google Shape;20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During this week, we will be focusing the majority of our time learning, practicing and calibrating on these methods. Line point intercept is collected along 3 transects to gather information on bare ground, vegetation compositions, plants of management concern (like special status plants) and nonnative invasive species. While collecting line-point intercept, woody and herbaceous vegetation height is also collected. Canopy gap information is collected on the same transects to find size and distribution of gaps. Soil aggregate stability is the last indicator collected along the transects at various intervals. Plot observation, characterization and species richness are a plot wide synopsis.</a:t>
            </a:r>
            <a:endParaRPr/>
          </a:p>
        </p:txBody>
      </p:sp>
      <p:sp>
        <p:nvSpPr>
          <p:cNvPr id="215" name="Google Shape;21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 specific sites or projects may require additional information, and that is where supplemental methods come in.  Therefore some crews will be asked to collect additional supplemental data to the core methods.  An example of this may occur on plot that have been reclaimed where crews collect the density of seeded species. </a:t>
            </a:r>
            <a:endParaRPr/>
          </a:p>
          <a:p>
            <a:pPr marL="0" lvl="0" indent="0" algn="l" rtl="0">
              <a:spcBef>
                <a:spcPts val="0"/>
              </a:spcBef>
              <a:spcAft>
                <a:spcPts val="0"/>
              </a:spcAft>
              <a:buNone/>
            </a:pPr>
            <a:r>
              <a:rPr lang="en-US"/>
              <a:t>Any questions about the terrestrial core methods or supplemental indicators?</a:t>
            </a:r>
            <a:endParaRPr/>
          </a:p>
        </p:txBody>
      </p:sp>
      <p:sp>
        <p:nvSpPr>
          <p:cNvPr id="243" name="Google Shape;24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The training this week is focused on the terrestrial indicators and methods but know that there is a whole aquatic AIM program that looks at </a:t>
            </a:r>
            <a:r>
              <a:rPr lang="en-US">
                <a:solidFill>
                  <a:srgbClr val="171616"/>
                </a:solidFill>
                <a:latin typeface="Arial"/>
                <a:ea typeface="Arial"/>
                <a:cs typeface="Arial"/>
                <a:sym typeface="Arial"/>
              </a:rPr>
              <a:t>wadeable streams -- specifically physical and biological characteristics and stream covariates.</a:t>
            </a:r>
            <a:r>
              <a:rPr lang="en-US" sz="1200">
                <a:solidFill>
                  <a:srgbClr val="171616"/>
                </a:solidFill>
                <a:latin typeface="Arial"/>
                <a:ea typeface="Arial"/>
                <a:cs typeface="Arial"/>
                <a:sym typeface="Arial"/>
              </a:rPr>
              <a:t> </a:t>
            </a:r>
            <a:r>
              <a:rPr lang="en-US">
                <a:solidFill>
                  <a:srgbClr val="171616"/>
                </a:solidFill>
                <a:latin typeface="Arial"/>
                <a:ea typeface="Arial"/>
                <a:cs typeface="Arial"/>
                <a:sym typeface="Arial"/>
              </a:rPr>
              <a:t> </a:t>
            </a:r>
            <a:r>
              <a:rPr lang="en-US" sz="1200">
                <a:solidFill>
                  <a:srgbClr val="171616"/>
                </a:solidFill>
                <a:latin typeface="Arial"/>
                <a:ea typeface="Arial"/>
                <a:cs typeface="Arial"/>
                <a:sym typeface="Arial"/>
              </a:rPr>
              <a:t>Are there any aquatic specific questions?</a:t>
            </a:r>
            <a:endParaRPr/>
          </a:p>
          <a:p>
            <a:pPr marL="0" lvl="0" indent="0" algn="l" rtl="0">
              <a:spcBef>
                <a:spcPts val="400"/>
              </a:spcBef>
              <a:spcAft>
                <a:spcPts val="0"/>
              </a:spcAft>
              <a:buNone/>
            </a:pPr>
            <a:endParaRPr/>
          </a:p>
        </p:txBody>
      </p:sp>
      <p:sp>
        <p:nvSpPr>
          <p:cNvPr id="253" name="Google Shape;25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second principle of AIM is to use statistically valid sample designs, where appropriate to answer your questions. Having a random design enables us to report out across larger areas and at multiple scales, be it a large grazing allotment, a wilderness area, or a land use planning area.  Random designs help help eliminate bias and can provide information which can be used across resource concerns.  This does not totally replace targeted sampling because there are times when plots in specific locations are more appropriate for a particular resource/management need.  For example, a targeted point might be placed on an oil/gas pad that is being reclaimed. The AIM core methods can still be collected in such plots. </a:t>
            </a:r>
            <a:endParaRPr/>
          </a:p>
          <a:p>
            <a:pPr marL="0" lvl="0" indent="0" algn="l" rtl="0">
              <a:spcBef>
                <a:spcPts val="0"/>
              </a:spcBef>
              <a:spcAft>
                <a:spcPts val="0"/>
              </a:spcAft>
              <a:buNone/>
            </a:pPr>
            <a:endParaRPr/>
          </a:p>
          <a:p>
            <a:pPr marL="0" lvl="0" indent="0" algn="l" rtl="0">
              <a:spcBef>
                <a:spcPts val="0"/>
              </a:spcBef>
              <a:spcAft>
                <a:spcPts val="0"/>
              </a:spcAft>
              <a:buNone/>
            </a:pPr>
            <a:r>
              <a:rPr lang="en-US"/>
              <a:t>Don’t sweat the particular statistical language that shows up sometimes, we’ll try to provide accessible explanations</a:t>
            </a:r>
            <a:endParaRPr/>
          </a:p>
          <a:p>
            <a:pPr marL="0" lvl="0" indent="0" algn="l" rtl="0">
              <a:spcBef>
                <a:spcPts val="0"/>
              </a:spcBef>
              <a:spcAft>
                <a:spcPts val="0"/>
              </a:spcAft>
              <a:buNone/>
            </a:pPr>
            <a:endParaRPr/>
          </a:p>
        </p:txBody>
      </p:sp>
      <p:sp>
        <p:nvSpPr>
          <p:cNvPr id="268" name="Google Shape;26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let’s go over the overall course objectives. The purpose of this course is to teach terrestrial AIM data collectors the appropriate techniques for implementing an AIM sample design. Our target audience in this course is all AIM data collectors for the 2019 season. Additional information on AIM data use and analysis can be found on aim.landscapetoolbox.org or by attending the AIM Project Leads training. We will take this week to meet the objectives listed here. Please try to keep all questions focused on attaining these course objectives.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3048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it mean to have a monitoring program that addresses multi-scale information needs? </a:t>
            </a:r>
            <a:endParaRPr/>
          </a:p>
          <a:p>
            <a:pPr marL="0" lvl="0" indent="0" algn="l" rtl="0">
              <a:spcBef>
                <a:spcPts val="0"/>
              </a:spcBef>
              <a:spcAft>
                <a:spcPts val="0"/>
              </a:spcAft>
              <a:buNone/>
            </a:pPr>
            <a:endParaRPr/>
          </a:p>
          <a:p>
            <a:pPr marL="0" lvl="0" indent="0" algn="l" rtl="0">
              <a:spcBef>
                <a:spcPts val="0"/>
              </a:spcBef>
              <a:spcAft>
                <a:spcPts val="0"/>
              </a:spcAft>
              <a:buNone/>
            </a:pPr>
            <a:r>
              <a:rPr lang="en-US"/>
              <a:t>At the national level, BLM needs to know the condition of lands (the question OMB asked us and FLPMA requires).  That’s addressed through national level monitoring efforts including LMF (see next slide)</a:t>
            </a:r>
            <a:endParaRPr/>
          </a:p>
          <a:p>
            <a:pPr marL="0" lvl="0" indent="0" algn="l" rtl="0">
              <a:spcBef>
                <a:spcPts val="0"/>
              </a:spcBef>
              <a:spcAft>
                <a:spcPts val="0"/>
              </a:spcAft>
              <a:buNone/>
            </a:pPr>
            <a:r>
              <a:rPr lang="en-US"/>
              <a:t>At the regional level, BLM managers have questions like, are land use plans effective? what is the condition of habitats?  The way that we answer those is through Land Use Plan-scale monitoring efforts that are based out of a field office or district.  </a:t>
            </a:r>
            <a:endParaRPr/>
          </a:p>
          <a:p>
            <a:pPr marL="0" lvl="0" indent="0" algn="l" rtl="0">
              <a:spcBef>
                <a:spcPts val="0"/>
              </a:spcBef>
              <a:spcAft>
                <a:spcPts val="0"/>
              </a:spcAft>
              <a:buNone/>
            </a:pPr>
            <a:r>
              <a:rPr lang="en-US"/>
              <a:t>At the local level, BLM managers have questions about all kinds of different uses for decision-making and NEPA analysis -- grazing, land treatment effectiveness, reclamation effectiveness.  Many of the field office level monitoring efforts also include local monitoring efforts (intensifications or targeted points.</a:t>
            </a:r>
            <a:endParaRPr/>
          </a:p>
          <a:p>
            <a:pPr marL="0" lvl="0" indent="0" algn="l" rtl="0">
              <a:spcBef>
                <a:spcPts val="0"/>
              </a:spcBef>
              <a:spcAft>
                <a:spcPts val="0"/>
              </a:spcAft>
              <a:buNone/>
            </a:pPr>
            <a:r>
              <a:rPr lang="en-US"/>
              <a:t>Through the AIM approach (esp. standard methods and statistically valid designs), national data can inform local questions, and local data can also inform national questions.  Scalable sampling approaches with data that can be used to calculate the same indicators.</a:t>
            </a:r>
            <a:endParaRPr/>
          </a:p>
          <a:p>
            <a:pPr marL="0" lvl="0" indent="0" algn="l" rtl="0">
              <a:spcBef>
                <a:spcPts val="0"/>
              </a:spcBef>
              <a:spcAft>
                <a:spcPts val="0"/>
              </a:spcAft>
              <a:buNone/>
            </a:pPr>
            <a:endParaRPr/>
          </a:p>
        </p:txBody>
      </p:sp>
      <p:sp>
        <p:nvSpPr>
          <p:cNvPr id="276" name="Google Shape;27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Who here has heard of the NRI or LMF? *PRESENTER: If anyone has heard of NRI or LMF, you can ask them to explain it. </a:t>
            </a:r>
            <a:endParaRPr/>
          </a:p>
          <a:p>
            <a:pPr marL="0" lvl="0" indent="0" algn="l" rtl="0">
              <a:spcBef>
                <a:spcPts val="0"/>
              </a:spcBef>
              <a:spcAft>
                <a:spcPts val="0"/>
              </a:spcAft>
              <a:buNone/>
            </a:pPr>
            <a:r>
              <a:rPr lang="en-US"/>
              <a:t>The LMF uses the core methods and is collecting the same data as local AIM projects just at a really large scale.</a:t>
            </a:r>
            <a:endParaRPr/>
          </a:p>
          <a:p>
            <a:pPr marL="0" lvl="0" indent="0" algn="l" rtl="0">
              <a:spcBef>
                <a:spcPts val="0"/>
              </a:spcBef>
              <a:spcAft>
                <a:spcPts val="0"/>
              </a:spcAft>
              <a:buNone/>
            </a:pPr>
            <a:r>
              <a:rPr lang="en-US"/>
              <a:t>PRESENTER: The map is a quick example, don’t get bogged down in it</a:t>
            </a:r>
            <a:endParaRPr/>
          </a:p>
          <a:p>
            <a:pPr marL="0" lvl="0" indent="0" algn="l" rtl="0">
              <a:spcBef>
                <a:spcPts val="0"/>
              </a:spcBef>
              <a:spcAft>
                <a:spcPts val="0"/>
              </a:spcAft>
              <a:buNone/>
            </a:pPr>
            <a:endParaRPr/>
          </a:p>
          <a:p>
            <a:pPr marL="0" lvl="0" indent="0" algn="l" rtl="0">
              <a:spcBef>
                <a:spcPts val="0"/>
              </a:spcBef>
              <a:spcAft>
                <a:spcPts val="0"/>
              </a:spcAft>
              <a:buNone/>
            </a:pPr>
            <a:r>
              <a:rPr lang="en-US"/>
              <a:t>This map is an example of using LMF data to, for different thematic areas in the US, calculate what percent of BLM rangelands’ area is made up of gaps greater than 2 m long in vegetation canopy. Darker is more of the landscape being made of gaps. The smaller figure shows the distributions</a:t>
            </a:r>
            <a:endParaRPr/>
          </a:p>
          <a:p>
            <a:pPr marL="0" lvl="0" indent="0" algn="l" rtl="0">
              <a:spcBef>
                <a:spcPts val="0"/>
              </a:spcBef>
              <a:spcAft>
                <a:spcPts val="0"/>
              </a:spcAft>
              <a:buNone/>
            </a:pPr>
            <a:endParaRPr/>
          </a:p>
        </p:txBody>
      </p:sp>
      <p:sp>
        <p:nvSpPr>
          <p:cNvPr id="284" name="Google Shape;28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majority of AIM crews work on regional/field office monitoring projects. These happen at the scale of groups of allotments or treatments up to the size of BLM districts.</a:t>
            </a:r>
            <a:endParaRPr/>
          </a:p>
          <a:p>
            <a:pPr marL="0" lvl="0" indent="0" algn="l" rtl="0">
              <a:spcBef>
                <a:spcPts val="0"/>
              </a:spcBef>
              <a:spcAft>
                <a:spcPts val="0"/>
              </a:spcAft>
              <a:buNone/>
            </a:pPr>
            <a:endParaRPr/>
          </a:p>
          <a:p>
            <a:pPr marL="0" lvl="0" indent="0" algn="l" rtl="0">
              <a:spcBef>
                <a:spcPts val="0"/>
              </a:spcBef>
              <a:spcAft>
                <a:spcPts val="0"/>
              </a:spcAft>
              <a:buNone/>
            </a:pPr>
            <a:r>
              <a:rPr lang="en-US"/>
              <a:t>The BLM NOC and their partners at the USDA ARS Jornada Experimental Range provide support for sample design and data anlaysis</a:t>
            </a:r>
            <a:endParaRPr/>
          </a:p>
          <a:p>
            <a:pPr marL="0" lvl="0" indent="0" algn="l" rtl="0">
              <a:spcBef>
                <a:spcPts val="0"/>
              </a:spcBef>
              <a:spcAft>
                <a:spcPts val="0"/>
              </a:spcAft>
              <a:buNone/>
            </a:pPr>
            <a:endParaRPr/>
          </a:p>
        </p:txBody>
      </p:sp>
      <p:sp>
        <p:nvSpPr>
          <p:cNvPr id="294" name="Google Shape;29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third component of AIM is integration with remote sensing. This is coming to the surface more an more as we share AIM data and various scientists are using it to answer questions. Some examples of this are mapping projects that show shrub cover and more specifically, sagebrush cover which is very useful for wildlife biologists interested in wildlife habitat. These maps are created using information collected in shrub height, and the cover/bare ground/ litter methods. Rangeland Analysis Platform (RAP) Tool and Homer Grass/Shrub product -- both are fractional cover products.</a:t>
            </a:r>
            <a:endParaRPr/>
          </a:p>
        </p:txBody>
      </p:sp>
      <p:sp>
        <p:nvSpPr>
          <p:cNvPr id="305" name="Google Shape;30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fourth principle in AIM is electronic data capture and management. In the past, data lived entirely on paper and had a tendency to get filed away, never to be used again or to succumb to things like rot/fire/flood, reorganization, or loss of institutional awareness as people left or retired</a:t>
            </a:r>
            <a:endParaRPr/>
          </a:p>
          <a:p>
            <a:pPr marL="0" lvl="0" indent="0" algn="l" rtl="0">
              <a:spcBef>
                <a:spcPts val="0"/>
              </a:spcBef>
              <a:spcAft>
                <a:spcPts val="0"/>
              </a:spcAft>
              <a:buNone/>
            </a:pPr>
            <a:endParaRPr/>
          </a:p>
          <a:p>
            <a:pPr marL="0" lvl="0" indent="0" algn="l" rtl="0">
              <a:spcBef>
                <a:spcPts val="0"/>
              </a:spcBef>
              <a:spcAft>
                <a:spcPts val="0"/>
              </a:spcAft>
              <a:buNone/>
            </a:pPr>
            <a:r>
              <a:rPr lang="en-US"/>
              <a:t>Managing data electronically means that it’s backed up and also that there’s access through the internet to the BLM NOC Terrestrial and Aquatic AIM databases (TerrADat and AquADat). An AIM crew’s part in this is to ensure that all data is collected in DIMA which we will get into later in the week.</a:t>
            </a:r>
            <a:endParaRPr/>
          </a:p>
          <a:p>
            <a:pPr marL="0" lvl="0" indent="0" algn="l" rtl="0">
              <a:spcBef>
                <a:spcPts val="0"/>
              </a:spcBef>
              <a:spcAft>
                <a:spcPts val="0"/>
              </a:spcAft>
              <a:buNone/>
            </a:pPr>
            <a:endParaRPr/>
          </a:p>
        </p:txBody>
      </p:sp>
      <p:sp>
        <p:nvSpPr>
          <p:cNvPr id="320" name="Google Shape;32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final principle of AIM is structured implementation -- being thoughtful about your approach to monitoring such that it addresses your objectives for the land. The national AIM team and state leads play a vital role in supporting this process. Structured implementation is important in keeping the program consistent across states and regions. The Arctic office in Alaska is collecting and storing AIM data the same way as the Las Cruces, NM office. </a:t>
            </a:r>
            <a:endParaRPr/>
          </a:p>
          <a:p>
            <a:pPr marL="0" lvl="0" indent="0" algn="l" rtl="0">
              <a:spcBef>
                <a:spcPts val="0"/>
              </a:spcBef>
              <a:spcAft>
                <a:spcPts val="0"/>
              </a:spcAft>
              <a:buNone/>
            </a:pPr>
            <a:r>
              <a:rPr lang="en-US"/>
              <a:t>Structured implementation keeps the adaptive management process going through tool development, training, planning and analysis.</a:t>
            </a:r>
            <a:endParaRPr/>
          </a:p>
        </p:txBody>
      </p:sp>
      <p:sp>
        <p:nvSpPr>
          <p:cNvPr id="341" name="Google Shape;34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a:t>In conclusion, AIM is all about collecting high-quality information so that BLM can make well-informed land management decisions -- and y’all play a crucial role in that.  Thank you.</a:t>
            </a:r>
            <a:endParaRPr/>
          </a:p>
        </p:txBody>
      </p:sp>
      <p:sp>
        <p:nvSpPr>
          <p:cNvPr id="365" name="Google Shape;365;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also take this time to layout some ground rules for the week. </a:t>
            </a:r>
          </a:p>
          <a:p>
            <a:r>
              <a:rPr lang="en-US" dirty="0"/>
              <a:t>*Instructor either read these aloud or have people in the class read them. Allow for class to add additional ground rules and write them on a white board.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10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Now we will narrow down our focus to the objectives of this particular presentation. By the end of this presentation the participant should know the</a:t>
            </a:r>
            <a:r>
              <a:rPr lang="en-US" sz="1200" b="0" i="0" u="none" strike="noStrike" dirty="0">
                <a:solidFill>
                  <a:schemeClr val="dk1"/>
                </a:solidFill>
                <a:latin typeface="Calibri"/>
                <a:ea typeface="Calibri"/>
                <a:cs typeface="Calibri"/>
                <a:sym typeface="Calibri"/>
              </a:rPr>
              <a:t> foundation for AIM and the five principles; the history of the program</a:t>
            </a:r>
            <a:r>
              <a:rPr lang="en-US" dirty="0"/>
              <a:t>;</a:t>
            </a:r>
            <a:r>
              <a:rPr lang="en-US" sz="1200" b="0" i="0" u="none" strike="noStrike" dirty="0">
                <a:solidFill>
                  <a:schemeClr val="dk1"/>
                </a:solidFill>
                <a:latin typeface="Calibri"/>
                <a:ea typeface="Calibri"/>
                <a:cs typeface="Calibri"/>
                <a:sym typeface="Calibri"/>
              </a:rPr>
              <a:t> where we are now and where we are going. The trainee should be comfortable talking about AIM to interested parties and be able to generally explain what AIM is. </a:t>
            </a: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dig into AIM, let’s do a quick history of the BLM. BLM was created in 1946 by Harry S Truman and was formed by combining the General Land Office and the </a:t>
            </a:r>
            <a:r>
              <a:rPr lang="en-US" sz="1200" b="0" i="0">
                <a:solidFill>
                  <a:schemeClr val="dk1"/>
                </a:solidFill>
                <a:latin typeface="Calibri"/>
                <a:ea typeface="Calibri"/>
                <a:cs typeface="Calibri"/>
                <a:sym typeface="Calibri"/>
              </a:rPr>
              <a:t>U.S. Grazing Service</a:t>
            </a:r>
            <a:r>
              <a:rPr lang="en-US"/>
              <a:t>, two agencies that played a big role in the settlement of the western US.</a:t>
            </a:r>
            <a:r>
              <a:rPr lang="en-US" sz="1200" b="0" i="0">
                <a:solidFill>
                  <a:schemeClr val="dk1"/>
                </a:solidFill>
                <a:latin typeface="Calibri"/>
                <a:ea typeface="Calibri"/>
                <a:cs typeface="Calibri"/>
                <a:sym typeface="Calibri"/>
              </a:rPr>
              <a:t> BLM manages one in ten acres of land in the US.  These lands</a:t>
            </a:r>
            <a:r>
              <a:rPr lang="en-US"/>
              <a:t> have</a:t>
            </a:r>
            <a:r>
              <a:rPr lang="en-US" sz="1200" b="0" i="0">
                <a:solidFill>
                  <a:schemeClr val="dk1"/>
                </a:solidFill>
                <a:latin typeface="Calibri"/>
                <a:ea typeface="Calibri"/>
                <a:cs typeface="Calibri"/>
                <a:sym typeface="Calibri"/>
              </a:rPr>
              <a:t> a variety of resources including wild horses and burros, vegetation, grazing, wildlife habitat, fire, energy, minerals, and cultural resources. (Broad and general, nothing controversial</a:t>
            </a:r>
            <a:r>
              <a:rPr lang="en-US"/>
              <a:t>.) </a:t>
            </a:r>
            <a:endParaRPr/>
          </a:p>
          <a:p>
            <a:pPr marL="0" lvl="0" indent="0" algn="l" rtl="0">
              <a:spcBef>
                <a:spcPts val="0"/>
              </a:spcBef>
              <a:spcAft>
                <a:spcPts val="0"/>
              </a:spcAft>
              <a:buNone/>
            </a:pPr>
            <a:r>
              <a:rPr lang="en-US"/>
              <a:t>Recommend reading Opportunity and Challenge: The Story of the BLM to learn more.</a:t>
            </a:r>
            <a:endParaRPr/>
          </a:p>
          <a:p>
            <a:pPr marL="0" lvl="0" indent="0" algn="l" rtl="0">
              <a:spcBef>
                <a:spcPts val="0"/>
              </a:spcBef>
              <a:spcAft>
                <a:spcPts val="0"/>
              </a:spcAft>
              <a:buNone/>
            </a:pPr>
            <a:r>
              <a:rPr lang="en-US"/>
              <a:t>Do folks have BLM specific questions?</a:t>
            </a:r>
            <a:endParaRPr/>
          </a:p>
        </p:txBody>
      </p:sp>
      <p:sp>
        <p:nvSpPr>
          <p:cNvPr id="107" name="Google Shape;10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fd218cf9a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BLM’s Organic Act, the Federal Land Policy and Management Act (FLPMA), proscribes that we manage lands for multiple uses and sustain the health and productivity of the land in the future.  The way that we do that is through a periodic and systematic inventory (monitoring) coupled with a land use planning process that will help us watch out for and prevent undue and unnecessary degradation of BLM lands. </a:t>
            </a:r>
            <a:endParaRPr/>
          </a:p>
        </p:txBody>
      </p:sp>
      <p:sp>
        <p:nvSpPr>
          <p:cNvPr id="115" name="Google Shape;115;g4fd218cf9a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History of Monitoring Rangelands: Monitoring has been an important component in rangeland management, including in BLM, for a very long time. The concept is not new; however the reasons for monitoring have changed. Historically monitoring was often motivated by a specific use, especially grazing – how many cows can we put on the land and still sustain the health of the land?  </a:t>
            </a:r>
            <a:endParaRPr/>
          </a:p>
        </p:txBody>
      </p:sp>
      <p:sp>
        <p:nvSpPr>
          <p:cNvPr id="125" name="Google Shape;12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Increasingly, society expects more out of rangelands than grazing (including the uses and values pictured here). BLM’s mandate from our organic act, FLPMA, is to manage the lands for multiple uses and to sustain those uses over time.  A key challenge for BLM land managers is to achieve balance among these uses while maintaining and sustaining the health of the land.  It’s not easy -- often the uses may be in conflict!</a:t>
            </a: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know that monitoring has been a part of the BLM for almost a century but how exactly did AIM come to be the BLM’s standardized approach to monitoring? The agency responsible for issuing budgets (the OMB) reviewed BLM’s monitoring budget in 2004 and asked BLM to report on the national status of rangelands – essentially they asked BLM “where’s the beef”.  Unfortunately the BLM had been monitoring at the project level and was unable to report on the status of rangelands nationally. OMB then requested that BLM develop a cohesive monitoring strategy, or else funding for monitoring would be reevaluated.  This triggered an agency-wide process of self-reflection and conversations on how we monitor and use monitoring information.</a:t>
            </a:r>
            <a:endParaRPr/>
          </a:p>
        </p:txBody>
      </p:sp>
      <p:sp>
        <p:nvSpPr>
          <p:cNvPr id="152" name="Google Shape;15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5.jpg"/><Relationship Id="rId7" Type="http://schemas.openxmlformats.org/officeDocument/2006/relationships/image" Target="../media/image37.png"/><Relationship Id="rId12"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IMG_6479.JPG"/>
          <p:cNvPicPr preferRelativeResize="0"/>
          <p:nvPr/>
        </p:nvPicPr>
        <p:blipFill rotWithShape="1">
          <a:blip r:embed="rId3">
            <a:alphaModFix/>
          </a:blip>
          <a:srcRect/>
          <a:stretch/>
        </p:blipFill>
        <p:spPr>
          <a:xfrm>
            <a:off x="0" y="1"/>
            <a:ext cx="9720292" cy="5734354"/>
          </a:xfrm>
          <a:prstGeom prst="rect">
            <a:avLst/>
          </a:prstGeom>
          <a:noFill/>
          <a:ln>
            <a:noFill/>
          </a:ln>
        </p:spPr>
      </p:pic>
      <p:sp>
        <p:nvSpPr>
          <p:cNvPr id="90" name="Google Shape;90;p1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4"/>
              </a:buClr>
              <a:buSzPts val="4000"/>
              <a:buFont typeface="Calibri"/>
              <a:buNone/>
            </a:pPr>
            <a:r>
              <a:rPr lang="en-US" sz="4000" b="1">
                <a:solidFill>
                  <a:schemeClr val="accent4"/>
                </a:solidFill>
              </a:rPr>
              <a:t>Monitoring for Adaptive Management</a:t>
            </a:r>
            <a:br>
              <a:rPr lang="en-US" sz="4000" b="1">
                <a:solidFill>
                  <a:schemeClr val="lt1"/>
                </a:solidFill>
              </a:rPr>
            </a:br>
            <a:r>
              <a:rPr lang="en-US" sz="4000" b="1">
                <a:solidFill>
                  <a:schemeClr val="lt1"/>
                </a:solidFill>
              </a:rPr>
              <a:t>BLM’s National Assessment, Inventory, and Monitoring Strategy</a:t>
            </a:r>
            <a:endParaRPr sz="4000">
              <a:solidFill>
                <a:schemeClr val="lt1"/>
              </a:solidFill>
            </a:endParaRPr>
          </a:p>
        </p:txBody>
      </p:sp>
      <p:sp>
        <p:nvSpPr>
          <p:cNvPr id="91" name="Google Shape;91;p1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a:solidFill>
                <a:schemeClr val="lt1"/>
              </a:solidFill>
            </a:endParaRPr>
          </a:p>
        </p:txBody>
      </p:sp>
      <p:pic>
        <p:nvPicPr>
          <p:cNvPr id="92" name="Google Shape;92;p13" descr="C:\Users\nstauffe\Documents\Projects\SRM_2016\JER_logo-color.png"/>
          <p:cNvPicPr preferRelativeResize="0"/>
          <p:nvPr/>
        </p:nvPicPr>
        <p:blipFill rotWithShape="1">
          <a:blip r:embed="rId4">
            <a:alphaModFix/>
          </a:blip>
          <a:srcRect/>
          <a:stretch/>
        </p:blipFill>
        <p:spPr>
          <a:xfrm>
            <a:off x="3703918" y="5830623"/>
            <a:ext cx="1273102" cy="810388"/>
          </a:xfrm>
          <a:prstGeom prst="rect">
            <a:avLst/>
          </a:prstGeom>
          <a:noFill/>
          <a:ln>
            <a:noFill/>
          </a:ln>
        </p:spPr>
      </p:pic>
      <p:pic>
        <p:nvPicPr>
          <p:cNvPr id="93" name="Google Shape;93;p13"/>
          <p:cNvPicPr preferRelativeResize="0"/>
          <p:nvPr/>
        </p:nvPicPr>
        <p:blipFill rotWithShape="1">
          <a:blip r:embed="rId5">
            <a:alphaModFix/>
          </a:blip>
          <a:srcRect/>
          <a:stretch/>
        </p:blipFill>
        <p:spPr>
          <a:xfrm>
            <a:off x="685800" y="5835107"/>
            <a:ext cx="936985" cy="805904"/>
          </a:xfrm>
          <a:prstGeom prst="rect">
            <a:avLst/>
          </a:prstGeom>
          <a:noFill/>
          <a:ln>
            <a:noFill/>
          </a:ln>
        </p:spPr>
      </p:pic>
      <p:sp>
        <p:nvSpPr>
          <p:cNvPr id="94" name="Google Shape;94;p13"/>
          <p:cNvSpPr txBox="1"/>
          <p:nvPr/>
        </p:nvSpPr>
        <p:spPr>
          <a:xfrm>
            <a:off x="20782" y="5392620"/>
            <a:ext cx="173207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0" i="0" u="none" strike="noStrike" cap="none">
                <a:solidFill>
                  <a:schemeClr val="dk1"/>
                </a:solidFill>
                <a:latin typeface="Calibri"/>
                <a:ea typeface="Calibri"/>
                <a:cs typeface="Calibri"/>
                <a:sym typeface="Calibri"/>
              </a:rPr>
              <a:t>Photo: Sarah McCord</a:t>
            </a:r>
            <a:endParaRPr/>
          </a:p>
        </p:txBody>
      </p:sp>
      <p:pic>
        <p:nvPicPr>
          <p:cNvPr id="95" name="Google Shape;95;p13"/>
          <p:cNvPicPr preferRelativeResize="0"/>
          <p:nvPr/>
        </p:nvPicPr>
        <p:blipFill rotWithShape="1">
          <a:blip r:embed="rId6">
            <a:alphaModFix/>
          </a:blip>
          <a:srcRect/>
          <a:stretch/>
        </p:blipFill>
        <p:spPr>
          <a:xfrm>
            <a:off x="6510528" y="5931872"/>
            <a:ext cx="2442975" cy="7772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0"/>
          <p:cNvSpPr txBox="1">
            <a:spLocks noGrp="1"/>
          </p:cNvSpPr>
          <p:nvPr>
            <p:ph type="title"/>
          </p:nvPr>
        </p:nvSpPr>
        <p:spPr>
          <a:xfrm>
            <a:off x="428625" y="29603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BLM Local Workgroup Summary</a:t>
            </a:r>
            <a:endParaRPr/>
          </a:p>
        </p:txBody>
      </p:sp>
      <p:sp>
        <p:nvSpPr>
          <p:cNvPr id="164" name="Google Shape;164;p20"/>
          <p:cNvSpPr txBox="1">
            <a:spLocks noGrp="1"/>
          </p:cNvSpPr>
          <p:nvPr>
            <p:ph type="body" idx="1"/>
          </p:nvPr>
        </p:nvSpPr>
        <p:spPr>
          <a:xfrm>
            <a:off x="-57883" y="1818451"/>
            <a:ext cx="8229600" cy="4373563"/>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0"/>
              </a:spcBef>
              <a:spcAft>
                <a:spcPts val="0"/>
              </a:spcAft>
              <a:buClr>
                <a:schemeClr val="dk1"/>
              </a:buClr>
              <a:buSzPts val="2700"/>
              <a:buFont typeface="Calibri"/>
              <a:buNone/>
            </a:pPr>
            <a:r>
              <a:rPr lang="en-US" sz="2700"/>
              <a:t>“None of these findings are particularly surprising as the BLM’s data collection activities have evolved over time in response to changing user needs for specific resources, specific new program statutory and judicial mandates, and new scientific understandings.  The BLM’s data collection and analysis activities were not designed to answer many of the performance and landscape level questions currently being asked.”</a:t>
            </a:r>
            <a:endParaRPr/>
          </a:p>
          <a:p>
            <a:pPr marL="228600" lvl="0" indent="-228600" algn="r" rtl="0">
              <a:lnSpc>
                <a:spcPct val="90000"/>
              </a:lnSpc>
              <a:spcBef>
                <a:spcPts val="1000"/>
              </a:spcBef>
              <a:spcAft>
                <a:spcPts val="0"/>
              </a:spcAft>
              <a:buClr>
                <a:schemeClr val="dk1"/>
              </a:buClr>
              <a:buSzPts val="2000"/>
              <a:buFont typeface="Calibri"/>
              <a:buNone/>
            </a:pPr>
            <a:r>
              <a:rPr lang="en-US" sz="2000" i="1"/>
              <a:t>Local Workgroup Report, 2007</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1"/>
          <p:cNvPicPr preferRelativeResize="0"/>
          <p:nvPr/>
        </p:nvPicPr>
        <p:blipFill rotWithShape="1">
          <a:blip r:embed="rId3">
            <a:alphaModFix/>
          </a:blip>
          <a:srcRect l="1293" t="2325" r="2372" b="1610"/>
          <a:stretch/>
        </p:blipFill>
        <p:spPr>
          <a:xfrm>
            <a:off x="-138543" y="-277089"/>
            <a:ext cx="9282546" cy="7439892"/>
          </a:xfrm>
          <a:prstGeom prst="rect">
            <a:avLst/>
          </a:prstGeom>
          <a:noFill/>
          <a:ln>
            <a:noFill/>
          </a:ln>
        </p:spPr>
      </p:pic>
      <p:sp>
        <p:nvSpPr>
          <p:cNvPr id="170" name="Google Shape;170;p21"/>
          <p:cNvSpPr txBox="1">
            <a:spLocks noGrp="1"/>
          </p:cNvSpPr>
          <p:nvPr>
            <p:ph type="body" idx="1"/>
          </p:nvPr>
        </p:nvSpPr>
        <p:spPr>
          <a:xfrm>
            <a:off x="0" y="1828800"/>
            <a:ext cx="4696690" cy="3341920"/>
          </a:xfrm>
          <a:prstGeom prst="rect">
            <a:avLst/>
          </a:prstGeom>
          <a:solidFill>
            <a:srgbClr val="366092">
              <a:alpha val="34117"/>
            </a:srgbClr>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500"/>
              <a:buFont typeface="Arial"/>
              <a:buNone/>
            </a:pPr>
            <a:r>
              <a:rPr lang="en-US" sz="2000" b="0" i="0" u="none" strike="noStrike" cap="none">
                <a:solidFill>
                  <a:schemeClr val="dk1"/>
                </a:solidFill>
                <a:latin typeface="Calibri"/>
                <a:ea typeface="Calibri"/>
                <a:cs typeface="Calibri"/>
                <a:sym typeface="Calibri"/>
              </a:rPr>
              <a:t>National Condition of Rangelands</a:t>
            </a:r>
            <a:endParaRPr/>
          </a:p>
          <a:p>
            <a:pPr marL="0" marR="0" lvl="0" indent="0" algn="r" rtl="0">
              <a:lnSpc>
                <a:spcPct val="100000"/>
              </a:lnSpc>
              <a:spcBef>
                <a:spcPts val="400"/>
              </a:spcBef>
              <a:spcAft>
                <a:spcPts val="0"/>
              </a:spcAft>
              <a:buClr>
                <a:schemeClr val="dk1"/>
              </a:buClr>
              <a:buSzPts val="500"/>
              <a:buFont typeface="Arial"/>
              <a:buNone/>
            </a:pPr>
            <a:r>
              <a:rPr lang="en-US" sz="2000" b="0" i="0" u="none" strike="noStrike" cap="none">
                <a:solidFill>
                  <a:schemeClr val="dk1"/>
                </a:solidFill>
                <a:latin typeface="Calibri"/>
                <a:ea typeface="Calibri"/>
                <a:cs typeface="Calibri"/>
                <a:sym typeface="Calibri"/>
              </a:rPr>
              <a:t>Range-wide Sage Grouse Habitat</a:t>
            </a:r>
            <a:endParaRPr/>
          </a:p>
          <a:p>
            <a:pPr marL="0" marR="0" lvl="0" indent="0" algn="r" rtl="0">
              <a:lnSpc>
                <a:spcPct val="100000"/>
              </a:lnSpc>
              <a:spcBef>
                <a:spcPts val="400"/>
              </a:spcBef>
              <a:spcAft>
                <a:spcPts val="0"/>
              </a:spcAft>
              <a:buClr>
                <a:schemeClr val="dk1"/>
              </a:buClr>
              <a:buSzPts val="500"/>
              <a:buFont typeface="Arial"/>
              <a:buNone/>
            </a:pPr>
            <a:r>
              <a:rPr lang="en-US" sz="2000" b="0" i="0" u="none" strike="noStrike" cap="none">
                <a:solidFill>
                  <a:schemeClr val="dk1"/>
                </a:solidFill>
                <a:latin typeface="Calibri"/>
                <a:ea typeface="Calibri"/>
                <a:cs typeface="Calibri"/>
                <a:sym typeface="Calibri"/>
              </a:rPr>
              <a:t>Land Use Plan Effectiveness</a:t>
            </a:r>
            <a:endParaRPr/>
          </a:p>
          <a:p>
            <a:pPr marL="0" marR="0" lvl="0" indent="0" algn="r" rtl="0">
              <a:lnSpc>
                <a:spcPct val="100000"/>
              </a:lnSpc>
              <a:spcBef>
                <a:spcPts val="400"/>
              </a:spcBef>
              <a:spcAft>
                <a:spcPts val="0"/>
              </a:spcAft>
              <a:buClr>
                <a:schemeClr val="dk1"/>
              </a:buClr>
              <a:buSzPts val="500"/>
              <a:buFont typeface="Arial"/>
              <a:buNone/>
            </a:pPr>
            <a:r>
              <a:rPr lang="en-US" sz="2000" b="0" i="0" u="none" strike="noStrike" cap="none">
                <a:solidFill>
                  <a:schemeClr val="dk1"/>
                </a:solidFill>
                <a:latin typeface="Calibri"/>
                <a:ea typeface="Calibri"/>
                <a:cs typeface="Calibri"/>
                <a:sym typeface="Calibri"/>
              </a:rPr>
              <a:t>Wild Horse and Burro Management</a:t>
            </a:r>
            <a:endParaRPr/>
          </a:p>
          <a:p>
            <a:pPr marL="0" marR="0" lvl="0" indent="0" algn="r" rtl="0">
              <a:lnSpc>
                <a:spcPct val="100000"/>
              </a:lnSpc>
              <a:spcBef>
                <a:spcPts val="400"/>
              </a:spcBef>
              <a:spcAft>
                <a:spcPts val="0"/>
              </a:spcAft>
              <a:buClr>
                <a:schemeClr val="dk1"/>
              </a:buClr>
              <a:buSzPts val="500"/>
              <a:buFont typeface="Arial"/>
              <a:buNone/>
            </a:pPr>
            <a:r>
              <a:rPr lang="en-US" sz="2000" b="0" i="0" u="none" strike="noStrike" cap="none">
                <a:solidFill>
                  <a:schemeClr val="dk1"/>
                </a:solidFill>
                <a:latin typeface="Calibri"/>
                <a:ea typeface="Calibri"/>
                <a:cs typeface="Calibri"/>
                <a:sym typeface="Calibri"/>
              </a:rPr>
              <a:t>Post-Fire Seedings (ESR)</a:t>
            </a:r>
            <a:endParaRPr/>
          </a:p>
          <a:p>
            <a:pPr marL="0" marR="0" lvl="0" indent="0" algn="r" rtl="0">
              <a:lnSpc>
                <a:spcPct val="100000"/>
              </a:lnSpc>
              <a:spcBef>
                <a:spcPts val="400"/>
              </a:spcBef>
              <a:spcAft>
                <a:spcPts val="0"/>
              </a:spcAft>
              <a:buClr>
                <a:schemeClr val="dk1"/>
              </a:buClr>
              <a:buSzPts val="500"/>
              <a:buFont typeface="Arial"/>
              <a:buNone/>
            </a:pPr>
            <a:r>
              <a:rPr lang="en-US" sz="2000" b="0" i="0" u="none" strike="noStrike" cap="none">
                <a:solidFill>
                  <a:schemeClr val="dk1"/>
                </a:solidFill>
                <a:latin typeface="Calibri"/>
                <a:ea typeface="Calibri"/>
                <a:cs typeface="Calibri"/>
                <a:sym typeface="Calibri"/>
              </a:rPr>
              <a:t>Grazing Permit Renewals</a:t>
            </a:r>
            <a:endParaRPr/>
          </a:p>
          <a:p>
            <a:pPr marL="0" marR="0" lvl="0" indent="0" algn="r" rtl="0">
              <a:lnSpc>
                <a:spcPct val="100000"/>
              </a:lnSpc>
              <a:spcBef>
                <a:spcPts val="400"/>
              </a:spcBef>
              <a:spcAft>
                <a:spcPts val="0"/>
              </a:spcAft>
              <a:buClr>
                <a:schemeClr val="dk1"/>
              </a:buClr>
              <a:buSzPts val="500"/>
              <a:buFont typeface="Arial"/>
              <a:buNone/>
            </a:pPr>
            <a:r>
              <a:rPr lang="en-US" sz="2000" b="0" i="0" u="none" strike="noStrike" cap="none">
                <a:solidFill>
                  <a:schemeClr val="dk1"/>
                </a:solidFill>
                <a:latin typeface="Calibri"/>
                <a:ea typeface="Calibri"/>
                <a:cs typeface="Calibri"/>
                <a:sym typeface="Calibri"/>
              </a:rPr>
              <a:t>Recreation Management</a:t>
            </a:r>
            <a:endParaRPr/>
          </a:p>
          <a:p>
            <a:pPr marL="0" marR="0" lvl="0" indent="0" algn="r" rtl="0">
              <a:lnSpc>
                <a:spcPct val="100000"/>
              </a:lnSpc>
              <a:spcBef>
                <a:spcPts val="400"/>
              </a:spcBef>
              <a:spcAft>
                <a:spcPts val="0"/>
              </a:spcAft>
              <a:buClr>
                <a:schemeClr val="dk1"/>
              </a:buClr>
              <a:buSzPts val="500"/>
              <a:buFont typeface="Arial"/>
              <a:buNone/>
            </a:pPr>
            <a:r>
              <a:rPr lang="en-US" sz="2000" b="0" i="0" u="none" strike="noStrike" cap="none">
                <a:solidFill>
                  <a:schemeClr val="dk1"/>
                </a:solidFill>
                <a:latin typeface="Calibri"/>
                <a:ea typeface="Calibri"/>
                <a:cs typeface="Calibri"/>
                <a:sym typeface="Calibri"/>
              </a:rPr>
              <a:t>Reclamation after Energy Devp. and Mining</a:t>
            </a:r>
            <a:endParaRPr/>
          </a:p>
          <a:p>
            <a:pPr marL="0" marR="0" lvl="0" indent="0" algn="r" rtl="0">
              <a:lnSpc>
                <a:spcPct val="100000"/>
              </a:lnSpc>
              <a:spcBef>
                <a:spcPts val="400"/>
              </a:spcBef>
              <a:spcAft>
                <a:spcPts val="0"/>
              </a:spcAft>
              <a:buClr>
                <a:schemeClr val="dk1"/>
              </a:buClr>
              <a:buSzPts val="500"/>
              <a:buFont typeface="Arial"/>
              <a:buNone/>
            </a:pPr>
            <a:r>
              <a:rPr lang="en-US" sz="2000" b="0" i="0" u="none" strike="noStrike" cap="none">
                <a:solidFill>
                  <a:schemeClr val="dk1"/>
                </a:solidFill>
                <a:latin typeface="Calibri"/>
                <a:ea typeface="Calibri"/>
                <a:cs typeface="Calibri"/>
                <a:sym typeface="Calibri"/>
              </a:rPr>
              <a:t>Restoration Treatment Effectiveness</a:t>
            </a:r>
            <a:endParaRPr/>
          </a:p>
          <a:p>
            <a:pPr marL="342900" marR="0" lvl="0" indent="-342900" algn="r" rtl="0">
              <a:lnSpc>
                <a:spcPct val="80000"/>
              </a:lnSpc>
              <a:spcBef>
                <a:spcPts val="400"/>
              </a:spcBef>
              <a:spcAft>
                <a:spcPts val="0"/>
              </a:spcAft>
              <a:buClr>
                <a:schemeClr val="dk1"/>
              </a:buClr>
              <a:buSzPts val="500"/>
              <a:buFont typeface="Arial"/>
              <a:buNone/>
            </a:pPr>
            <a:endParaRPr sz="2000" b="0" i="0" u="none" strike="noStrike" cap="none">
              <a:solidFill>
                <a:schemeClr val="dk1"/>
              </a:solidFill>
              <a:latin typeface="Calibri"/>
              <a:ea typeface="Calibri"/>
              <a:cs typeface="Calibri"/>
              <a:sym typeface="Calibri"/>
            </a:endParaRPr>
          </a:p>
        </p:txBody>
      </p:sp>
      <p:sp>
        <p:nvSpPr>
          <p:cNvPr id="171" name="Google Shape;171;p21"/>
          <p:cNvSpPr/>
          <p:nvPr/>
        </p:nvSpPr>
        <p:spPr>
          <a:xfrm rot="10800000">
            <a:off x="4484022" y="1405918"/>
            <a:ext cx="697570" cy="3928080"/>
          </a:xfrm>
          <a:prstGeom prst="downArrow">
            <a:avLst>
              <a:gd name="adj1" fmla="val 50000"/>
              <a:gd name="adj2" fmla="val 50000"/>
            </a:avLst>
          </a:prstGeom>
          <a:solidFill>
            <a:srgbClr val="538C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21"/>
          <p:cNvSpPr txBox="1"/>
          <p:nvPr/>
        </p:nvSpPr>
        <p:spPr>
          <a:xfrm rot="5400000">
            <a:off x="4140653" y="3115014"/>
            <a:ext cx="1406823" cy="5232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700"/>
              <a:buFont typeface="Calibri"/>
              <a:buNone/>
            </a:pPr>
            <a:r>
              <a:rPr lang="en-US" sz="2800" b="1" i="0" u="none" strike="noStrike" cap="none">
                <a:solidFill>
                  <a:schemeClr val="lt1"/>
                </a:solidFill>
                <a:latin typeface="Calibri"/>
                <a:ea typeface="Calibri"/>
                <a:cs typeface="Calibri"/>
                <a:sym typeface="Calibri"/>
              </a:rPr>
              <a:t>SCALE</a:t>
            </a:r>
            <a:endParaRPr/>
          </a:p>
        </p:txBody>
      </p:sp>
      <p:sp>
        <p:nvSpPr>
          <p:cNvPr id="173" name="Google Shape;173;p21"/>
          <p:cNvSpPr txBox="1"/>
          <p:nvPr/>
        </p:nvSpPr>
        <p:spPr>
          <a:xfrm>
            <a:off x="4839653" y="6458855"/>
            <a:ext cx="4304347" cy="40010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500"/>
              <a:buFont typeface="Calibri"/>
              <a:buNone/>
            </a:pPr>
            <a:r>
              <a:rPr lang="en-US" sz="2000" b="1" i="0" u="none" strike="noStrike" cap="none">
                <a:solidFill>
                  <a:schemeClr val="lt1"/>
                </a:solidFill>
                <a:latin typeface="Calibri"/>
                <a:ea typeface="Calibri"/>
                <a:cs typeface="Calibri"/>
                <a:sym typeface="Calibri"/>
              </a:rPr>
              <a:t>Source:  NOC Collection</a:t>
            </a:r>
            <a:endParaRPr/>
          </a:p>
        </p:txBody>
      </p:sp>
      <p:sp>
        <p:nvSpPr>
          <p:cNvPr id="174" name="Google Shape;174;p21"/>
          <p:cNvSpPr txBox="1">
            <a:spLocks noGrp="1"/>
          </p:cNvSpPr>
          <p:nvPr>
            <p:ph type="title"/>
          </p:nvPr>
        </p:nvSpPr>
        <p:spPr>
          <a:xfrm>
            <a:off x="533400" y="228600"/>
            <a:ext cx="8001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100"/>
              <a:buFont typeface="Calibri"/>
              <a:buNone/>
            </a:pPr>
            <a:r>
              <a:rPr lang="en-US" sz="4400" b="1" i="0" u="none" strike="noStrike">
                <a:solidFill>
                  <a:srgbClr val="FFFFFF"/>
                </a:solidFill>
                <a:latin typeface="Calibri"/>
                <a:ea typeface="Calibri"/>
                <a:cs typeface="Calibri"/>
                <a:sym typeface="Calibri"/>
              </a:rPr>
              <a:t>Multi-scale land management</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par>
                                <p:cTn id="8" presetID="10" presetClass="entr" presetSubtype="0" fill="hold"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par>
                                <p:cTn id="11" presetID="10" presetClass="entr" presetSubtype="0" fill="hold" nodeType="withEffect">
                                  <p:stCondLst>
                                    <p:cond delay="0"/>
                                  </p:stCondLst>
                                  <p:childTnLst>
                                    <p:set>
                                      <p:cBhvr>
                                        <p:cTn id="12" dur="1" fill="hold">
                                          <p:stCondLst>
                                            <p:cond delay="0"/>
                                          </p:stCondLst>
                                        </p:cTn>
                                        <p:tgtEl>
                                          <p:spTgt spid="170"/>
                                        </p:tgtEl>
                                        <p:attrNameLst>
                                          <p:attrName>style.visibility</p:attrName>
                                        </p:attrNameLst>
                                      </p:cBhvr>
                                      <p:to>
                                        <p:strVal val="visible"/>
                                      </p:to>
                                    </p:set>
                                    <p:animEffect transition="in" filter="fade">
                                      <p:cBhvr>
                                        <p:cTn id="13"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2" descr="http://67.media.tumblr.com/e9802ac90f20c6720b314a99e37b8a3e/tumblr_nmuejyS72Y1rcc3hoo1_1280.jpg"/>
          <p:cNvPicPr preferRelativeResize="0"/>
          <p:nvPr/>
        </p:nvPicPr>
        <p:blipFill rotWithShape="1">
          <a:blip r:embed="rId3">
            <a:alphaModFix/>
          </a:blip>
          <a:srcRect/>
          <a:stretch/>
        </p:blipFill>
        <p:spPr>
          <a:xfrm>
            <a:off x="-1364266" y="0"/>
            <a:ext cx="10524031" cy="7070834"/>
          </a:xfrm>
          <a:prstGeom prst="rect">
            <a:avLst/>
          </a:prstGeom>
          <a:noFill/>
          <a:ln>
            <a:noFill/>
          </a:ln>
        </p:spPr>
      </p:pic>
      <p:sp>
        <p:nvSpPr>
          <p:cNvPr id="181" name="Google Shape;181;p22"/>
          <p:cNvSpPr txBox="1">
            <a:spLocks noGrp="1"/>
          </p:cNvSpPr>
          <p:nvPr>
            <p:ph type="title"/>
          </p:nvPr>
        </p:nvSpPr>
        <p:spPr>
          <a:xfrm>
            <a:off x="3810001" y="685801"/>
            <a:ext cx="6172199" cy="99059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US" sz="4000" b="1" i="0" u="none" strike="noStrike">
                <a:solidFill>
                  <a:srgbClr val="FFFFFF"/>
                </a:solidFill>
                <a:latin typeface="Arial"/>
                <a:ea typeface="Arial"/>
                <a:cs typeface="Arial"/>
                <a:sym typeface="Arial"/>
              </a:rPr>
              <a:t>The AIM Strategy</a:t>
            </a:r>
            <a:endParaRPr/>
          </a:p>
        </p:txBody>
      </p:sp>
      <p:pic>
        <p:nvPicPr>
          <p:cNvPr id="182" name="Google Shape;182;p22"/>
          <p:cNvPicPr preferRelativeResize="0"/>
          <p:nvPr/>
        </p:nvPicPr>
        <p:blipFill rotWithShape="1">
          <a:blip r:embed="rId4">
            <a:alphaModFix/>
          </a:blip>
          <a:srcRect l="42212" t="16421" r="23301" b="10000"/>
          <a:stretch/>
        </p:blipFill>
        <p:spPr>
          <a:xfrm>
            <a:off x="-1133475" y="114300"/>
            <a:ext cx="3505200" cy="4674004"/>
          </a:xfrm>
          <a:prstGeom prst="rect">
            <a:avLst/>
          </a:prstGeom>
          <a:noFill/>
          <a:ln w="9525" cap="flat" cmpd="sng">
            <a:solidFill>
              <a:schemeClr val="dk1"/>
            </a:solidFill>
            <a:prstDash val="solid"/>
            <a:round/>
            <a:headEnd type="none" w="sm" len="sm"/>
            <a:tailEnd type="none" w="sm" len="sm"/>
          </a:ln>
        </p:spPr>
      </p:pic>
      <p:sp>
        <p:nvSpPr>
          <p:cNvPr id="183" name="Google Shape;183;p22"/>
          <p:cNvSpPr txBox="1">
            <a:spLocks noGrp="1"/>
          </p:cNvSpPr>
          <p:nvPr>
            <p:ph type="body" idx="4294967295"/>
          </p:nvPr>
        </p:nvSpPr>
        <p:spPr>
          <a:xfrm>
            <a:off x="607332" y="4457700"/>
            <a:ext cx="8527143" cy="2590800"/>
          </a:xfrm>
          <a:prstGeom prst="rect">
            <a:avLst/>
          </a:prstGeom>
          <a:solidFill>
            <a:srgbClr val="767171">
              <a:alpha val="29803"/>
            </a:srgbClr>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700"/>
              <a:buFont typeface="Arial"/>
              <a:buNone/>
            </a:pPr>
            <a:r>
              <a:rPr lang="en-US" sz="2800" b="0" i="0" u="none" strike="noStrike" cap="none">
                <a:solidFill>
                  <a:schemeClr val="lt1"/>
                </a:solidFill>
                <a:latin typeface="Arial"/>
                <a:ea typeface="Arial"/>
                <a:cs typeface="Arial"/>
                <a:sym typeface="Arial"/>
              </a:rPr>
              <a:t>The goal of the AIM Strategy is to report on the status and trends of public rangelands at multiple scales of inquiry, to report on the effectiveness of management actions, and to provide the information necessary to implement adaptive management.</a:t>
            </a:r>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3"/>
          <p:cNvSpPr txBox="1">
            <a:spLocks noGrp="1"/>
          </p:cNvSpPr>
          <p:nvPr>
            <p:ph type="title"/>
          </p:nvPr>
        </p:nvSpPr>
        <p:spPr>
          <a:xfrm>
            <a:off x="457200" y="350520"/>
            <a:ext cx="8229600" cy="9905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2"/>
              </a:buClr>
              <a:buSzPts val="1100"/>
              <a:buFont typeface="Arial"/>
              <a:buNone/>
            </a:pPr>
            <a:r>
              <a:rPr lang="en-US" i="0" u="none" strike="noStrike"/>
              <a:t>The Five Principles of AIM</a:t>
            </a:r>
            <a:endParaRPr/>
          </a:p>
        </p:txBody>
      </p:sp>
      <p:pic>
        <p:nvPicPr>
          <p:cNvPr id="189" name="Google Shape;189;p23"/>
          <p:cNvPicPr preferRelativeResize="0"/>
          <p:nvPr/>
        </p:nvPicPr>
        <p:blipFill rotWithShape="1">
          <a:blip r:embed="rId3">
            <a:alphaModFix/>
          </a:blip>
          <a:srcRect/>
          <a:stretch/>
        </p:blipFill>
        <p:spPr>
          <a:xfrm>
            <a:off x="533400" y="1609520"/>
            <a:ext cx="3361944" cy="4434664"/>
          </a:xfrm>
          <a:prstGeom prst="rect">
            <a:avLst/>
          </a:prstGeom>
          <a:noFill/>
          <a:ln>
            <a:noFill/>
          </a:ln>
        </p:spPr>
      </p:pic>
      <p:sp>
        <p:nvSpPr>
          <p:cNvPr id="190" name="Google Shape;190;p23"/>
          <p:cNvSpPr txBox="1">
            <a:spLocks noGrp="1"/>
          </p:cNvSpPr>
          <p:nvPr>
            <p:ph type="body" idx="1"/>
          </p:nvPr>
        </p:nvSpPr>
        <p:spPr>
          <a:xfrm>
            <a:off x="3990975" y="1609520"/>
            <a:ext cx="5286375" cy="5077030"/>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chemeClr val="dk1"/>
              </a:buClr>
              <a:buSzPts val="1887"/>
              <a:buAutoNum type="arabicPeriod"/>
            </a:pPr>
            <a:r>
              <a:rPr lang="en-US" sz="2220">
                <a:solidFill>
                  <a:schemeClr val="dk1"/>
                </a:solidFill>
                <a:latin typeface="Arial"/>
                <a:ea typeface="Arial"/>
                <a:cs typeface="Arial"/>
                <a:sym typeface="Arial"/>
              </a:rPr>
              <a:t>Quantitative core indicators and methodologies</a:t>
            </a:r>
            <a:endParaRPr/>
          </a:p>
          <a:p>
            <a:pPr marL="685800" lvl="1" indent="-228600" algn="l" rtl="0">
              <a:lnSpc>
                <a:spcPct val="80000"/>
              </a:lnSpc>
              <a:spcBef>
                <a:spcPts val="0"/>
              </a:spcBef>
              <a:spcAft>
                <a:spcPts val="0"/>
              </a:spcAft>
              <a:buClr>
                <a:schemeClr val="dk1"/>
              </a:buClr>
              <a:buSzPts val="1415"/>
              <a:buChar char="•"/>
            </a:pPr>
            <a:r>
              <a:rPr lang="en-US" sz="1665">
                <a:solidFill>
                  <a:schemeClr val="dk1"/>
                </a:solidFill>
                <a:latin typeface="Arial"/>
                <a:ea typeface="Arial"/>
                <a:cs typeface="Arial"/>
                <a:sym typeface="Arial"/>
              </a:rPr>
              <a:t>What to measure and how to measure it</a:t>
            </a:r>
            <a:endParaRPr/>
          </a:p>
          <a:p>
            <a:pPr marL="457200" lvl="1" indent="0" algn="l" rtl="0">
              <a:lnSpc>
                <a:spcPct val="80000"/>
              </a:lnSpc>
              <a:spcBef>
                <a:spcPts val="0"/>
              </a:spcBef>
              <a:spcAft>
                <a:spcPts val="0"/>
              </a:spcAft>
              <a:buClr>
                <a:schemeClr val="dk1"/>
              </a:buClr>
              <a:buSzPts val="1415"/>
              <a:buNone/>
            </a:pPr>
            <a:endParaRPr sz="1665">
              <a:solidFill>
                <a:schemeClr val="dk1"/>
              </a:solidFill>
              <a:latin typeface="Arial"/>
              <a:ea typeface="Arial"/>
              <a:cs typeface="Arial"/>
              <a:sym typeface="Arial"/>
            </a:endParaRPr>
          </a:p>
          <a:p>
            <a:pPr marL="457200" lvl="0" indent="-457200" algn="l" rtl="0">
              <a:lnSpc>
                <a:spcPct val="80000"/>
              </a:lnSpc>
              <a:spcBef>
                <a:spcPts val="0"/>
              </a:spcBef>
              <a:spcAft>
                <a:spcPts val="0"/>
              </a:spcAft>
              <a:buClr>
                <a:schemeClr val="dk1"/>
              </a:buClr>
              <a:buSzPts val="1887"/>
              <a:buFont typeface="Calibri"/>
              <a:buAutoNum type="arabicPeriod"/>
            </a:pPr>
            <a:r>
              <a:rPr lang="en-US" sz="2220">
                <a:solidFill>
                  <a:schemeClr val="dk1"/>
                </a:solidFill>
                <a:latin typeface="Arial"/>
                <a:ea typeface="Arial"/>
                <a:cs typeface="Arial"/>
                <a:sym typeface="Arial"/>
              </a:rPr>
              <a:t>Statistically valid sampling frameworks, when appropriate</a:t>
            </a:r>
            <a:endParaRPr/>
          </a:p>
          <a:p>
            <a:pPr marL="685800" lvl="1" indent="-228600" algn="l" rtl="0">
              <a:lnSpc>
                <a:spcPct val="80000"/>
              </a:lnSpc>
              <a:spcBef>
                <a:spcPts val="0"/>
              </a:spcBef>
              <a:spcAft>
                <a:spcPts val="0"/>
              </a:spcAft>
              <a:buClr>
                <a:schemeClr val="dk1"/>
              </a:buClr>
              <a:buSzPts val="1415"/>
              <a:buChar char="•"/>
            </a:pPr>
            <a:r>
              <a:rPr lang="en-US" sz="1665">
                <a:solidFill>
                  <a:schemeClr val="dk1"/>
                </a:solidFill>
                <a:latin typeface="Arial"/>
                <a:ea typeface="Arial"/>
                <a:cs typeface="Arial"/>
                <a:sym typeface="Arial"/>
              </a:rPr>
              <a:t>Where and how to locate sample sites</a:t>
            </a:r>
            <a:endParaRPr/>
          </a:p>
          <a:p>
            <a:pPr marL="457200" lvl="0" indent="-337375" algn="l" rtl="0">
              <a:lnSpc>
                <a:spcPct val="80000"/>
              </a:lnSpc>
              <a:spcBef>
                <a:spcPts val="0"/>
              </a:spcBef>
              <a:spcAft>
                <a:spcPts val="0"/>
              </a:spcAft>
              <a:buClr>
                <a:schemeClr val="dk1"/>
              </a:buClr>
              <a:buSzPts val="1887"/>
              <a:buFont typeface="Calibri"/>
              <a:buNone/>
            </a:pPr>
            <a:endParaRPr sz="2220">
              <a:solidFill>
                <a:schemeClr val="dk1"/>
              </a:solidFill>
              <a:latin typeface="Arial"/>
              <a:ea typeface="Arial"/>
              <a:cs typeface="Arial"/>
              <a:sym typeface="Arial"/>
            </a:endParaRPr>
          </a:p>
          <a:p>
            <a:pPr marL="457200" lvl="0" indent="-457200" algn="l" rtl="0">
              <a:lnSpc>
                <a:spcPct val="80000"/>
              </a:lnSpc>
              <a:spcBef>
                <a:spcPts val="0"/>
              </a:spcBef>
              <a:spcAft>
                <a:spcPts val="0"/>
              </a:spcAft>
              <a:buClr>
                <a:schemeClr val="dk1"/>
              </a:buClr>
              <a:buSzPts val="1887"/>
              <a:buFont typeface="Calibri"/>
              <a:buAutoNum type="arabicPeriod"/>
            </a:pPr>
            <a:r>
              <a:rPr lang="en-US" sz="2220">
                <a:solidFill>
                  <a:schemeClr val="dk1"/>
                </a:solidFill>
                <a:latin typeface="Arial"/>
                <a:ea typeface="Arial"/>
                <a:cs typeface="Arial"/>
                <a:sym typeface="Arial"/>
              </a:rPr>
              <a:t>Integration of remote sensing technologies</a:t>
            </a:r>
            <a:endParaRPr/>
          </a:p>
          <a:p>
            <a:pPr marL="685800" lvl="1" indent="-228600" algn="l" rtl="0">
              <a:lnSpc>
                <a:spcPct val="80000"/>
              </a:lnSpc>
              <a:spcBef>
                <a:spcPts val="0"/>
              </a:spcBef>
              <a:spcAft>
                <a:spcPts val="0"/>
              </a:spcAft>
              <a:buClr>
                <a:schemeClr val="dk1"/>
              </a:buClr>
              <a:buSzPts val="1415"/>
              <a:buChar char="•"/>
            </a:pPr>
            <a:r>
              <a:rPr lang="en-US" sz="1665">
                <a:solidFill>
                  <a:schemeClr val="dk1"/>
                </a:solidFill>
                <a:latin typeface="Arial"/>
                <a:ea typeface="Arial"/>
                <a:cs typeface="Arial"/>
                <a:sym typeface="Arial"/>
              </a:rPr>
              <a:t>How to obtain spatially explicit resource information</a:t>
            </a:r>
            <a:endParaRPr/>
          </a:p>
          <a:p>
            <a:pPr marL="457200" lvl="0" indent="-337375" algn="l" rtl="0">
              <a:lnSpc>
                <a:spcPct val="80000"/>
              </a:lnSpc>
              <a:spcBef>
                <a:spcPts val="0"/>
              </a:spcBef>
              <a:spcAft>
                <a:spcPts val="0"/>
              </a:spcAft>
              <a:buClr>
                <a:schemeClr val="dk1"/>
              </a:buClr>
              <a:buSzPts val="1887"/>
              <a:buFont typeface="Calibri"/>
              <a:buNone/>
            </a:pPr>
            <a:endParaRPr sz="2220">
              <a:solidFill>
                <a:schemeClr val="dk1"/>
              </a:solidFill>
              <a:latin typeface="Arial"/>
              <a:ea typeface="Arial"/>
              <a:cs typeface="Arial"/>
              <a:sym typeface="Arial"/>
            </a:endParaRPr>
          </a:p>
          <a:p>
            <a:pPr marL="457200" lvl="0" indent="-457200" algn="l" rtl="0">
              <a:lnSpc>
                <a:spcPct val="80000"/>
              </a:lnSpc>
              <a:spcBef>
                <a:spcPts val="0"/>
              </a:spcBef>
              <a:spcAft>
                <a:spcPts val="0"/>
              </a:spcAft>
              <a:buClr>
                <a:schemeClr val="dk1"/>
              </a:buClr>
              <a:buSzPts val="1887"/>
              <a:buFont typeface="Calibri"/>
              <a:buAutoNum type="arabicPeriod"/>
            </a:pPr>
            <a:r>
              <a:rPr lang="en-US" sz="2220">
                <a:solidFill>
                  <a:schemeClr val="dk1"/>
                </a:solidFill>
                <a:latin typeface="Arial"/>
                <a:ea typeface="Arial"/>
                <a:cs typeface="Arial"/>
                <a:sym typeface="Arial"/>
              </a:rPr>
              <a:t>Electronic data and data management plans</a:t>
            </a:r>
            <a:endParaRPr/>
          </a:p>
          <a:p>
            <a:pPr marL="685800" lvl="1" indent="-228600" algn="l" rtl="0">
              <a:lnSpc>
                <a:spcPct val="80000"/>
              </a:lnSpc>
              <a:spcBef>
                <a:spcPts val="0"/>
              </a:spcBef>
              <a:spcAft>
                <a:spcPts val="0"/>
              </a:spcAft>
              <a:buClr>
                <a:schemeClr val="dk1"/>
              </a:buClr>
              <a:buSzPts val="1415"/>
              <a:buChar char="•"/>
            </a:pPr>
            <a:r>
              <a:rPr lang="en-US" sz="1665">
                <a:solidFill>
                  <a:schemeClr val="dk1"/>
                </a:solidFill>
                <a:latin typeface="Arial"/>
                <a:ea typeface="Arial"/>
                <a:cs typeface="Arial"/>
                <a:sym typeface="Arial"/>
              </a:rPr>
              <a:t>How to increase data quality, availability and usability</a:t>
            </a:r>
            <a:endParaRPr/>
          </a:p>
          <a:p>
            <a:pPr marL="457200" lvl="0" indent="-337375" algn="l" rtl="0">
              <a:lnSpc>
                <a:spcPct val="80000"/>
              </a:lnSpc>
              <a:spcBef>
                <a:spcPts val="0"/>
              </a:spcBef>
              <a:spcAft>
                <a:spcPts val="0"/>
              </a:spcAft>
              <a:buClr>
                <a:schemeClr val="dk1"/>
              </a:buClr>
              <a:buSzPts val="1887"/>
              <a:buFont typeface="Calibri"/>
              <a:buNone/>
            </a:pPr>
            <a:endParaRPr sz="2220">
              <a:solidFill>
                <a:schemeClr val="dk1"/>
              </a:solidFill>
              <a:latin typeface="Arial"/>
              <a:ea typeface="Arial"/>
              <a:cs typeface="Arial"/>
              <a:sym typeface="Arial"/>
            </a:endParaRPr>
          </a:p>
          <a:p>
            <a:pPr marL="457200" lvl="0" indent="-457200" algn="l" rtl="0">
              <a:lnSpc>
                <a:spcPct val="80000"/>
              </a:lnSpc>
              <a:spcBef>
                <a:spcPts val="0"/>
              </a:spcBef>
              <a:spcAft>
                <a:spcPts val="0"/>
              </a:spcAft>
              <a:buClr>
                <a:schemeClr val="dk1"/>
              </a:buClr>
              <a:buSzPts val="1887"/>
              <a:buFont typeface="Calibri"/>
              <a:buAutoNum type="arabicPeriod"/>
            </a:pPr>
            <a:r>
              <a:rPr lang="en-US" sz="2220">
                <a:solidFill>
                  <a:schemeClr val="dk1"/>
                </a:solidFill>
                <a:latin typeface="Arial"/>
                <a:ea typeface="Arial"/>
                <a:cs typeface="Arial"/>
                <a:sym typeface="Arial"/>
              </a:rPr>
              <a:t>Structured implementation</a:t>
            </a:r>
            <a:endParaRPr/>
          </a:p>
          <a:p>
            <a:pPr marL="685800" lvl="1" indent="-228600" algn="l" rtl="0">
              <a:lnSpc>
                <a:spcPct val="80000"/>
              </a:lnSpc>
              <a:spcBef>
                <a:spcPts val="0"/>
              </a:spcBef>
              <a:spcAft>
                <a:spcPts val="0"/>
              </a:spcAft>
              <a:buClr>
                <a:schemeClr val="dk1"/>
              </a:buClr>
              <a:buSzPts val="1415"/>
              <a:buChar char="•"/>
            </a:pPr>
            <a:r>
              <a:rPr lang="en-US" sz="1665">
                <a:solidFill>
                  <a:schemeClr val="dk1"/>
                </a:solidFill>
                <a:latin typeface="Arial"/>
                <a:ea typeface="Arial"/>
                <a:cs typeface="Arial"/>
                <a:sym typeface="Arial"/>
              </a:rPr>
              <a:t>Thoughtful, integrated approach to monitoring</a:t>
            </a:r>
            <a:endParaRPr sz="259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txBox="1">
            <a:spLocks noGrp="1"/>
          </p:cNvSpPr>
          <p:nvPr>
            <p:ph type="title"/>
          </p:nvPr>
        </p:nvSpPr>
        <p:spPr>
          <a:xfrm>
            <a:off x="628650" y="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Core Indicators and Methods - Selection Process</a:t>
            </a:r>
            <a:endParaRPr/>
          </a:p>
        </p:txBody>
      </p:sp>
      <p:sp>
        <p:nvSpPr>
          <p:cNvPr id="197" name="Google Shape;197;p24"/>
          <p:cNvSpPr txBox="1"/>
          <p:nvPr/>
        </p:nvSpPr>
        <p:spPr>
          <a:xfrm>
            <a:off x="328731" y="1676906"/>
            <a:ext cx="4419600" cy="5201565"/>
          </a:xfrm>
          <a:prstGeom prst="rect">
            <a:avLst/>
          </a:prstGeom>
          <a:noFill/>
          <a:ln>
            <a:noFill/>
          </a:ln>
        </p:spPr>
        <p:txBody>
          <a:bodyPr spcFirstLastPara="1" wrap="square" lIns="91425" tIns="45700" rIns="91425" bIns="45700" anchor="t" anchorCtr="0">
            <a:noAutofit/>
          </a:bodyPr>
          <a:lstStyle/>
          <a:p>
            <a:pPr marL="514350" marR="0" lvl="1" indent="-17145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Measurable ecosystem components</a:t>
            </a:r>
            <a:endParaRPr/>
          </a:p>
          <a:p>
            <a:pPr marL="514350" marR="0" lvl="1" indent="-171450" algn="l" rtl="0">
              <a:lnSpc>
                <a:spcPct val="90000"/>
              </a:lnSpc>
              <a:spcBef>
                <a:spcPts val="375"/>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Applicable across many different ecosystems</a:t>
            </a:r>
            <a:endParaRPr/>
          </a:p>
          <a:p>
            <a:pPr marL="514350" marR="0" lvl="1" indent="-171450" algn="l" rtl="0">
              <a:lnSpc>
                <a:spcPct val="90000"/>
              </a:lnSpc>
              <a:spcBef>
                <a:spcPts val="375"/>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Informative to many different management objectives </a:t>
            </a:r>
            <a:endParaRPr/>
          </a:p>
          <a:p>
            <a:pPr marL="514350" marR="0" lvl="1" indent="-171450" algn="l" rtl="0">
              <a:lnSpc>
                <a:spcPct val="90000"/>
              </a:lnSpc>
              <a:spcBef>
                <a:spcPts val="375"/>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Minimal set that should be measured in all monitoring programs.</a:t>
            </a:r>
            <a:endParaRPr/>
          </a:p>
          <a:p>
            <a:pPr marL="514350" marR="0" lvl="1" indent="-171450" algn="l" rtl="0">
              <a:lnSpc>
                <a:spcPct val="90000"/>
              </a:lnSpc>
              <a:spcBef>
                <a:spcPts val="375"/>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Standardized methods</a:t>
            </a:r>
            <a:endParaRPr/>
          </a:p>
          <a:p>
            <a:pPr marL="514350" marR="0" lvl="1" indent="-171450" algn="l" rtl="0">
              <a:lnSpc>
                <a:spcPct val="90000"/>
              </a:lnSpc>
              <a:spcBef>
                <a:spcPts val="375"/>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Supplemented as necessary</a:t>
            </a:r>
            <a:endParaRPr/>
          </a:p>
        </p:txBody>
      </p:sp>
      <p:pic>
        <p:nvPicPr>
          <p:cNvPr id="198" name="Google Shape;198;p24"/>
          <p:cNvPicPr preferRelativeResize="0"/>
          <p:nvPr/>
        </p:nvPicPr>
        <p:blipFill rotWithShape="1">
          <a:blip r:embed="rId3">
            <a:alphaModFix/>
          </a:blip>
          <a:srcRect/>
          <a:stretch/>
        </p:blipFill>
        <p:spPr>
          <a:xfrm>
            <a:off x="5210622" y="3958814"/>
            <a:ext cx="3452868" cy="2303266"/>
          </a:xfrm>
          <a:prstGeom prst="rect">
            <a:avLst/>
          </a:prstGeom>
          <a:noFill/>
          <a:ln>
            <a:noFill/>
          </a:ln>
        </p:spPr>
      </p:pic>
      <p:pic>
        <p:nvPicPr>
          <p:cNvPr id="199" name="Google Shape;199;p24"/>
          <p:cNvPicPr preferRelativeResize="0"/>
          <p:nvPr/>
        </p:nvPicPr>
        <p:blipFill rotWithShape="1">
          <a:blip r:embed="rId4">
            <a:alphaModFix/>
          </a:blip>
          <a:srcRect/>
          <a:stretch/>
        </p:blipFill>
        <p:spPr>
          <a:xfrm>
            <a:off x="5929952" y="662781"/>
            <a:ext cx="2292573" cy="3084349"/>
          </a:xfrm>
          <a:prstGeom prst="rect">
            <a:avLst/>
          </a:prstGeom>
          <a:noFill/>
          <a:ln w="25400" cap="flat" cmpd="sng">
            <a:solidFill>
              <a:schemeClr val="dk1"/>
            </a:solidFill>
            <a:prstDash val="solid"/>
            <a:round/>
            <a:headEnd type="none" w="sm" len="sm"/>
            <a:tailEnd type="none" w="sm" len="sm"/>
          </a:ln>
          <a:effectLst>
            <a:outerShdw sx="1000" sy="1000" algn="tl" rotWithShape="0">
              <a:srgbClr val="333333"/>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title"/>
          </p:nvPr>
        </p:nvSpPr>
        <p:spPr>
          <a:xfrm>
            <a:off x="628650" y="27615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Core Indicators and Methods: Functional Indicators of Land Health</a:t>
            </a:r>
            <a:endParaRPr/>
          </a:p>
        </p:txBody>
      </p:sp>
      <p:sp>
        <p:nvSpPr>
          <p:cNvPr id="206" name="Google Shape;206;p25"/>
          <p:cNvSpPr txBox="1">
            <a:spLocks noGrp="1"/>
          </p:cNvSpPr>
          <p:nvPr>
            <p:ph type="body" idx="1"/>
          </p:nvPr>
        </p:nvSpPr>
        <p:spPr>
          <a:xfrm>
            <a:off x="359708" y="1800413"/>
            <a:ext cx="7095341"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i="1" u="sng"/>
              <a:t>Indicator</a:t>
            </a:r>
            <a:r>
              <a:rPr lang="en-US" sz="2400"/>
              <a:t> - aspect of an </a:t>
            </a:r>
            <a:br>
              <a:rPr lang="en-US" sz="2400"/>
            </a:br>
            <a:r>
              <a:rPr lang="en-US" sz="2400"/>
              <a:t>ecosystem or process that </a:t>
            </a:r>
            <a:br>
              <a:rPr lang="en-US" sz="2400"/>
            </a:br>
            <a:r>
              <a:rPr lang="en-US" sz="2400"/>
              <a:t>can be observed or measured </a:t>
            </a:r>
            <a:br>
              <a:rPr lang="en-US" sz="2400"/>
            </a:br>
            <a:r>
              <a:rPr lang="en-US" sz="2400"/>
              <a:t>and provides useful information </a:t>
            </a:r>
            <a:br>
              <a:rPr lang="en-US" sz="2400"/>
            </a:br>
            <a:r>
              <a:rPr lang="en-US" sz="2400"/>
              <a:t>about the condition of the </a:t>
            </a:r>
            <a:br>
              <a:rPr lang="en-US" sz="2400"/>
            </a:br>
            <a:r>
              <a:rPr lang="en-US" sz="2400"/>
              <a:t>system being monitored</a:t>
            </a:r>
            <a:endParaRPr/>
          </a:p>
          <a:p>
            <a:pPr marL="228600" lvl="0" indent="-228600" algn="l" rtl="0">
              <a:lnSpc>
                <a:spcPct val="90000"/>
              </a:lnSpc>
              <a:spcBef>
                <a:spcPts val="1000"/>
              </a:spcBef>
              <a:spcAft>
                <a:spcPts val="0"/>
              </a:spcAft>
              <a:buClr>
                <a:schemeClr val="dk1"/>
              </a:buClr>
              <a:buSzPts val="2400"/>
              <a:buChar char="•"/>
            </a:pPr>
            <a:r>
              <a:rPr lang="en-US" sz="2400"/>
              <a:t>Focus on indicators describing </a:t>
            </a:r>
            <a:br>
              <a:rPr lang="en-US" sz="2400"/>
            </a:br>
            <a:r>
              <a:rPr lang="en-US" sz="2400"/>
              <a:t>processes related to land </a:t>
            </a:r>
            <a:br>
              <a:rPr lang="en-US" sz="2400"/>
            </a:br>
            <a:r>
              <a:rPr lang="en-US" sz="2400"/>
              <a:t>health</a:t>
            </a:r>
            <a:endParaRPr/>
          </a:p>
          <a:p>
            <a:pPr marL="685800" lvl="1" indent="-228600" algn="l" rtl="0">
              <a:lnSpc>
                <a:spcPct val="90000"/>
              </a:lnSpc>
              <a:spcBef>
                <a:spcPts val="500"/>
              </a:spcBef>
              <a:spcAft>
                <a:spcPts val="0"/>
              </a:spcAft>
              <a:buClr>
                <a:schemeClr val="dk1"/>
              </a:buClr>
              <a:buSzPts val="2000"/>
              <a:buChar char="•"/>
            </a:pPr>
            <a:r>
              <a:rPr lang="en-US" sz="2000"/>
              <a:t>E.g., bare ground, canopy gaps, </a:t>
            </a:r>
            <a:br>
              <a:rPr lang="en-US" sz="2000"/>
            </a:br>
            <a:r>
              <a:rPr lang="en-US" sz="2000"/>
              <a:t>functional group diversity</a:t>
            </a:r>
            <a:endParaRPr/>
          </a:p>
          <a:p>
            <a:pPr marL="228600" lvl="0" indent="-228600" algn="l" rtl="0">
              <a:lnSpc>
                <a:spcPct val="90000"/>
              </a:lnSpc>
              <a:spcBef>
                <a:spcPts val="1000"/>
              </a:spcBef>
              <a:spcAft>
                <a:spcPts val="0"/>
              </a:spcAft>
              <a:buClr>
                <a:schemeClr val="dk1"/>
              </a:buClr>
              <a:buSzPts val="2400"/>
              <a:buChar char="•"/>
            </a:pPr>
            <a:r>
              <a:rPr lang="en-US" sz="2400"/>
              <a:t>Conceptual models embody knowledge </a:t>
            </a:r>
            <a:br>
              <a:rPr lang="en-US" sz="2400"/>
            </a:br>
            <a:r>
              <a:rPr lang="en-US" sz="2400"/>
              <a:t>and can be useful for selecting indicators </a:t>
            </a:r>
            <a:endParaRPr/>
          </a:p>
        </p:txBody>
      </p:sp>
      <p:pic>
        <p:nvPicPr>
          <p:cNvPr id="207" name="Google Shape;207;p25"/>
          <p:cNvPicPr preferRelativeResize="0"/>
          <p:nvPr/>
        </p:nvPicPr>
        <p:blipFill rotWithShape="1">
          <a:blip r:embed="rId3">
            <a:alphaModFix/>
          </a:blip>
          <a:srcRect/>
          <a:stretch/>
        </p:blipFill>
        <p:spPr>
          <a:xfrm>
            <a:off x="5458968" y="1179491"/>
            <a:ext cx="3218688" cy="2340950"/>
          </a:xfrm>
          <a:prstGeom prst="rect">
            <a:avLst/>
          </a:prstGeom>
          <a:noFill/>
          <a:ln>
            <a:noFill/>
          </a:ln>
        </p:spPr>
      </p:pic>
      <p:pic>
        <p:nvPicPr>
          <p:cNvPr id="208" name="Google Shape;208;p25" descr="RH016"/>
          <p:cNvPicPr preferRelativeResize="0"/>
          <p:nvPr/>
        </p:nvPicPr>
        <p:blipFill rotWithShape="1">
          <a:blip r:embed="rId4">
            <a:alphaModFix/>
          </a:blip>
          <a:srcRect/>
          <a:stretch/>
        </p:blipFill>
        <p:spPr>
          <a:xfrm>
            <a:off x="6675120" y="3732518"/>
            <a:ext cx="1840230" cy="1506183"/>
          </a:xfrm>
          <a:prstGeom prst="rect">
            <a:avLst/>
          </a:prstGeom>
          <a:noFill/>
          <a:ln>
            <a:noFill/>
          </a:ln>
        </p:spPr>
      </p:pic>
      <p:pic>
        <p:nvPicPr>
          <p:cNvPr id="209" name="Google Shape;209;p25" descr="RH033"/>
          <p:cNvPicPr preferRelativeResize="0"/>
          <p:nvPr/>
        </p:nvPicPr>
        <p:blipFill rotWithShape="1">
          <a:blip r:embed="rId5">
            <a:alphaModFix/>
          </a:blip>
          <a:srcRect/>
          <a:stretch/>
        </p:blipFill>
        <p:spPr>
          <a:xfrm>
            <a:off x="7187184" y="5422392"/>
            <a:ext cx="1780794" cy="1252728"/>
          </a:xfrm>
          <a:prstGeom prst="rect">
            <a:avLst/>
          </a:prstGeom>
          <a:solidFill>
            <a:schemeClr val="accent6"/>
          </a:solidFill>
          <a:ln>
            <a:noFill/>
          </a:ln>
        </p:spPr>
      </p:pic>
      <p:sp>
        <p:nvSpPr>
          <p:cNvPr id="210" name="Google Shape;210;p25"/>
          <p:cNvSpPr txBox="1"/>
          <p:nvPr/>
        </p:nvSpPr>
        <p:spPr>
          <a:xfrm>
            <a:off x="7409783" y="5475090"/>
            <a:ext cx="1224296" cy="338554"/>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600"/>
              <a:buFont typeface="Noto Sans Symbols"/>
              <a:buNone/>
            </a:pPr>
            <a:r>
              <a:rPr lang="en-US" sz="1600" b="1">
                <a:solidFill>
                  <a:schemeClr val="dk1"/>
                </a:solidFill>
                <a:latin typeface="Calibri"/>
                <a:ea typeface="Calibri"/>
                <a:cs typeface="Calibri"/>
                <a:sym typeface="Calibri"/>
              </a:rPr>
              <a:t>Flow Pattern</a:t>
            </a:r>
            <a:endParaRPr/>
          </a:p>
        </p:txBody>
      </p:sp>
      <p:sp>
        <p:nvSpPr>
          <p:cNvPr id="211" name="Google Shape;211;p25"/>
          <p:cNvSpPr txBox="1"/>
          <p:nvPr/>
        </p:nvSpPr>
        <p:spPr>
          <a:xfrm>
            <a:off x="6983087" y="3806805"/>
            <a:ext cx="1224296" cy="338554"/>
          </a:xfrm>
          <a:prstGeom prst="rect">
            <a:avLst/>
          </a:prstGeom>
          <a:solidFill>
            <a:schemeClr val="accent6"/>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600"/>
              <a:buFont typeface="Noto Sans Symbols"/>
              <a:buNone/>
            </a:pPr>
            <a:r>
              <a:rPr lang="en-US" sz="1600" b="1">
                <a:solidFill>
                  <a:schemeClr val="dk1"/>
                </a:solidFill>
                <a:latin typeface="Calibri"/>
                <a:ea typeface="Calibri"/>
                <a:cs typeface="Calibri"/>
                <a:sym typeface="Calibri"/>
              </a:rPr>
              <a:t>Bare Ground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6" descr="\\ilmnirm3ds2\nc\Users\ekachergis\My Documents\My Pictures\2013_07_08_NE_Cali_Training\CIMG4941.JPG"/>
          <p:cNvPicPr preferRelativeResize="0"/>
          <p:nvPr/>
        </p:nvPicPr>
        <p:blipFill rotWithShape="1">
          <a:blip r:embed="rId3">
            <a:alphaModFix/>
          </a:blip>
          <a:srcRect l="36516" t="22855" r="17659" b="-382"/>
          <a:stretch/>
        </p:blipFill>
        <p:spPr>
          <a:xfrm>
            <a:off x="81009" y="1607613"/>
            <a:ext cx="2606550" cy="3307419"/>
          </a:xfrm>
          <a:prstGeom prst="rect">
            <a:avLst/>
          </a:prstGeom>
          <a:noFill/>
          <a:ln>
            <a:noFill/>
          </a:ln>
        </p:spPr>
      </p:pic>
      <p:sp>
        <p:nvSpPr>
          <p:cNvPr id="218" name="Google Shape;218;p26"/>
          <p:cNvSpPr txBox="1">
            <a:spLocks noGrp="1"/>
          </p:cNvSpPr>
          <p:nvPr>
            <p:ph type="title"/>
          </p:nvPr>
        </p:nvSpPr>
        <p:spPr>
          <a:xfrm>
            <a:off x="0" y="-1"/>
            <a:ext cx="7543800" cy="1066801"/>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Core Indicators and Methods- </a:t>
            </a:r>
            <a:br>
              <a:rPr lang="en-US"/>
            </a:br>
            <a:r>
              <a:rPr lang="en-US"/>
              <a:t>AIM Terrestrial Methods</a:t>
            </a:r>
            <a:endParaRPr/>
          </a:p>
        </p:txBody>
      </p:sp>
      <p:sp>
        <p:nvSpPr>
          <p:cNvPr id="219" name="Google Shape;219;p26"/>
          <p:cNvSpPr txBox="1"/>
          <p:nvPr/>
        </p:nvSpPr>
        <p:spPr>
          <a:xfrm>
            <a:off x="5114439" y="3591394"/>
            <a:ext cx="1022288"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Height</a:t>
            </a:r>
            <a:endParaRPr dirty="0"/>
          </a:p>
        </p:txBody>
      </p:sp>
      <p:pic>
        <p:nvPicPr>
          <p:cNvPr id="220" name="Google Shape;220;p26" descr="\\ilmnirm3ds2\nc\Users\ekachergis\My Documents\My Pictures\2013_11_26_fromSarahM\MMGSSE_Gap.jpg"/>
          <p:cNvPicPr preferRelativeResize="0"/>
          <p:nvPr/>
        </p:nvPicPr>
        <p:blipFill rotWithShape="1">
          <a:blip r:embed="rId4">
            <a:alphaModFix/>
          </a:blip>
          <a:srcRect l="15820" t="7826" r="6472" b="123"/>
          <a:stretch/>
        </p:blipFill>
        <p:spPr>
          <a:xfrm rot="5400000">
            <a:off x="2523281" y="1806532"/>
            <a:ext cx="2146873" cy="1687694"/>
          </a:xfrm>
          <a:prstGeom prst="rect">
            <a:avLst/>
          </a:prstGeom>
          <a:noFill/>
          <a:ln>
            <a:noFill/>
          </a:ln>
        </p:spPr>
      </p:pic>
      <p:pic>
        <p:nvPicPr>
          <p:cNvPr id="221" name="Google Shape;221;p26"/>
          <p:cNvPicPr preferRelativeResize="0"/>
          <p:nvPr/>
        </p:nvPicPr>
        <p:blipFill rotWithShape="1">
          <a:blip r:embed="rId5">
            <a:alphaModFix/>
          </a:blip>
          <a:srcRect l="23402" t="16262" r="51848" b="22694"/>
          <a:stretch/>
        </p:blipFill>
        <p:spPr>
          <a:xfrm>
            <a:off x="4505655" y="1193610"/>
            <a:ext cx="2239289" cy="2353194"/>
          </a:xfrm>
          <a:prstGeom prst="rect">
            <a:avLst/>
          </a:prstGeom>
          <a:noFill/>
          <a:ln>
            <a:noFill/>
          </a:ln>
        </p:spPr>
      </p:pic>
      <p:pic>
        <p:nvPicPr>
          <p:cNvPr id="222" name="Google Shape;222;p26"/>
          <p:cNvPicPr preferRelativeResize="0"/>
          <p:nvPr/>
        </p:nvPicPr>
        <p:blipFill rotWithShape="1">
          <a:blip r:embed="rId6">
            <a:alphaModFix/>
          </a:blip>
          <a:srcRect/>
          <a:stretch/>
        </p:blipFill>
        <p:spPr>
          <a:xfrm>
            <a:off x="194050" y="7732148"/>
            <a:ext cx="923817" cy="734182"/>
          </a:xfrm>
          <a:prstGeom prst="rect">
            <a:avLst/>
          </a:prstGeom>
          <a:noFill/>
          <a:ln>
            <a:noFill/>
          </a:ln>
        </p:spPr>
      </p:pic>
      <p:pic>
        <p:nvPicPr>
          <p:cNvPr id="223" name="Google Shape;223;p26"/>
          <p:cNvPicPr preferRelativeResize="0"/>
          <p:nvPr/>
        </p:nvPicPr>
        <p:blipFill rotWithShape="1">
          <a:blip r:embed="rId7">
            <a:alphaModFix/>
          </a:blip>
          <a:srcRect/>
          <a:stretch/>
        </p:blipFill>
        <p:spPr>
          <a:xfrm>
            <a:off x="1117867" y="7829663"/>
            <a:ext cx="1665487" cy="493178"/>
          </a:xfrm>
          <a:prstGeom prst="rect">
            <a:avLst/>
          </a:prstGeom>
          <a:noFill/>
          <a:ln>
            <a:noFill/>
          </a:ln>
        </p:spPr>
      </p:pic>
      <p:pic>
        <p:nvPicPr>
          <p:cNvPr id="224" name="Google Shape;224;p26"/>
          <p:cNvPicPr preferRelativeResize="0"/>
          <p:nvPr/>
        </p:nvPicPr>
        <p:blipFill rotWithShape="1">
          <a:blip r:embed="rId8">
            <a:alphaModFix/>
          </a:blip>
          <a:srcRect/>
          <a:stretch/>
        </p:blipFill>
        <p:spPr>
          <a:xfrm>
            <a:off x="2783354" y="7672551"/>
            <a:ext cx="745277" cy="790721"/>
          </a:xfrm>
          <a:prstGeom prst="rect">
            <a:avLst/>
          </a:prstGeom>
          <a:noFill/>
          <a:ln>
            <a:noFill/>
          </a:ln>
        </p:spPr>
      </p:pic>
      <p:pic>
        <p:nvPicPr>
          <p:cNvPr id="225" name="Google Shape;225;p26" descr="http://t2.gstatic.com/images?q=tbn:ANd9GcTklj4AABpD_DLeLOVZR3hXjQCpwWFZp-Axn3GeD49G1CrUp6jkAxMMaDiR"/>
          <p:cNvPicPr preferRelativeResize="0"/>
          <p:nvPr/>
        </p:nvPicPr>
        <p:blipFill rotWithShape="1">
          <a:blip r:embed="rId9">
            <a:alphaModFix/>
          </a:blip>
          <a:srcRect/>
          <a:stretch/>
        </p:blipFill>
        <p:spPr>
          <a:xfrm>
            <a:off x="3615432" y="7848292"/>
            <a:ext cx="1351815" cy="501893"/>
          </a:xfrm>
          <a:prstGeom prst="rect">
            <a:avLst/>
          </a:prstGeom>
          <a:noFill/>
          <a:ln>
            <a:noFill/>
          </a:ln>
        </p:spPr>
      </p:pic>
      <p:pic>
        <p:nvPicPr>
          <p:cNvPr id="226" name="Google Shape;226;p26" descr="\\jornada-netb1\JornadaFiles\DataProducts\USDA\Management Center\Documents\Photos\AIM Pictures\methods\Mojave_soilstability.JPG"/>
          <p:cNvPicPr preferRelativeResize="0"/>
          <p:nvPr/>
        </p:nvPicPr>
        <p:blipFill rotWithShape="1">
          <a:blip r:embed="rId10">
            <a:alphaModFix/>
          </a:blip>
          <a:srcRect/>
          <a:stretch/>
        </p:blipFill>
        <p:spPr>
          <a:xfrm>
            <a:off x="6856814" y="169036"/>
            <a:ext cx="2251408" cy="1831214"/>
          </a:xfrm>
          <a:prstGeom prst="rect">
            <a:avLst/>
          </a:prstGeom>
          <a:noFill/>
          <a:ln>
            <a:noFill/>
          </a:ln>
        </p:spPr>
      </p:pic>
      <p:sp>
        <p:nvSpPr>
          <p:cNvPr id="227" name="Google Shape;227;p26"/>
          <p:cNvSpPr txBox="1"/>
          <p:nvPr/>
        </p:nvSpPr>
        <p:spPr>
          <a:xfrm>
            <a:off x="6902205" y="1985233"/>
            <a:ext cx="2076649" cy="83099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Soil aggregate stability</a:t>
            </a:r>
            <a:endParaRPr/>
          </a:p>
        </p:txBody>
      </p:sp>
      <p:sp>
        <p:nvSpPr>
          <p:cNvPr id="228" name="Google Shape;228;p26"/>
          <p:cNvSpPr txBox="1"/>
          <p:nvPr/>
        </p:nvSpPr>
        <p:spPr>
          <a:xfrm>
            <a:off x="3528631" y="6371529"/>
            <a:ext cx="2408618"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Species Richness</a:t>
            </a:r>
            <a:endParaRPr/>
          </a:p>
        </p:txBody>
      </p:sp>
      <p:pic>
        <p:nvPicPr>
          <p:cNvPr id="229" name="Google Shape;229;p26"/>
          <p:cNvPicPr preferRelativeResize="0"/>
          <p:nvPr/>
        </p:nvPicPr>
        <p:blipFill rotWithShape="1">
          <a:blip r:embed="rId11">
            <a:alphaModFix/>
          </a:blip>
          <a:srcRect/>
          <a:stretch/>
        </p:blipFill>
        <p:spPr>
          <a:xfrm>
            <a:off x="6568472" y="4562142"/>
            <a:ext cx="2492485" cy="1869364"/>
          </a:xfrm>
          <a:prstGeom prst="rect">
            <a:avLst/>
          </a:prstGeom>
          <a:noFill/>
          <a:ln>
            <a:noFill/>
          </a:ln>
        </p:spPr>
      </p:pic>
      <p:sp>
        <p:nvSpPr>
          <p:cNvPr id="230" name="Google Shape;230;p26"/>
          <p:cNvSpPr txBox="1"/>
          <p:nvPr/>
        </p:nvSpPr>
        <p:spPr>
          <a:xfrm>
            <a:off x="2687559" y="3662895"/>
            <a:ext cx="2018071"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Canopy Gaps</a:t>
            </a:r>
            <a:endParaRPr dirty="0"/>
          </a:p>
        </p:txBody>
      </p:sp>
      <p:grpSp>
        <p:nvGrpSpPr>
          <p:cNvPr id="231" name="Google Shape;231;p26"/>
          <p:cNvGrpSpPr/>
          <p:nvPr/>
        </p:nvGrpSpPr>
        <p:grpSpPr>
          <a:xfrm>
            <a:off x="-15785" y="5058521"/>
            <a:ext cx="3275897" cy="1769500"/>
            <a:chOff x="76200" y="4996742"/>
            <a:chExt cx="3275897" cy="1769500"/>
          </a:xfrm>
        </p:grpSpPr>
        <p:sp>
          <p:nvSpPr>
            <p:cNvPr id="232" name="Google Shape;232;p26"/>
            <p:cNvSpPr txBox="1"/>
            <p:nvPr/>
          </p:nvSpPr>
          <p:spPr>
            <a:xfrm>
              <a:off x="76200" y="4996742"/>
              <a:ext cx="1769074"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Bare Ground</a:t>
              </a:r>
              <a:endParaRPr/>
            </a:p>
          </p:txBody>
        </p:sp>
        <p:sp>
          <p:nvSpPr>
            <p:cNvPr id="233" name="Google Shape;233;p26"/>
            <p:cNvSpPr txBox="1"/>
            <p:nvPr/>
          </p:nvSpPr>
          <p:spPr>
            <a:xfrm>
              <a:off x="76200" y="5416436"/>
              <a:ext cx="3183307"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Vegetation Composition</a:t>
              </a:r>
              <a:endParaRPr/>
            </a:p>
          </p:txBody>
        </p:sp>
        <p:sp>
          <p:nvSpPr>
            <p:cNvPr id="234" name="Google Shape;234;p26"/>
            <p:cNvSpPr txBox="1"/>
            <p:nvPr/>
          </p:nvSpPr>
          <p:spPr>
            <a:xfrm>
              <a:off x="76200" y="5867400"/>
              <a:ext cx="3275897"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Plants of Mgmt. Concern</a:t>
              </a:r>
              <a:endParaRPr/>
            </a:p>
          </p:txBody>
        </p:sp>
        <p:sp>
          <p:nvSpPr>
            <p:cNvPr id="235" name="Google Shape;235;p26"/>
            <p:cNvSpPr txBox="1"/>
            <p:nvPr/>
          </p:nvSpPr>
          <p:spPr>
            <a:xfrm>
              <a:off x="76200" y="6304577"/>
              <a:ext cx="2992229"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Nonnative Invasive Sp.</a:t>
              </a:r>
              <a:endParaRPr/>
            </a:p>
          </p:txBody>
        </p:sp>
      </p:grpSp>
      <p:pic>
        <p:nvPicPr>
          <p:cNvPr id="236" name="Google Shape;236;p26"/>
          <p:cNvPicPr preferRelativeResize="0"/>
          <p:nvPr/>
        </p:nvPicPr>
        <p:blipFill rotWithShape="1">
          <a:blip r:embed="rId12">
            <a:alphaModFix/>
          </a:blip>
          <a:srcRect/>
          <a:stretch/>
        </p:blipFill>
        <p:spPr>
          <a:xfrm>
            <a:off x="3193850" y="4097650"/>
            <a:ext cx="3095266" cy="2321450"/>
          </a:xfrm>
          <a:prstGeom prst="rect">
            <a:avLst/>
          </a:prstGeom>
          <a:noFill/>
          <a:ln>
            <a:noFill/>
          </a:ln>
        </p:spPr>
      </p:pic>
      <p:pic>
        <p:nvPicPr>
          <p:cNvPr id="237" name="Google Shape;237;p26"/>
          <p:cNvPicPr preferRelativeResize="0"/>
          <p:nvPr/>
        </p:nvPicPr>
        <p:blipFill rotWithShape="1">
          <a:blip r:embed="rId13">
            <a:alphaModFix/>
          </a:blip>
          <a:srcRect/>
          <a:stretch/>
        </p:blipFill>
        <p:spPr>
          <a:xfrm>
            <a:off x="6810034" y="2785230"/>
            <a:ext cx="2301578" cy="1387321"/>
          </a:xfrm>
          <a:prstGeom prst="rect">
            <a:avLst/>
          </a:prstGeom>
          <a:noFill/>
          <a:ln>
            <a:noFill/>
          </a:ln>
        </p:spPr>
      </p:pic>
      <p:sp>
        <p:nvSpPr>
          <p:cNvPr id="238" name="Google Shape;238;p26"/>
          <p:cNvSpPr txBox="1"/>
          <p:nvPr/>
        </p:nvSpPr>
        <p:spPr>
          <a:xfrm>
            <a:off x="6356214" y="6391983"/>
            <a:ext cx="2781346"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Plot Characterization</a:t>
            </a:r>
            <a:endParaRPr/>
          </a:p>
        </p:txBody>
      </p:sp>
      <p:sp>
        <p:nvSpPr>
          <p:cNvPr id="239" name="Google Shape;239;p26"/>
          <p:cNvSpPr txBox="1"/>
          <p:nvPr/>
        </p:nvSpPr>
        <p:spPr>
          <a:xfrm>
            <a:off x="6789337" y="4140000"/>
            <a:ext cx="2295096" cy="46166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Plot Observation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27" descr="S:\AIM\AIM Images\WRFO Photos 2013\Reclamation Sites\09879\IMGP0145.JPG"/>
          <p:cNvPicPr preferRelativeResize="0"/>
          <p:nvPr/>
        </p:nvPicPr>
        <p:blipFill rotWithShape="1">
          <a:blip r:embed="rId3">
            <a:alphaModFix/>
          </a:blip>
          <a:srcRect/>
          <a:stretch/>
        </p:blipFill>
        <p:spPr>
          <a:xfrm>
            <a:off x="5029200" y="2438400"/>
            <a:ext cx="3833627" cy="2875220"/>
          </a:xfrm>
          <a:prstGeom prst="rect">
            <a:avLst/>
          </a:prstGeom>
          <a:noFill/>
          <a:ln>
            <a:noFill/>
          </a:ln>
        </p:spPr>
      </p:pic>
      <p:sp>
        <p:nvSpPr>
          <p:cNvPr id="246" name="Google Shape;246;p27"/>
          <p:cNvSpPr txBox="1">
            <a:spLocks noGrp="1"/>
          </p:cNvSpPr>
          <p:nvPr>
            <p:ph type="title"/>
          </p:nvPr>
        </p:nvSpPr>
        <p:spPr>
          <a:xfrm>
            <a:off x="628650" y="307975"/>
            <a:ext cx="82341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Core Indicators and Methods- Supplemental Indicators/Methods</a:t>
            </a:r>
            <a:endParaRPr/>
          </a:p>
        </p:txBody>
      </p:sp>
      <p:sp>
        <p:nvSpPr>
          <p:cNvPr id="247" name="Google Shape;247;p27"/>
          <p:cNvSpPr txBox="1">
            <a:spLocks noGrp="1"/>
          </p:cNvSpPr>
          <p:nvPr>
            <p:ph type="body" idx="1"/>
          </p:nvPr>
        </p:nvSpPr>
        <p:spPr>
          <a:xfrm>
            <a:off x="422201" y="1900451"/>
            <a:ext cx="441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Additional indicators to evaluate to meet a local or resource specific objective</a:t>
            </a:r>
            <a:endParaRPr/>
          </a:p>
        </p:txBody>
      </p:sp>
      <p:sp>
        <p:nvSpPr>
          <p:cNvPr id="248" name="Google Shape;248;p27"/>
          <p:cNvSpPr/>
          <p:nvPr/>
        </p:nvSpPr>
        <p:spPr>
          <a:xfrm>
            <a:off x="628650" y="3820634"/>
            <a:ext cx="4343400" cy="166199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80"/>
              <a:buFont typeface="Noto Sans Symbols"/>
              <a:buNone/>
            </a:pPr>
            <a:r>
              <a:rPr lang="en-US" sz="2800" i="1">
                <a:solidFill>
                  <a:schemeClr val="dk1"/>
                </a:solidFill>
                <a:latin typeface="Calibri"/>
                <a:ea typeface="Calibri"/>
                <a:cs typeface="Calibri"/>
                <a:sym typeface="Calibri"/>
              </a:rPr>
              <a:t>EXAMPLE:</a:t>
            </a:r>
            <a:endParaRPr/>
          </a:p>
          <a:p>
            <a:pPr marL="0" marR="0" lvl="0" indent="0" algn="l" rtl="0">
              <a:lnSpc>
                <a:spcPct val="90000"/>
              </a:lnSpc>
              <a:spcBef>
                <a:spcPts val="1200"/>
              </a:spcBef>
              <a:spcAft>
                <a:spcPts val="0"/>
              </a:spcAft>
              <a:buClr>
                <a:schemeClr val="dk1"/>
              </a:buClr>
              <a:buSzPts val="2640"/>
              <a:buFont typeface="Noto Sans Symbols"/>
              <a:buNone/>
            </a:pPr>
            <a:r>
              <a:rPr lang="en-US" sz="2400" i="1">
                <a:solidFill>
                  <a:schemeClr val="dk1"/>
                </a:solidFill>
                <a:latin typeface="Calibri"/>
                <a:ea typeface="Calibri"/>
                <a:cs typeface="Calibri"/>
                <a:sym typeface="Calibri"/>
              </a:rPr>
              <a:t>In reclamation monitoring, density of seeded species is an important indicator</a:t>
            </a:r>
            <a:endParaRPr/>
          </a:p>
        </p:txBody>
      </p:sp>
      <p:cxnSp>
        <p:nvCxnSpPr>
          <p:cNvPr id="249" name="Google Shape;249;p27"/>
          <p:cNvCxnSpPr/>
          <p:nvPr/>
        </p:nvCxnSpPr>
        <p:spPr>
          <a:xfrm>
            <a:off x="3575714" y="4047600"/>
            <a:ext cx="2133600" cy="0"/>
          </a:xfrm>
          <a:prstGeom prst="straightConnector1">
            <a:avLst/>
          </a:prstGeom>
          <a:noFill/>
          <a:ln w="76200" cap="flat" cmpd="sng">
            <a:solidFill>
              <a:schemeClr val="dk1"/>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8"/>
          <p:cNvSpPr txBox="1">
            <a:spLocks noGrp="1"/>
          </p:cNvSpPr>
          <p:nvPr>
            <p:ph type="title"/>
          </p:nvPr>
        </p:nvSpPr>
        <p:spPr>
          <a:xfrm>
            <a:off x="352837" y="108598"/>
            <a:ext cx="4981164" cy="1110601"/>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AIM Core </a:t>
            </a:r>
            <a:br>
              <a:rPr lang="en-US"/>
            </a:br>
            <a:r>
              <a:rPr lang="en-US"/>
              <a:t>Aquatic Indicators</a:t>
            </a:r>
            <a:endParaRPr/>
          </a:p>
        </p:txBody>
      </p:sp>
      <p:pic>
        <p:nvPicPr>
          <p:cNvPr id="256" name="Google Shape;256;p28"/>
          <p:cNvPicPr preferRelativeResize="0"/>
          <p:nvPr/>
        </p:nvPicPr>
        <p:blipFill rotWithShape="1">
          <a:blip r:embed="rId3">
            <a:alphaModFix/>
          </a:blip>
          <a:srcRect/>
          <a:stretch/>
        </p:blipFill>
        <p:spPr>
          <a:xfrm>
            <a:off x="0" y="5486399"/>
            <a:ext cx="1828800" cy="1371600"/>
          </a:xfrm>
          <a:prstGeom prst="rect">
            <a:avLst/>
          </a:prstGeom>
          <a:noFill/>
          <a:ln w="9525" cap="flat" cmpd="sng">
            <a:solidFill>
              <a:schemeClr val="dk1"/>
            </a:solidFill>
            <a:prstDash val="solid"/>
            <a:round/>
            <a:headEnd type="none" w="sm" len="sm"/>
            <a:tailEnd type="none" w="sm" len="sm"/>
          </a:ln>
        </p:spPr>
      </p:pic>
      <p:pic>
        <p:nvPicPr>
          <p:cNvPr id="257" name="Google Shape;257;p28"/>
          <p:cNvPicPr preferRelativeResize="0"/>
          <p:nvPr/>
        </p:nvPicPr>
        <p:blipFill rotWithShape="1">
          <a:blip r:embed="rId4">
            <a:alphaModFix/>
          </a:blip>
          <a:srcRect/>
          <a:stretch/>
        </p:blipFill>
        <p:spPr>
          <a:xfrm>
            <a:off x="1830237" y="5257799"/>
            <a:ext cx="2133601" cy="1600201"/>
          </a:xfrm>
          <a:prstGeom prst="rect">
            <a:avLst/>
          </a:prstGeom>
          <a:noFill/>
          <a:ln w="9525" cap="flat" cmpd="sng">
            <a:solidFill>
              <a:schemeClr val="dk1"/>
            </a:solidFill>
            <a:prstDash val="solid"/>
            <a:round/>
            <a:headEnd type="none" w="sm" len="sm"/>
            <a:tailEnd type="none" w="sm" len="sm"/>
          </a:ln>
        </p:spPr>
      </p:pic>
      <p:pic>
        <p:nvPicPr>
          <p:cNvPr id="258" name="Google Shape;258;p28"/>
          <p:cNvPicPr preferRelativeResize="0"/>
          <p:nvPr/>
        </p:nvPicPr>
        <p:blipFill rotWithShape="1">
          <a:blip r:embed="rId5">
            <a:alphaModFix/>
          </a:blip>
          <a:srcRect/>
          <a:stretch/>
        </p:blipFill>
        <p:spPr>
          <a:xfrm>
            <a:off x="3965276" y="5030278"/>
            <a:ext cx="2436961" cy="1827721"/>
          </a:xfrm>
          <a:prstGeom prst="rect">
            <a:avLst/>
          </a:prstGeom>
          <a:noFill/>
          <a:ln w="9525" cap="flat" cmpd="sng">
            <a:solidFill>
              <a:schemeClr val="dk1"/>
            </a:solidFill>
            <a:prstDash val="solid"/>
            <a:round/>
            <a:headEnd type="none" w="sm" len="sm"/>
            <a:tailEnd type="none" w="sm" len="sm"/>
          </a:ln>
        </p:spPr>
      </p:pic>
      <p:sp>
        <p:nvSpPr>
          <p:cNvPr id="259" name="Google Shape;259;p28"/>
          <p:cNvSpPr txBox="1"/>
          <p:nvPr/>
        </p:nvSpPr>
        <p:spPr>
          <a:xfrm>
            <a:off x="3677454" y="3056447"/>
            <a:ext cx="1582484"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u="sng">
                <a:solidFill>
                  <a:schemeClr val="dk1"/>
                </a:solidFill>
                <a:latin typeface="Calibri"/>
                <a:ea typeface="Calibri"/>
                <a:cs typeface="Calibri"/>
                <a:sym typeface="Calibri"/>
              </a:rPr>
              <a:t>Chemical</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Conductivity</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pH</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TN &amp; TP</a:t>
            </a:r>
            <a:r>
              <a:rPr lang="en-US" sz="2000" baseline="30000">
                <a:solidFill>
                  <a:schemeClr val="dk1"/>
                </a:solidFill>
                <a:latin typeface="Calibri"/>
                <a:ea typeface="Calibri"/>
                <a:cs typeface="Calibri"/>
                <a:sym typeface="Calibri"/>
              </a:rPr>
              <a:t>1</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Turbidity</a:t>
            </a:r>
            <a:r>
              <a:rPr lang="en-US" sz="2000" baseline="30000">
                <a:solidFill>
                  <a:schemeClr val="dk1"/>
                </a:solidFill>
                <a:latin typeface="Calibri"/>
                <a:ea typeface="Calibri"/>
                <a:cs typeface="Calibri"/>
                <a:sym typeface="Calibri"/>
              </a:rPr>
              <a:t>1</a:t>
            </a:r>
            <a:endParaRPr/>
          </a:p>
        </p:txBody>
      </p:sp>
      <p:sp>
        <p:nvSpPr>
          <p:cNvPr id="260" name="Google Shape;260;p28"/>
          <p:cNvSpPr txBox="1"/>
          <p:nvPr/>
        </p:nvSpPr>
        <p:spPr>
          <a:xfrm>
            <a:off x="280370" y="1437243"/>
            <a:ext cx="3193310"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u="sng">
                <a:solidFill>
                  <a:schemeClr val="dk1"/>
                </a:solidFill>
                <a:latin typeface="Calibri"/>
                <a:ea typeface="Calibri"/>
                <a:cs typeface="Calibri"/>
                <a:sym typeface="Calibri"/>
              </a:rPr>
              <a:t>Physical</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Temperature</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Substrate</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Pool dimensions</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Floodplain connectivity</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Bank angle/stability</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Instream habitat complexity</a:t>
            </a:r>
            <a:r>
              <a:rPr lang="en-US" sz="2000" baseline="30000">
                <a:solidFill>
                  <a:schemeClr val="dk1"/>
                </a:solidFill>
                <a:latin typeface="Calibri"/>
                <a:ea typeface="Calibri"/>
                <a:cs typeface="Calibri"/>
                <a:sym typeface="Calibri"/>
              </a:rPr>
              <a:t>1</a:t>
            </a:r>
            <a:endParaRPr/>
          </a:p>
        </p:txBody>
      </p:sp>
      <p:sp>
        <p:nvSpPr>
          <p:cNvPr id="261" name="Google Shape;261;p28"/>
          <p:cNvSpPr txBox="1"/>
          <p:nvPr/>
        </p:nvSpPr>
        <p:spPr>
          <a:xfrm>
            <a:off x="3483479" y="1425231"/>
            <a:ext cx="2436961"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u="sng" dirty="0">
                <a:solidFill>
                  <a:schemeClr val="dk1"/>
                </a:solidFill>
                <a:latin typeface="Calibri"/>
                <a:ea typeface="Calibri"/>
                <a:cs typeface="Calibri"/>
                <a:sym typeface="Calibri"/>
              </a:rPr>
              <a:t>Biological</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Macroinvertebrates</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 overhead cover</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LWD</a:t>
            </a:r>
            <a:endParaRPr dirty="0"/>
          </a:p>
          <a:p>
            <a:pPr marL="0" marR="0" lvl="0" indent="0" algn="l" rtl="0">
              <a:spcBef>
                <a:spcPts val="0"/>
              </a:spcBef>
              <a:spcAft>
                <a:spcPts val="0"/>
              </a:spcAft>
              <a:buNone/>
            </a:pPr>
            <a:r>
              <a:rPr lang="en-US" sz="2000" dirty="0">
                <a:solidFill>
                  <a:schemeClr val="dk1"/>
                </a:solidFill>
                <a:latin typeface="Calibri"/>
                <a:ea typeface="Calibri"/>
                <a:cs typeface="Calibri"/>
                <a:sym typeface="Calibri"/>
              </a:rPr>
              <a:t>Riparian veg. cover</a:t>
            </a:r>
            <a:endParaRPr dirty="0"/>
          </a:p>
        </p:txBody>
      </p:sp>
      <p:sp>
        <p:nvSpPr>
          <p:cNvPr id="262" name="Google Shape;262;p28"/>
          <p:cNvSpPr txBox="1"/>
          <p:nvPr/>
        </p:nvSpPr>
        <p:spPr>
          <a:xfrm>
            <a:off x="280370" y="3994046"/>
            <a:ext cx="2435282"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u="sng">
                <a:solidFill>
                  <a:schemeClr val="dk1"/>
                </a:solidFill>
                <a:latin typeface="Calibri"/>
                <a:ea typeface="Calibri"/>
                <a:cs typeface="Calibri"/>
                <a:sym typeface="Calibri"/>
              </a:rPr>
              <a:t>Stream Covariates</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Flood-prone width</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Bankfull width</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Slope</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 </a:t>
            </a:r>
            <a:endParaRPr/>
          </a:p>
        </p:txBody>
      </p:sp>
      <p:pic>
        <p:nvPicPr>
          <p:cNvPr id="263" name="Google Shape;263;p28"/>
          <p:cNvPicPr preferRelativeResize="0"/>
          <p:nvPr/>
        </p:nvPicPr>
        <p:blipFill rotWithShape="1">
          <a:blip r:embed="rId6">
            <a:alphaModFix/>
          </a:blip>
          <a:srcRect l="32353" t="13510" r="33500" b="8445"/>
          <a:stretch/>
        </p:blipFill>
        <p:spPr>
          <a:xfrm>
            <a:off x="6858000" y="0"/>
            <a:ext cx="1837435" cy="2362200"/>
          </a:xfrm>
          <a:prstGeom prst="rect">
            <a:avLst/>
          </a:prstGeom>
          <a:noFill/>
          <a:ln w="25400" cap="flat" cmpd="sng">
            <a:solidFill>
              <a:schemeClr val="dk1"/>
            </a:solidFill>
            <a:prstDash val="solid"/>
            <a:miter lim="800000"/>
            <a:headEnd type="none" w="sm" len="sm"/>
            <a:tailEnd type="none" w="sm" len="sm"/>
          </a:ln>
        </p:spPr>
      </p:pic>
      <p:pic>
        <p:nvPicPr>
          <p:cNvPr id="264" name="Google Shape;264;p28"/>
          <p:cNvPicPr preferRelativeResize="0"/>
          <p:nvPr/>
        </p:nvPicPr>
        <p:blipFill rotWithShape="1">
          <a:blip r:embed="rId7">
            <a:alphaModFix/>
          </a:blip>
          <a:srcRect/>
          <a:stretch/>
        </p:blipFill>
        <p:spPr>
          <a:xfrm>
            <a:off x="6997017" y="2408207"/>
            <a:ext cx="2070863" cy="43360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29" descr="terrestrial_master_sample_points_bruneau_sel50.jpg"/>
          <p:cNvPicPr preferRelativeResize="0"/>
          <p:nvPr/>
        </p:nvPicPr>
        <p:blipFill rotWithShape="1">
          <a:blip r:embed="rId3">
            <a:alphaModFix/>
          </a:blip>
          <a:srcRect/>
          <a:stretch/>
        </p:blipFill>
        <p:spPr>
          <a:xfrm>
            <a:off x="5936687" y="3061690"/>
            <a:ext cx="3089597" cy="3657600"/>
          </a:xfrm>
          <a:prstGeom prst="rect">
            <a:avLst/>
          </a:prstGeom>
          <a:noFill/>
          <a:ln>
            <a:noFill/>
          </a:ln>
        </p:spPr>
      </p:pic>
      <p:sp>
        <p:nvSpPr>
          <p:cNvPr id="271" name="Google Shape;271;p29"/>
          <p:cNvSpPr txBox="1">
            <a:spLocks noGrp="1"/>
          </p:cNvSpPr>
          <p:nvPr>
            <p:ph type="title"/>
          </p:nvPr>
        </p:nvSpPr>
        <p:spPr>
          <a:xfrm>
            <a:off x="628650" y="10202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Statistically Valid, Scalable Sampling Designs</a:t>
            </a:r>
            <a:endParaRPr/>
          </a:p>
        </p:txBody>
      </p:sp>
      <p:sp>
        <p:nvSpPr>
          <p:cNvPr id="272" name="Google Shape;272;p29"/>
          <p:cNvSpPr txBox="1">
            <a:spLocks noGrp="1"/>
          </p:cNvSpPr>
          <p:nvPr>
            <p:ph type="body" idx="1"/>
          </p:nvPr>
        </p:nvSpPr>
        <p:spPr>
          <a:xfrm>
            <a:off x="487973" y="1610472"/>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dirty="0"/>
              <a:t>Sampling design includes </a:t>
            </a:r>
            <a:r>
              <a:rPr lang="en-US" sz="2400" i="1" u="sng" dirty="0"/>
              <a:t>where</a:t>
            </a:r>
            <a:r>
              <a:rPr lang="en-US" sz="2400" dirty="0"/>
              <a:t> you are going to monitor</a:t>
            </a:r>
            <a:endParaRPr dirty="0"/>
          </a:p>
          <a:p>
            <a:pPr marL="228600" lvl="0" indent="-228600" algn="l" rtl="0">
              <a:lnSpc>
                <a:spcPct val="90000"/>
              </a:lnSpc>
              <a:spcBef>
                <a:spcPts val="1000"/>
              </a:spcBef>
              <a:spcAft>
                <a:spcPts val="0"/>
              </a:spcAft>
              <a:buClr>
                <a:schemeClr val="dk1"/>
              </a:buClr>
              <a:buSzPts val="2400"/>
              <a:buChar char="•"/>
            </a:pPr>
            <a:r>
              <a:rPr lang="en-US" sz="2400" dirty="0"/>
              <a:t>Diversity of land uses/impacts + budgetary restrictions are driving need for sampling designs that can</a:t>
            </a:r>
            <a:endParaRPr dirty="0"/>
          </a:p>
          <a:p>
            <a:pPr marL="685800" lvl="1" indent="-228600" algn="l" rtl="0">
              <a:lnSpc>
                <a:spcPct val="90000"/>
              </a:lnSpc>
              <a:spcBef>
                <a:spcPts val="500"/>
              </a:spcBef>
              <a:spcAft>
                <a:spcPts val="0"/>
              </a:spcAft>
              <a:buClr>
                <a:schemeClr val="dk1"/>
              </a:buClr>
              <a:buSzPts val="2000"/>
              <a:buChar char="•"/>
            </a:pPr>
            <a:r>
              <a:rPr lang="en-US" sz="2000" dirty="0"/>
              <a:t>Address multiple objectives</a:t>
            </a:r>
            <a:endParaRPr dirty="0"/>
          </a:p>
          <a:p>
            <a:pPr marL="685800" lvl="1" indent="-228600" algn="l" rtl="0">
              <a:lnSpc>
                <a:spcPct val="90000"/>
              </a:lnSpc>
              <a:spcBef>
                <a:spcPts val="500"/>
              </a:spcBef>
              <a:spcAft>
                <a:spcPts val="0"/>
              </a:spcAft>
              <a:buClr>
                <a:schemeClr val="dk1"/>
              </a:buClr>
              <a:buSzPts val="2000"/>
              <a:buChar char="•"/>
            </a:pPr>
            <a:r>
              <a:rPr lang="en-US" sz="2000" dirty="0"/>
              <a:t>Provide information at multiple scales</a:t>
            </a:r>
            <a:endParaRPr dirty="0"/>
          </a:p>
          <a:p>
            <a:pPr marL="228600" lvl="0" indent="-228600" algn="l" rtl="0">
              <a:lnSpc>
                <a:spcPct val="90000"/>
              </a:lnSpc>
              <a:spcBef>
                <a:spcPts val="1000"/>
              </a:spcBef>
              <a:spcAft>
                <a:spcPts val="0"/>
              </a:spcAft>
              <a:buClr>
                <a:schemeClr val="dk1"/>
              </a:buClr>
              <a:buSzPts val="2400"/>
              <a:buChar char="•"/>
            </a:pPr>
            <a:r>
              <a:rPr lang="en-US" sz="2400" dirty="0"/>
              <a:t>Statistical (i.e., probability-based) approaches </a:t>
            </a:r>
            <a:br>
              <a:rPr lang="en-US" sz="2400" dirty="0"/>
            </a:br>
            <a:r>
              <a:rPr lang="en-US" sz="2400" dirty="0"/>
              <a:t>provide this foundation</a:t>
            </a:r>
            <a:endParaRPr dirty="0"/>
          </a:p>
          <a:p>
            <a:pPr marL="685800" lvl="1" indent="-228600" algn="l" rtl="0">
              <a:lnSpc>
                <a:spcPct val="90000"/>
              </a:lnSpc>
              <a:spcBef>
                <a:spcPts val="500"/>
              </a:spcBef>
              <a:spcAft>
                <a:spcPts val="0"/>
              </a:spcAft>
              <a:buClr>
                <a:schemeClr val="dk1"/>
              </a:buClr>
              <a:buSzPts val="2000"/>
              <a:buChar char="•"/>
            </a:pPr>
            <a:r>
              <a:rPr lang="en-US" sz="2000" dirty="0"/>
              <a:t>Can be defined according to objectives or generally</a:t>
            </a:r>
            <a:endParaRPr dirty="0"/>
          </a:p>
          <a:p>
            <a:pPr marL="685800" lvl="1" indent="-228600" algn="l" rtl="0">
              <a:lnSpc>
                <a:spcPct val="90000"/>
              </a:lnSpc>
              <a:spcBef>
                <a:spcPts val="500"/>
              </a:spcBef>
              <a:spcAft>
                <a:spcPts val="0"/>
              </a:spcAft>
              <a:buClr>
                <a:schemeClr val="dk1"/>
              </a:buClr>
              <a:buSzPts val="2000"/>
              <a:buChar char="•"/>
            </a:pPr>
            <a:r>
              <a:rPr lang="en-US" sz="2000" dirty="0"/>
              <a:t>Flexible and unbiased</a:t>
            </a:r>
            <a:endParaRPr dirty="0"/>
          </a:p>
          <a:p>
            <a:pPr marL="685800" lvl="1" indent="-228600" algn="l" rtl="0">
              <a:lnSpc>
                <a:spcPct val="90000"/>
              </a:lnSpc>
              <a:spcBef>
                <a:spcPts val="500"/>
              </a:spcBef>
              <a:spcAft>
                <a:spcPts val="0"/>
              </a:spcAft>
              <a:buClr>
                <a:schemeClr val="dk1"/>
              </a:buClr>
              <a:buSzPts val="2000"/>
              <a:buChar char="•"/>
            </a:pPr>
            <a:r>
              <a:rPr lang="en-US" sz="2000" dirty="0"/>
              <a:t>Can be combined and “scaled up”</a:t>
            </a:r>
            <a:endParaRPr dirty="0"/>
          </a:p>
          <a:p>
            <a:pPr marL="685800" lvl="1" indent="-228600" algn="l" rtl="0">
              <a:lnSpc>
                <a:spcPct val="90000"/>
              </a:lnSpc>
              <a:spcBef>
                <a:spcPts val="500"/>
              </a:spcBef>
              <a:spcAft>
                <a:spcPts val="0"/>
              </a:spcAft>
              <a:buClr>
                <a:schemeClr val="dk1"/>
              </a:buClr>
              <a:buSzPts val="2000"/>
              <a:buChar char="•"/>
            </a:pPr>
            <a:r>
              <a:rPr lang="en-US" sz="2000" dirty="0"/>
              <a:t>Quantifiable uncertainty</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8B27-0EEC-4A2A-B6F3-4486BAFCC90C}"/>
              </a:ext>
            </a:extLst>
          </p:cNvPr>
          <p:cNvSpPr>
            <a:spLocks noGrp="1"/>
          </p:cNvSpPr>
          <p:nvPr>
            <p:ph type="title"/>
          </p:nvPr>
        </p:nvSpPr>
        <p:spPr/>
        <p:txBody>
          <a:bodyPr/>
          <a:lstStyle/>
          <a:p>
            <a:r>
              <a:rPr lang="en-US" dirty="0"/>
              <a:t>Course Objectives</a:t>
            </a:r>
          </a:p>
        </p:txBody>
      </p:sp>
      <p:sp>
        <p:nvSpPr>
          <p:cNvPr id="8" name="TextBox 7">
            <a:extLst>
              <a:ext uri="{FF2B5EF4-FFF2-40B4-BE49-F238E27FC236}">
                <a16:creationId xmlns:a16="http://schemas.microsoft.com/office/drawing/2014/main" id="{05A42F03-D896-474B-B049-5FCED0D55287}"/>
              </a:ext>
            </a:extLst>
          </p:cNvPr>
          <p:cNvSpPr txBox="1"/>
          <p:nvPr/>
        </p:nvSpPr>
        <p:spPr>
          <a:xfrm>
            <a:off x="628650" y="1690689"/>
            <a:ext cx="7886700" cy="3631763"/>
          </a:xfrm>
          <a:prstGeom prst="rect">
            <a:avLst/>
          </a:prstGeom>
          <a:noFill/>
        </p:spPr>
        <p:txBody>
          <a:bodyPr wrap="square" rtlCol="0">
            <a:spAutoFit/>
          </a:bodyPr>
          <a:lstStyle/>
          <a:p>
            <a:pPr marL="457200" lvl="0" indent="-457200">
              <a:buFont typeface="+mj-lt"/>
              <a:buAutoNum type="arabicPeriod"/>
            </a:pPr>
            <a:r>
              <a:rPr lang="en-US" sz="2400" dirty="0">
                <a:latin typeface="Calibri" panose="020F0502020204030204" pitchFamily="34" charset="0"/>
                <a:cs typeface="Calibri" panose="020F0502020204030204" pitchFamily="34" charset="0"/>
              </a:rPr>
              <a:t>Familiarity with the background and history of AIM</a:t>
            </a:r>
          </a:p>
          <a:p>
            <a:pPr marL="457200" lvl="0" indent="-457200">
              <a:buFont typeface="+mj-lt"/>
              <a:buAutoNum type="arabicPeriod"/>
            </a:pPr>
            <a:r>
              <a:rPr lang="en-US" sz="2400" dirty="0">
                <a:latin typeface="Calibri" panose="020F0502020204030204" pitchFamily="34" charset="0"/>
                <a:cs typeface="Calibri" panose="020F0502020204030204" pitchFamily="34" charset="0"/>
              </a:rPr>
              <a:t>Learn and practice terrestrial core method protocol</a:t>
            </a:r>
          </a:p>
          <a:p>
            <a:pPr marL="457200" indent="-457200">
              <a:buFont typeface="+mj-lt"/>
              <a:buAutoNum type="arabicPeriod"/>
            </a:pPr>
            <a:r>
              <a:rPr lang="en-US" sz="2400" dirty="0">
                <a:latin typeface="Calibri" panose="020F0502020204030204" pitchFamily="34" charset="0"/>
                <a:cs typeface="Calibri" panose="020F0502020204030204" pitchFamily="34" charset="0"/>
              </a:rPr>
              <a:t>Understand how to implement a sample design</a:t>
            </a:r>
          </a:p>
          <a:p>
            <a:pPr marL="457200" indent="-457200">
              <a:buFont typeface="+mj-lt"/>
              <a:buAutoNum type="arabicPeriod"/>
            </a:pPr>
            <a:r>
              <a:rPr lang="en-US" sz="2400" dirty="0">
                <a:solidFill>
                  <a:schemeClr val="tx1">
                    <a:lumMod val="95000"/>
                    <a:lumOff val="5000"/>
                  </a:schemeClr>
                </a:solidFill>
                <a:latin typeface="Calibri" panose="020F0502020204030204" pitchFamily="34" charset="0"/>
                <a:cs typeface="Calibri" panose="020F0502020204030204" pitchFamily="34" charset="0"/>
              </a:rPr>
              <a:t>Electronic data capture practice</a:t>
            </a:r>
          </a:p>
          <a:p>
            <a:pPr marL="457200" indent="-457200">
              <a:buFont typeface="+mj-lt"/>
              <a:buAutoNum type="arabicPeriod"/>
            </a:pPr>
            <a:r>
              <a:rPr lang="en-US" sz="2400" dirty="0">
                <a:solidFill>
                  <a:schemeClr val="tx1">
                    <a:lumMod val="95000"/>
                    <a:lumOff val="5000"/>
                  </a:schemeClr>
                </a:solidFill>
                <a:latin typeface="Calibri" panose="020F0502020204030204" pitchFamily="34" charset="0"/>
                <a:cs typeface="Calibri" panose="020F0502020204030204" pitchFamily="34" charset="0"/>
              </a:rPr>
              <a:t>Familiarity with all components of AIM data</a:t>
            </a:r>
          </a:p>
          <a:p>
            <a:pPr marL="457200" indent="-457200">
              <a:buFont typeface="+mj-lt"/>
              <a:buAutoNum type="arabicPeriod"/>
            </a:pPr>
            <a:r>
              <a:rPr lang="en-US" sz="2400" dirty="0">
                <a:solidFill>
                  <a:schemeClr val="tx1">
                    <a:lumMod val="95000"/>
                    <a:lumOff val="5000"/>
                  </a:schemeClr>
                </a:solidFill>
                <a:latin typeface="Calibri" panose="020F0502020204030204" pitchFamily="34" charset="0"/>
                <a:cs typeface="Calibri" panose="020F0502020204030204" pitchFamily="34" charset="0"/>
              </a:rPr>
              <a:t>Understanding the components of QA and QC throughout the data collection process</a:t>
            </a:r>
          </a:p>
          <a:p>
            <a:pPr marL="457200" indent="-457200">
              <a:buFont typeface="+mj-lt"/>
              <a:buAutoNum type="arabicPeriod"/>
            </a:pPr>
            <a:r>
              <a:rPr lang="en-US" sz="2400" dirty="0">
                <a:latin typeface="Calibri" panose="020F0502020204030204" pitchFamily="34" charset="0"/>
                <a:cs typeface="Calibri" panose="020F0502020204030204" pitchFamily="34" charset="0"/>
              </a:rPr>
              <a:t>Method calibration</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dirty="0"/>
          </a:p>
        </p:txBody>
      </p:sp>
      <p:pic>
        <p:nvPicPr>
          <p:cNvPr id="9" name="Google Shape;217;p26" descr="\\ilmnirm3ds2\nc\Users\ekachergis\My Documents\My Pictures\2013_07_08_NE_Cali_Training\CIMG4941.JPG">
            <a:extLst>
              <a:ext uri="{FF2B5EF4-FFF2-40B4-BE49-F238E27FC236}">
                <a16:creationId xmlns:a16="http://schemas.microsoft.com/office/drawing/2014/main" id="{4B512508-8749-4847-B80F-E494977FB18A}"/>
              </a:ext>
            </a:extLst>
          </p:cNvPr>
          <p:cNvPicPr preferRelativeResize="0"/>
          <p:nvPr/>
        </p:nvPicPr>
        <p:blipFill rotWithShape="1">
          <a:blip r:embed="rId3">
            <a:alphaModFix/>
          </a:blip>
          <a:srcRect l="36516" t="22855" r="17659" b="-382"/>
          <a:stretch/>
        </p:blipFill>
        <p:spPr>
          <a:xfrm>
            <a:off x="0" y="4815892"/>
            <a:ext cx="1763031" cy="2042108"/>
          </a:xfrm>
          <a:prstGeom prst="rect">
            <a:avLst/>
          </a:prstGeom>
          <a:noFill/>
          <a:ln>
            <a:noFill/>
          </a:ln>
        </p:spPr>
      </p:pic>
      <p:pic>
        <p:nvPicPr>
          <p:cNvPr id="1026" name="Picture 2" descr="https://lh3.googleusercontent.com/N0S_wWcbxSbXuTvj0wKmKwV3tYnbtV6otcxaF8JsyF4aonw7Kig0GN2JKQ19WccJp22XBxfxFGRdECxzAlT8MCorJtwDx3S2l8xwiYLv2ojlg0O7SGXSKJYwBtaRBpYLY9ZvqpLMsDXwvZP91Lyr3E441VK7trOxAgna5qhX-ZU7xIBL0-z-UBpsHhKY7HzJNdoXpPAunHk4Xiv-JCYOsn1fW1_-7ezw6LCen7JwGGH2NlQM1pCavig5707ownmA0NEjBNcZphljm8QHU1wJHtLg7IfsLuP4PDop9EW9YnJ18kxb-84f4h_SQSWJCsKytXMeGCSKaDwBQ0lWQI15L0P6ZxXasKfpJAz-sXSgobJ8SwKYCanp6BPVtpl-plL1K9i09MrI1D_wMdqAQ_REj-u1c4Qv7eUHKHhHyZeZ35HxQSA9CLYEQgCqVcuDylFEUZig385085HJQ8v--xvoqYF-A7VMTxZ3K29AjppILFkJxKIIN7UXLw73l2sQ2ujGeN70pKiUA2qVlY9FCIpavRClXwCtBquaQObUgt7J7yuAp9DkHyyCJMYqlPP25C4ZGMwEfEvl2iBsuSWdl3I4RKAwYztZARQgHtjq0lae-mchndzK0aPp5yEPZ_eDL31YlI9GciuhkAdVq1pD_FVoNxoH5-1lRgw=w493-h657-no">
            <a:extLst>
              <a:ext uri="{FF2B5EF4-FFF2-40B4-BE49-F238E27FC236}">
                <a16:creationId xmlns:a16="http://schemas.microsoft.com/office/drawing/2014/main" id="{ADD983A3-6367-4273-A3EA-30A6CAE94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191" y="4799375"/>
            <a:ext cx="1528809" cy="20373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l5WDKdtCLrLsYT0gl9t5RZY-ZSgyb_RlQKltNipj4vOr1NfaIF1GyIjkzaxDRFVppv6LbSfZXengdcfsDU9V_1S88RpjHARVnDfRTi6T97RuC4245bN28s_61yiZg1N5ehyceiciBC3FT1a9BRhj7zqsw-cvWyVGheMq64pCgKX8lTOK7dFf4qRYHLlCtc_-9dOSGRuREaqfoYpmwSc_UfTn-Xd-7jj9H0ZPKSITlqjlynShqSpTe9UbIcbEO5pFQVwHlZIeesmjkLJ2pIMJ7CJcij6HqeG-VBiW0psGQUYRFLqaXZSqv9mhbqXZlsiRQ4NNO5jqr8i2gKTjJMcoEQEkd_b-6goGjXKgxOTW-SdUdIc-uJyabqRACftoS7VG0LId2s6dt9RyLAvg6gSbOJ9rnrLeE7hKmJvYeEkEADxphPmEXEVn_dcCeePd_UbQ1qDdQcsqQ0fRlNv3WnAG6TS0v6mAeRk_60z6QXYfikKYSR1xhuPUXUYvXzdTJ6zOriZzSZXo0iJE6oj6wXbGmdh_22h5Didl9dGT09NsrZvNZtzy5EUTEg8t80ODavtYMydmfgrDiprGvJFtQl_cTAsCyPWSgFqNPWgc2wWwCIR5YYE7SMRDTq2U2HshJYnAnduG1xg6AsXMN7K58Ss61sATgVkOzm4=w876-h657-no">
            <a:extLst>
              <a:ext uri="{FF2B5EF4-FFF2-40B4-BE49-F238E27FC236}">
                <a16:creationId xmlns:a16="http://schemas.microsoft.com/office/drawing/2014/main" id="{2E172198-FCDF-4F06-BA42-8CB46255E6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992" r="15568"/>
          <a:stretch/>
        </p:blipFill>
        <p:spPr bwMode="auto">
          <a:xfrm>
            <a:off x="2024569" y="4826442"/>
            <a:ext cx="1528809" cy="2031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5NcLOO9UOI29v3ZmsaGz49-qgfiXl2cuP-jXRQTZvJTtf9SNTATkhQGzDulRb-_7AU1mVRWwTK0VLLQXgep8soVkWO7HVZCBAzHHbCpiX-S1_G9DUPYe0akUn3uRsZPkkYLUk6Rn5L6EFKYV18992n8Ougmy2Slu6rK_p35m86-8wBIZHriXieYGzwiWcYc1V_Pe71YQAstCnauyDmiKhRtnuS1zrCcsezP3lfK3L5YP44QsXRYHmfGo6B4VyYIbxc9wemZYRGxIlKa68XMky4YZo2LTE5RGQCYuiSv83UViCeyjzbTlzjQAL9XaTO5NvOeoQJePVOKfRhjQMBYZ-TSCr0EUINsZB9wNKwuFekDOOMNpCDFAH0bnUD0FUL1k4xJt3TFFCBprIk6_xG3WVVVNSzL1Wr-eERzfuaF5RaGzs9vRmJZmssNOfcsTG8JsO1U4Boil5vf3SDN7-LVjRyWpAa9-5d35rESuCfsKuAMtlYrew6PzCpA9WKmlJXe3AI1DKRlQn7VsfWiG2TvfH_Ov-4baGiIC7ewvkN3ZCu04prIgMnO69iXUq9ImSYjEjoqElq7U2oWRPPAfyAiT6QnHmrR7ruTNzmMzHPNLdRwFKGogPLXmX2i8U3LACBru1OGj6k7_jc5_N2GHaSorwbdxiVaSMcA=w493-h657-no">
            <a:extLst>
              <a:ext uri="{FF2B5EF4-FFF2-40B4-BE49-F238E27FC236}">
                <a16:creationId xmlns:a16="http://schemas.microsoft.com/office/drawing/2014/main" id="{0DA4E30A-B124-4DE1-A5F5-C9110EDE6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7777" y="4799375"/>
            <a:ext cx="1528809" cy="20373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D879A6E-0C1B-4613-A878-7C417D15D30D}"/>
              </a:ext>
            </a:extLst>
          </p:cNvPr>
          <p:cNvPicPr>
            <a:picLocks noChangeAspect="1"/>
          </p:cNvPicPr>
          <p:nvPr/>
        </p:nvPicPr>
        <p:blipFill rotWithShape="1">
          <a:blip r:embed="rId7"/>
          <a:srcRect l="45569" r="8833"/>
          <a:stretch/>
        </p:blipFill>
        <p:spPr>
          <a:xfrm>
            <a:off x="3845396" y="4794645"/>
            <a:ext cx="1655401" cy="2042108"/>
          </a:xfrm>
          <a:prstGeom prst="rect">
            <a:avLst/>
          </a:prstGeom>
        </p:spPr>
      </p:pic>
      <p:cxnSp>
        <p:nvCxnSpPr>
          <p:cNvPr id="13" name="Straight Connector 12">
            <a:extLst>
              <a:ext uri="{FF2B5EF4-FFF2-40B4-BE49-F238E27FC236}">
                <a16:creationId xmlns:a16="http://schemas.microsoft.com/office/drawing/2014/main" id="{CE7AF275-173A-4FCF-A375-3EB0D36A9554}"/>
              </a:ext>
            </a:extLst>
          </p:cNvPr>
          <p:cNvCxnSpPr/>
          <p:nvPr/>
        </p:nvCxnSpPr>
        <p:spPr>
          <a:xfrm>
            <a:off x="426720" y="1428868"/>
            <a:ext cx="8351520"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8566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0"/>
          <p:cNvSpPr txBox="1">
            <a:spLocks noGrp="1"/>
          </p:cNvSpPr>
          <p:nvPr>
            <p:ph type="title"/>
          </p:nvPr>
        </p:nvSpPr>
        <p:spPr>
          <a:xfrm>
            <a:off x="964925" y="10877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Scales of AIM Implementation</a:t>
            </a:r>
            <a:endParaRPr/>
          </a:p>
        </p:txBody>
      </p:sp>
      <p:sp>
        <p:nvSpPr>
          <p:cNvPr id="279" name="Google Shape;279;p30"/>
          <p:cNvSpPr txBox="1">
            <a:spLocks noGrp="1"/>
          </p:cNvSpPr>
          <p:nvPr>
            <p:ph type="body" idx="1"/>
          </p:nvPr>
        </p:nvSpPr>
        <p:spPr>
          <a:xfrm>
            <a:off x="-3772275" y="1933725"/>
            <a:ext cx="3131700" cy="4351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National</a:t>
            </a:r>
            <a:endParaRPr/>
          </a:p>
          <a:p>
            <a:pPr marL="685800" lvl="1" indent="-228600" algn="l" rtl="0">
              <a:lnSpc>
                <a:spcPct val="90000"/>
              </a:lnSpc>
              <a:spcBef>
                <a:spcPts val="500"/>
              </a:spcBef>
              <a:spcAft>
                <a:spcPts val="0"/>
              </a:spcAft>
              <a:buClr>
                <a:schemeClr val="dk1"/>
              </a:buClr>
              <a:buSzPts val="2400"/>
              <a:buChar char="•"/>
            </a:pPr>
            <a:r>
              <a:rPr lang="en-US"/>
              <a:t>Landscape Monitoring Framework (LMF)</a:t>
            </a:r>
            <a:endParaRPr/>
          </a:p>
          <a:p>
            <a:pPr marL="228600" lvl="0" indent="-228600" algn="l" rtl="0">
              <a:lnSpc>
                <a:spcPct val="90000"/>
              </a:lnSpc>
              <a:spcBef>
                <a:spcPts val="1000"/>
              </a:spcBef>
              <a:spcAft>
                <a:spcPts val="0"/>
              </a:spcAft>
              <a:buClr>
                <a:schemeClr val="dk1"/>
              </a:buClr>
              <a:buSzPts val="2800"/>
              <a:buChar char="•"/>
            </a:pPr>
            <a:r>
              <a:rPr lang="en-US"/>
              <a:t>Regional</a:t>
            </a:r>
            <a:endParaRPr/>
          </a:p>
          <a:p>
            <a:pPr marL="685800" lvl="1" indent="-228600" algn="l" rtl="0">
              <a:lnSpc>
                <a:spcPct val="90000"/>
              </a:lnSpc>
              <a:spcBef>
                <a:spcPts val="500"/>
              </a:spcBef>
              <a:spcAft>
                <a:spcPts val="0"/>
              </a:spcAft>
              <a:buClr>
                <a:schemeClr val="dk1"/>
              </a:buClr>
              <a:buSzPts val="2400"/>
              <a:buChar char="•"/>
            </a:pPr>
            <a:r>
              <a:rPr lang="en-US"/>
              <a:t>E.g., state assessments</a:t>
            </a:r>
            <a:endParaRPr/>
          </a:p>
          <a:p>
            <a:pPr marL="228600" lvl="0" indent="-228600" algn="l" rtl="0">
              <a:lnSpc>
                <a:spcPct val="90000"/>
              </a:lnSpc>
              <a:spcBef>
                <a:spcPts val="1000"/>
              </a:spcBef>
              <a:spcAft>
                <a:spcPts val="0"/>
              </a:spcAft>
              <a:buClr>
                <a:schemeClr val="dk1"/>
              </a:buClr>
              <a:buSzPts val="2800"/>
              <a:buChar char="•"/>
            </a:pPr>
            <a:r>
              <a:rPr lang="en-US"/>
              <a:t>Local</a:t>
            </a:r>
            <a:endParaRPr/>
          </a:p>
          <a:p>
            <a:pPr marL="685800" lvl="1" indent="-228600" algn="l" rtl="0">
              <a:lnSpc>
                <a:spcPct val="90000"/>
              </a:lnSpc>
              <a:spcBef>
                <a:spcPts val="500"/>
              </a:spcBef>
              <a:spcAft>
                <a:spcPts val="0"/>
              </a:spcAft>
              <a:buClr>
                <a:schemeClr val="dk1"/>
              </a:buClr>
              <a:buSzPts val="2400"/>
              <a:buChar char="•"/>
            </a:pPr>
            <a:r>
              <a:rPr lang="en-US"/>
              <a:t>AIM projects with BLM offices</a:t>
            </a:r>
            <a:endParaRPr/>
          </a:p>
        </p:txBody>
      </p:sp>
      <p:pic>
        <p:nvPicPr>
          <p:cNvPr id="280" name="Google Shape;280;p30"/>
          <p:cNvPicPr preferRelativeResize="0"/>
          <p:nvPr/>
        </p:nvPicPr>
        <p:blipFill>
          <a:blip r:embed="rId3">
            <a:alphaModFix/>
          </a:blip>
          <a:stretch>
            <a:fillRect/>
          </a:stretch>
        </p:blipFill>
        <p:spPr>
          <a:xfrm>
            <a:off x="409750" y="1112000"/>
            <a:ext cx="8141725" cy="53889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1"/>
          <p:cNvSpPr txBox="1">
            <a:spLocks noGrp="1"/>
          </p:cNvSpPr>
          <p:nvPr>
            <p:ph type="title"/>
          </p:nvPr>
        </p:nvSpPr>
        <p:spPr>
          <a:xfrm>
            <a:off x="276850" y="370200"/>
            <a:ext cx="5052900" cy="129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BLM Landscape Monitoring Framework</a:t>
            </a:r>
            <a:endParaRPr/>
          </a:p>
        </p:txBody>
      </p:sp>
      <p:sp>
        <p:nvSpPr>
          <p:cNvPr id="287" name="Google Shape;287;p31"/>
          <p:cNvSpPr txBox="1">
            <a:spLocks noGrp="1"/>
          </p:cNvSpPr>
          <p:nvPr>
            <p:ph type="body" idx="1"/>
          </p:nvPr>
        </p:nvSpPr>
        <p:spPr>
          <a:xfrm>
            <a:off x="276841" y="2049361"/>
            <a:ext cx="4089265"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a:t>Extension of NRCS Natural Resource Inventory (NRI) onto BLM Lands</a:t>
            </a:r>
            <a:endParaRPr/>
          </a:p>
          <a:p>
            <a:pPr marL="228600" lvl="0" indent="-228600" algn="l" rtl="0">
              <a:lnSpc>
                <a:spcPct val="80000"/>
              </a:lnSpc>
              <a:spcBef>
                <a:spcPts val="1000"/>
              </a:spcBef>
              <a:spcAft>
                <a:spcPts val="0"/>
              </a:spcAft>
              <a:buClr>
                <a:schemeClr val="dk1"/>
              </a:buClr>
              <a:buSzPts val="2800"/>
              <a:buChar char="•"/>
            </a:pPr>
            <a:r>
              <a:rPr lang="en-US"/>
              <a:t>Separate sample frame so data can be shared</a:t>
            </a:r>
            <a:endParaRPr/>
          </a:p>
          <a:p>
            <a:pPr marL="228600" lvl="0" indent="-228600" algn="l" rtl="0">
              <a:lnSpc>
                <a:spcPct val="80000"/>
              </a:lnSpc>
              <a:spcBef>
                <a:spcPts val="1000"/>
              </a:spcBef>
              <a:spcAft>
                <a:spcPts val="0"/>
              </a:spcAft>
              <a:buClr>
                <a:schemeClr val="dk1"/>
              </a:buClr>
              <a:buSzPts val="2800"/>
              <a:buChar char="•"/>
            </a:pPr>
            <a:r>
              <a:rPr lang="en-US"/>
              <a:t>Started in 2011</a:t>
            </a:r>
            <a:endParaRPr/>
          </a:p>
          <a:p>
            <a:pPr marL="228600" lvl="0" indent="-228600" algn="l" rtl="0">
              <a:lnSpc>
                <a:spcPct val="80000"/>
              </a:lnSpc>
              <a:spcBef>
                <a:spcPts val="1000"/>
              </a:spcBef>
              <a:spcAft>
                <a:spcPts val="0"/>
              </a:spcAft>
              <a:buClr>
                <a:schemeClr val="dk1"/>
              </a:buClr>
              <a:buSzPts val="2800"/>
              <a:buChar char="•"/>
            </a:pPr>
            <a:r>
              <a:rPr lang="en-US"/>
              <a:t>~9,000 sites visited so far</a:t>
            </a:r>
            <a:endParaRPr/>
          </a:p>
          <a:p>
            <a:pPr marL="228600" lvl="0" indent="-228600" algn="l" rtl="0">
              <a:lnSpc>
                <a:spcPct val="80000"/>
              </a:lnSpc>
              <a:spcBef>
                <a:spcPts val="1000"/>
              </a:spcBef>
              <a:spcAft>
                <a:spcPts val="0"/>
              </a:spcAft>
              <a:buClr>
                <a:schemeClr val="dk1"/>
              </a:buClr>
              <a:buSzPts val="2800"/>
              <a:buChar char="•"/>
            </a:pPr>
            <a:r>
              <a:rPr lang="en-US"/>
              <a:t>Target sample of 10,000 sites</a:t>
            </a:r>
            <a:endParaRPr/>
          </a:p>
        </p:txBody>
      </p:sp>
      <p:pic>
        <p:nvPicPr>
          <p:cNvPr id="288" name="Google Shape;288;p31"/>
          <p:cNvPicPr preferRelativeResize="0"/>
          <p:nvPr/>
        </p:nvPicPr>
        <p:blipFill>
          <a:blip r:embed="rId3">
            <a:alphaModFix/>
          </a:blip>
          <a:stretch>
            <a:fillRect/>
          </a:stretch>
        </p:blipFill>
        <p:spPr>
          <a:xfrm>
            <a:off x="4945875" y="1498583"/>
            <a:ext cx="4014024" cy="5070017"/>
          </a:xfrm>
          <a:prstGeom prst="rect">
            <a:avLst/>
          </a:prstGeom>
          <a:noFill/>
          <a:ln>
            <a:noFill/>
          </a:ln>
        </p:spPr>
      </p:pic>
      <p:sp>
        <p:nvSpPr>
          <p:cNvPr id="289" name="Google Shape;289;p31"/>
          <p:cNvSpPr txBox="1"/>
          <p:nvPr/>
        </p:nvSpPr>
        <p:spPr>
          <a:xfrm>
            <a:off x="4945887" y="216574"/>
            <a:ext cx="401401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Percent of BLM Rangelands with Canopy Gaps &gt; 2m</a:t>
            </a:r>
            <a:endParaRPr/>
          </a:p>
        </p:txBody>
      </p:sp>
      <p:sp>
        <p:nvSpPr>
          <p:cNvPr id="290" name="Google Shape;290;p31"/>
          <p:cNvSpPr txBox="1"/>
          <p:nvPr/>
        </p:nvSpPr>
        <p:spPr>
          <a:xfrm>
            <a:off x="4620638" y="6568602"/>
            <a:ext cx="399942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Source: 2011 BLM Rangeland Resource Assessment (</a:t>
            </a:r>
            <a:r>
              <a:rPr lang="en-US" sz="1200" i="1">
                <a:solidFill>
                  <a:schemeClr val="dk1"/>
                </a:solidFill>
                <a:latin typeface="Calibri"/>
                <a:ea typeface="Calibri"/>
                <a:cs typeface="Calibri"/>
                <a:sym typeface="Calibri"/>
              </a:rPr>
              <a:t>in press</a:t>
            </a:r>
            <a:r>
              <a:rPr lang="en-US" sz="1200">
                <a:solidFill>
                  <a:schemeClr val="dk1"/>
                </a:solidFill>
                <a:latin typeface="Calibri"/>
                <a:ea typeface="Calibri"/>
                <a:cs typeface="Calibri"/>
                <a:sym typeface="Calibri"/>
              </a:rPr>
              <a: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2"/>
          <p:cNvSpPr txBox="1">
            <a:spLocks noGrp="1"/>
          </p:cNvSpPr>
          <p:nvPr>
            <p:ph type="title"/>
          </p:nvPr>
        </p:nvSpPr>
        <p:spPr>
          <a:xfrm>
            <a:off x="96200" y="60325"/>
            <a:ext cx="8851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BLM Field Office Monitoring Projects</a:t>
            </a:r>
            <a:endParaRPr/>
          </a:p>
        </p:txBody>
      </p:sp>
      <p:sp>
        <p:nvSpPr>
          <p:cNvPr id="297" name="Google Shape;297;p32"/>
          <p:cNvSpPr txBox="1">
            <a:spLocks noGrp="1"/>
          </p:cNvSpPr>
          <p:nvPr>
            <p:ph type="body" idx="1"/>
          </p:nvPr>
        </p:nvSpPr>
        <p:spPr>
          <a:xfrm>
            <a:off x="4275525" y="1525700"/>
            <a:ext cx="45042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a:t>Designed to support local and regional management/ monitoring objectives</a:t>
            </a:r>
            <a:endParaRPr/>
          </a:p>
          <a:p>
            <a:pPr marL="228600" lvl="0" indent="-228600" algn="l" rtl="0">
              <a:lnSpc>
                <a:spcPct val="80000"/>
              </a:lnSpc>
              <a:spcBef>
                <a:spcPts val="1000"/>
              </a:spcBef>
              <a:spcAft>
                <a:spcPts val="0"/>
              </a:spcAft>
              <a:buClr>
                <a:schemeClr val="dk1"/>
              </a:buClr>
              <a:buSzPts val="2800"/>
              <a:buChar char="•"/>
            </a:pPr>
            <a:r>
              <a:rPr lang="en-US"/>
              <a:t>Locally-based field crews (depending)</a:t>
            </a:r>
            <a:endParaRPr/>
          </a:p>
          <a:p>
            <a:pPr marL="228600" lvl="0" indent="-228600" algn="l" rtl="0">
              <a:lnSpc>
                <a:spcPct val="80000"/>
              </a:lnSpc>
              <a:spcBef>
                <a:spcPts val="1000"/>
              </a:spcBef>
              <a:spcAft>
                <a:spcPts val="0"/>
              </a:spcAft>
              <a:buClr>
                <a:schemeClr val="dk1"/>
              </a:buClr>
              <a:buSzPts val="2800"/>
              <a:buChar char="•"/>
            </a:pPr>
            <a:r>
              <a:rPr lang="en-US"/>
              <a:t>Rotating panel designs – annual sampling</a:t>
            </a:r>
            <a:endParaRPr/>
          </a:p>
          <a:p>
            <a:pPr marL="228600" lvl="0" indent="-228600" algn="l" rtl="0">
              <a:lnSpc>
                <a:spcPct val="80000"/>
              </a:lnSpc>
              <a:spcBef>
                <a:spcPts val="1000"/>
              </a:spcBef>
              <a:spcAft>
                <a:spcPts val="0"/>
              </a:spcAft>
              <a:buClr>
                <a:schemeClr val="dk1"/>
              </a:buClr>
              <a:buSzPts val="2800"/>
              <a:buChar char="•"/>
            </a:pPr>
            <a:r>
              <a:rPr lang="en-US"/>
              <a:t>Core + supplemental methods</a:t>
            </a:r>
            <a:endParaRPr/>
          </a:p>
          <a:p>
            <a:pPr marL="228600" lvl="0" indent="-228600" algn="l" rtl="0">
              <a:lnSpc>
                <a:spcPct val="80000"/>
              </a:lnSpc>
              <a:spcBef>
                <a:spcPts val="1000"/>
              </a:spcBef>
              <a:spcAft>
                <a:spcPts val="0"/>
              </a:spcAft>
              <a:buClr>
                <a:schemeClr val="dk1"/>
              </a:buClr>
              <a:buSzPts val="2800"/>
              <a:buChar char="•"/>
            </a:pPr>
            <a:r>
              <a:rPr lang="en-US"/>
              <a:t>Design/Analysis support</a:t>
            </a:r>
            <a:endParaRPr/>
          </a:p>
        </p:txBody>
      </p:sp>
      <p:sp>
        <p:nvSpPr>
          <p:cNvPr id="299" name="Google Shape;299;p32"/>
          <p:cNvSpPr txBox="1"/>
          <p:nvPr/>
        </p:nvSpPr>
        <p:spPr>
          <a:xfrm>
            <a:off x="285749" y="6538364"/>
            <a:ext cx="528966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Aquatic Data February 2019</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b="1" dirty="0">
              <a:solidFill>
                <a:schemeClr val="dk1"/>
              </a:solidFill>
              <a:latin typeface="Calibri"/>
              <a:ea typeface="Calibri"/>
              <a:cs typeface="Calibri"/>
              <a:sym typeface="Calibri"/>
            </a:endParaRPr>
          </a:p>
        </p:txBody>
      </p:sp>
      <p:sp>
        <p:nvSpPr>
          <p:cNvPr id="300" name="Google Shape;300;p32"/>
          <p:cNvSpPr txBox="1"/>
          <p:nvPr/>
        </p:nvSpPr>
        <p:spPr>
          <a:xfrm>
            <a:off x="285749" y="3544233"/>
            <a:ext cx="398978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Terrestrial Data February 2019</a:t>
            </a:r>
            <a:endParaRPr dirty="0"/>
          </a:p>
        </p:txBody>
      </p:sp>
      <p:pic>
        <p:nvPicPr>
          <p:cNvPr id="1026" name="Picture 2" descr="Terrestrial_Total_PC_June2018_AIM.jpg">
            <a:extLst>
              <a:ext uri="{FF2B5EF4-FFF2-40B4-BE49-F238E27FC236}">
                <a16:creationId xmlns:a16="http://schemas.microsoft.com/office/drawing/2014/main" id="{199A06EC-8937-4D75-B49F-373A897AA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75" y="1047879"/>
            <a:ext cx="3349514" cy="2588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quatic_Total_PC_June2018_AIM.jpg">
            <a:extLst>
              <a:ext uri="{FF2B5EF4-FFF2-40B4-BE49-F238E27FC236}">
                <a16:creationId xmlns:a16="http://schemas.microsoft.com/office/drawing/2014/main" id="{4C5FDA08-9DC2-4FAA-819B-B866B7D42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3867844"/>
            <a:ext cx="3495145" cy="2700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pic>
        <p:nvPicPr>
          <p:cNvPr id="307" name="Google Shape;307;p33" descr="https://lh4.googleusercontent.com/1tayURxoMfauxb0v4EROlDBnvjo7jzOpYAbl5AhajEkAaQ4EeMwvxDJd7ZEKggG2Yo4hqBcMEQLxWVGjhsuB0PvKwg2lsiaYNeSgUMpJ5kp9qbLRCUlzCqCk5vw1PxqPiFrYNmCGbvOiftkPVg"/>
          <p:cNvPicPr preferRelativeResize="0">
            <a:picLocks noGrp="1"/>
          </p:cNvPicPr>
          <p:nvPr>
            <p:ph type="body" idx="1"/>
          </p:nvPr>
        </p:nvPicPr>
        <p:blipFill rotWithShape="1">
          <a:blip r:embed="rId3">
            <a:alphaModFix/>
          </a:blip>
          <a:srcRect r="24334"/>
          <a:stretch/>
        </p:blipFill>
        <p:spPr>
          <a:xfrm>
            <a:off x="5331075" y="1351037"/>
            <a:ext cx="3600300" cy="2700300"/>
          </a:xfrm>
          <a:prstGeom prst="rect">
            <a:avLst/>
          </a:prstGeom>
          <a:noFill/>
          <a:ln>
            <a:noFill/>
          </a:ln>
        </p:spPr>
      </p:pic>
      <p:sp>
        <p:nvSpPr>
          <p:cNvPr id="308" name="Google Shape;308;p33"/>
          <p:cNvSpPr/>
          <p:nvPr/>
        </p:nvSpPr>
        <p:spPr>
          <a:xfrm>
            <a:off x="0" y="5320142"/>
            <a:ext cx="9144000" cy="736551"/>
          </a:xfrm>
          <a:prstGeom prst="rect">
            <a:avLst/>
          </a:prstGeom>
          <a:solidFill>
            <a:schemeClr val="lt1">
              <a:alpha val="9294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33"/>
          <p:cNvSpPr txBox="1">
            <a:spLocks noGrp="1"/>
          </p:cNvSpPr>
          <p:nvPr>
            <p:ph type="title"/>
          </p:nvPr>
        </p:nvSpPr>
        <p:spPr>
          <a:xfrm>
            <a:off x="0" y="76531"/>
            <a:ext cx="8408194" cy="7448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a:t>Integration with Remote Sensing</a:t>
            </a:r>
            <a:endParaRPr/>
          </a:p>
        </p:txBody>
      </p:sp>
      <p:cxnSp>
        <p:nvCxnSpPr>
          <p:cNvPr id="310" name="Google Shape;310;p33"/>
          <p:cNvCxnSpPr/>
          <p:nvPr/>
        </p:nvCxnSpPr>
        <p:spPr>
          <a:xfrm>
            <a:off x="0" y="5241983"/>
            <a:ext cx="9144000" cy="0"/>
          </a:xfrm>
          <a:prstGeom prst="straightConnector1">
            <a:avLst/>
          </a:prstGeom>
          <a:noFill/>
          <a:ln w="41275" cap="flat" cmpd="sng">
            <a:solidFill>
              <a:schemeClr val="lt1">
                <a:alpha val="89803"/>
              </a:schemeClr>
            </a:solidFill>
            <a:prstDash val="solid"/>
            <a:miter lim="800000"/>
            <a:headEnd type="none" w="sm" len="sm"/>
            <a:tailEnd type="none" w="sm" len="sm"/>
          </a:ln>
        </p:spPr>
      </p:cxnSp>
      <p:cxnSp>
        <p:nvCxnSpPr>
          <p:cNvPr id="311" name="Google Shape;311;p33"/>
          <p:cNvCxnSpPr/>
          <p:nvPr/>
        </p:nvCxnSpPr>
        <p:spPr>
          <a:xfrm>
            <a:off x="0" y="6134852"/>
            <a:ext cx="9144000" cy="0"/>
          </a:xfrm>
          <a:prstGeom prst="straightConnector1">
            <a:avLst/>
          </a:prstGeom>
          <a:noFill/>
          <a:ln w="41275" cap="flat" cmpd="sng">
            <a:solidFill>
              <a:schemeClr val="lt1">
                <a:alpha val="89803"/>
              </a:schemeClr>
            </a:solidFill>
            <a:prstDash val="solid"/>
            <a:miter lim="800000"/>
            <a:headEnd type="none" w="sm" len="sm"/>
            <a:tailEnd type="none" w="sm" len="sm"/>
          </a:ln>
        </p:spPr>
      </p:cxnSp>
      <p:sp>
        <p:nvSpPr>
          <p:cNvPr id="312" name="Google Shape;312;p33"/>
          <p:cNvSpPr/>
          <p:nvPr/>
        </p:nvSpPr>
        <p:spPr>
          <a:xfrm>
            <a:off x="0" y="4972050"/>
            <a:ext cx="9144000" cy="1885950"/>
          </a:xfrm>
          <a:prstGeom prst="rect">
            <a:avLst/>
          </a:prstGeom>
          <a:solidFill>
            <a:srgbClr val="DBDBD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33"/>
          <p:cNvSpPr txBox="1"/>
          <p:nvPr/>
        </p:nvSpPr>
        <p:spPr>
          <a:xfrm>
            <a:off x="190513" y="5367628"/>
            <a:ext cx="254317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Map Products:</a:t>
            </a:r>
            <a:endParaRPr/>
          </a:p>
        </p:txBody>
      </p:sp>
      <p:sp>
        <p:nvSpPr>
          <p:cNvPr id="314" name="Google Shape;314;p33"/>
          <p:cNvSpPr txBox="1"/>
          <p:nvPr/>
        </p:nvSpPr>
        <p:spPr>
          <a:xfrm>
            <a:off x="2562225" y="5179530"/>
            <a:ext cx="3600450" cy="21236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Shrub Cover</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Sagebrush Cover</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Big Sagebrush Cover</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Wyoming Sagebrush Cover</a:t>
            </a:r>
            <a:endParaRPr/>
          </a:p>
          <a:p>
            <a:pPr marL="0" marR="0" lvl="0" indent="0" algn="l" rtl="0">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315" name="Google Shape;315;p33"/>
          <p:cNvSpPr txBox="1"/>
          <p:nvPr/>
        </p:nvSpPr>
        <p:spPr>
          <a:xfrm>
            <a:off x="6619875" y="5241983"/>
            <a:ext cx="2743200" cy="21236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Herbaceous Cover</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Shrub Height</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Bare Ground</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Litter Cover</a:t>
            </a:r>
            <a:endParaRPr/>
          </a:p>
          <a:p>
            <a:pPr marL="0" marR="0" lvl="0" indent="0" algn="l" rtl="0">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316" name="Google Shape;316;p33"/>
          <p:cNvPicPr preferRelativeResize="0"/>
          <p:nvPr/>
        </p:nvPicPr>
        <p:blipFill>
          <a:blip r:embed="rId4">
            <a:alphaModFix/>
          </a:blip>
          <a:stretch>
            <a:fillRect/>
          </a:stretch>
        </p:blipFill>
        <p:spPr>
          <a:xfrm>
            <a:off x="105250" y="845579"/>
            <a:ext cx="5658500" cy="3936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740"/>
              <a:buFont typeface="Calibri"/>
              <a:buNone/>
            </a:pPr>
            <a:r>
              <a:rPr lang="en-US"/>
              <a:t>Electronic data capture and management</a:t>
            </a:r>
            <a:endParaRPr/>
          </a:p>
        </p:txBody>
      </p:sp>
      <p:sp>
        <p:nvSpPr>
          <p:cNvPr id="323" name="Google Shape;323;p3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endParaRPr b="1"/>
          </a:p>
        </p:txBody>
      </p:sp>
      <p:pic>
        <p:nvPicPr>
          <p:cNvPr id="324" name="Google Shape;324;p34" descr="http://www.santekonline.com/Content/userfiles/images/iStock_000012056523XSmall.jpg"/>
          <p:cNvPicPr preferRelativeResize="0"/>
          <p:nvPr/>
        </p:nvPicPr>
        <p:blipFill rotWithShape="1">
          <a:blip r:embed="rId3">
            <a:alphaModFix/>
          </a:blip>
          <a:srcRect/>
          <a:stretch/>
        </p:blipFill>
        <p:spPr>
          <a:xfrm>
            <a:off x="3814078" y="2202015"/>
            <a:ext cx="5105400" cy="3829050"/>
          </a:xfrm>
          <a:prstGeom prst="rect">
            <a:avLst/>
          </a:prstGeom>
          <a:noFill/>
          <a:ln>
            <a:noFill/>
          </a:ln>
        </p:spPr>
      </p:pic>
      <p:sp>
        <p:nvSpPr>
          <p:cNvPr id="325" name="Google Shape;325;p34"/>
          <p:cNvSpPr txBox="1"/>
          <p:nvPr/>
        </p:nvSpPr>
        <p:spPr>
          <a:xfrm>
            <a:off x="4253522" y="5726265"/>
            <a:ext cx="4228402"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2E75B5"/>
                </a:solidFill>
                <a:latin typeface="Calibri"/>
                <a:ea typeface="Calibri"/>
                <a:cs typeface="Calibri"/>
                <a:sym typeface="Calibri"/>
              </a:rPr>
              <a:t>BLM National Operations Center</a:t>
            </a:r>
            <a:endParaRPr/>
          </a:p>
        </p:txBody>
      </p:sp>
      <p:sp>
        <p:nvSpPr>
          <p:cNvPr id="326" name="Google Shape;326;p34"/>
          <p:cNvSpPr txBox="1"/>
          <p:nvPr/>
        </p:nvSpPr>
        <p:spPr>
          <a:xfrm rot="-760457">
            <a:off x="5719078" y="2983065"/>
            <a:ext cx="1562992"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Enterprise </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databases</a:t>
            </a:r>
            <a:endParaRPr/>
          </a:p>
        </p:txBody>
      </p:sp>
      <p:pic>
        <p:nvPicPr>
          <p:cNvPr id="327" name="Google Shape;327;p34"/>
          <p:cNvPicPr preferRelativeResize="0"/>
          <p:nvPr/>
        </p:nvPicPr>
        <p:blipFill rotWithShape="1">
          <a:blip r:embed="rId4">
            <a:alphaModFix/>
          </a:blip>
          <a:srcRect/>
          <a:stretch/>
        </p:blipFill>
        <p:spPr>
          <a:xfrm>
            <a:off x="487451" y="2959790"/>
            <a:ext cx="3077148" cy="2788938"/>
          </a:xfrm>
          <a:prstGeom prst="rect">
            <a:avLst/>
          </a:prstGeom>
          <a:noFill/>
          <a:ln>
            <a:noFill/>
          </a:ln>
        </p:spPr>
      </p:pic>
      <p:grpSp>
        <p:nvGrpSpPr>
          <p:cNvPr id="328" name="Google Shape;328;p34"/>
          <p:cNvGrpSpPr/>
          <p:nvPr/>
        </p:nvGrpSpPr>
        <p:grpSpPr>
          <a:xfrm>
            <a:off x="75250" y="2360151"/>
            <a:ext cx="3774144" cy="3670914"/>
            <a:chOff x="1721400" y="1828801"/>
            <a:chExt cx="5502446" cy="4663836"/>
          </a:xfrm>
        </p:grpSpPr>
        <p:sp>
          <p:nvSpPr>
            <p:cNvPr id="329" name="Google Shape;329;p34"/>
            <p:cNvSpPr/>
            <p:nvPr/>
          </p:nvSpPr>
          <p:spPr>
            <a:xfrm rot="2385320">
              <a:off x="1176334" y="3805015"/>
              <a:ext cx="6400800" cy="609600"/>
            </a:xfrm>
            <a:prstGeom prst="flowChartProcess">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34"/>
            <p:cNvSpPr/>
            <p:nvPr/>
          </p:nvSpPr>
          <p:spPr>
            <a:xfrm rot="-2309392">
              <a:off x="1328735" y="3957413"/>
              <a:ext cx="6400800" cy="609598"/>
            </a:xfrm>
            <a:prstGeom prst="flowChartProcess">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76373B-A63D-4ADE-8E49-0C8F09B322AF}"/>
              </a:ext>
            </a:extLst>
          </p:cNvPr>
          <p:cNvSpPr>
            <a:spLocks noGrp="1"/>
          </p:cNvSpPr>
          <p:nvPr>
            <p:ph type="title"/>
          </p:nvPr>
        </p:nvSpPr>
        <p:spPr/>
        <p:txBody>
          <a:bodyPr/>
          <a:lstStyle/>
          <a:p>
            <a:r>
              <a:rPr lang="en-US" i="1" dirty="0">
                <a:solidFill>
                  <a:srgbClr val="FF0000"/>
                </a:solidFill>
              </a:rPr>
              <a:t>[INSERT 1 OR 2 SLIDES DEMONSTRATING LOCAL AIM DATA USES]</a:t>
            </a:r>
          </a:p>
        </p:txBody>
      </p:sp>
      <p:pic>
        <p:nvPicPr>
          <p:cNvPr id="3" name="Picture 2">
            <a:extLst>
              <a:ext uri="{FF2B5EF4-FFF2-40B4-BE49-F238E27FC236}">
                <a16:creationId xmlns:a16="http://schemas.microsoft.com/office/drawing/2014/main" id="{F50185CC-28DF-40CF-AB99-BB8AE176D4DF}"/>
              </a:ext>
            </a:extLst>
          </p:cNvPr>
          <p:cNvPicPr>
            <a:picLocks noChangeAspect="1"/>
          </p:cNvPicPr>
          <p:nvPr/>
        </p:nvPicPr>
        <p:blipFill>
          <a:blip r:embed="rId2"/>
          <a:stretch>
            <a:fillRect/>
          </a:stretch>
        </p:blipFill>
        <p:spPr>
          <a:xfrm>
            <a:off x="223263" y="2046198"/>
            <a:ext cx="4882138" cy="2765604"/>
          </a:xfrm>
          <a:prstGeom prst="rect">
            <a:avLst/>
          </a:prstGeom>
        </p:spPr>
      </p:pic>
      <p:pic>
        <p:nvPicPr>
          <p:cNvPr id="6" name="Picture 5">
            <a:extLst>
              <a:ext uri="{FF2B5EF4-FFF2-40B4-BE49-F238E27FC236}">
                <a16:creationId xmlns:a16="http://schemas.microsoft.com/office/drawing/2014/main" id="{B4C14986-4B4C-44E4-B828-B38028ED4E51}"/>
              </a:ext>
            </a:extLst>
          </p:cNvPr>
          <p:cNvPicPr>
            <a:picLocks noChangeAspect="1"/>
          </p:cNvPicPr>
          <p:nvPr/>
        </p:nvPicPr>
        <p:blipFill>
          <a:blip r:embed="rId3"/>
          <a:stretch>
            <a:fillRect/>
          </a:stretch>
        </p:blipFill>
        <p:spPr>
          <a:xfrm>
            <a:off x="3920869" y="3429000"/>
            <a:ext cx="4830254" cy="2966437"/>
          </a:xfrm>
          <a:prstGeom prst="rect">
            <a:avLst/>
          </a:prstGeom>
        </p:spPr>
      </p:pic>
    </p:spTree>
    <p:extLst>
      <p:ext uri="{BB962C8B-B14F-4D97-AF65-F5344CB8AC3E}">
        <p14:creationId xmlns:p14="http://schemas.microsoft.com/office/powerpoint/2010/main" val="54928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36" descr="\\ilmnirm3ds2\nc\Users\ekachergis\My Documents\AIM\Old Sharepoint\Shared Documents\NLCS Pictures\co-gunnison gorge nca-5352.jpg"/>
          <p:cNvPicPr preferRelativeResize="0"/>
          <p:nvPr/>
        </p:nvPicPr>
        <p:blipFill rotWithShape="1">
          <a:blip r:embed="rId3">
            <a:alphaModFix/>
          </a:blip>
          <a:srcRect/>
          <a:stretch/>
        </p:blipFill>
        <p:spPr>
          <a:xfrm>
            <a:off x="-899833" y="-211974"/>
            <a:ext cx="10822458" cy="7212264"/>
          </a:xfrm>
          <a:prstGeom prst="rect">
            <a:avLst/>
          </a:prstGeom>
          <a:noFill/>
          <a:ln>
            <a:noFill/>
          </a:ln>
        </p:spPr>
      </p:pic>
      <p:sp>
        <p:nvSpPr>
          <p:cNvPr id="344" name="Google Shape;344;p36"/>
          <p:cNvSpPr txBox="1">
            <a:spLocks noGrp="1"/>
          </p:cNvSpPr>
          <p:nvPr>
            <p:ph type="ctrTitle"/>
          </p:nvPr>
        </p:nvSpPr>
        <p:spPr>
          <a:xfrm>
            <a:off x="1024615" y="5638634"/>
            <a:ext cx="7162800" cy="1075514"/>
          </a:xfrm>
          <a:prstGeom prst="rect">
            <a:avLst/>
          </a:prstGeom>
          <a:solidFill>
            <a:schemeClr val="dk1"/>
          </a:solid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3600"/>
              <a:buFont typeface="Calibri"/>
              <a:buNone/>
            </a:pPr>
            <a:r>
              <a:rPr lang="en-US" sz="3600" b="1">
                <a:solidFill>
                  <a:schemeClr val="lt1"/>
                </a:solidFill>
              </a:rPr>
              <a:t>Structured Implementation for Adaptive Management</a:t>
            </a:r>
            <a:endParaRPr/>
          </a:p>
        </p:txBody>
      </p:sp>
      <p:sp>
        <p:nvSpPr>
          <p:cNvPr id="345" name="Google Shape;345;p36"/>
          <p:cNvSpPr/>
          <p:nvPr/>
        </p:nvSpPr>
        <p:spPr>
          <a:xfrm>
            <a:off x="2676525" y="1600200"/>
            <a:ext cx="3698875" cy="4111625"/>
          </a:xfrm>
          <a:prstGeom prst="arc">
            <a:avLst>
              <a:gd name="adj1" fmla="val 16200000"/>
              <a:gd name="adj2" fmla="val 0"/>
            </a:avLst>
          </a:prstGeom>
          <a:noFill/>
          <a:ln w="254000" cap="flat" cmpd="sng">
            <a:solidFill>
              <a:srgbClr val="648E3E">
                <a:alpha val="69803"/>
              </a:srgbClr>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36"/>
          <p:cNvSpPr/>
          <p:nvPr/>
        </p:nvSpPr>
        <p:spPr>
          <a:xfrm rot="5759852">
            <a:off x="2674144" y="1683544"/>
            <a:ext cx="3629025" cy="3894137"/>
          </a:xfrm>
          <a:prstGeom prst="arc">
            <a:avLst>
              <a:gd name="adj1" fmla="val 16200000"/>
              <a:gd name="adj2" fmla="val 0"/>
            </a:avLst>
          </a:prstGeom>
          <a:noFill/>
          <a:ln w="254000" cap="flat" cmpd="sng">
            <a:solidFill>
              <a:srgbClr val="648E3E">
                <a:alpha val="69803"/>
              </a:srgbClr>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36"/>
          <p:cNvSpPr/>
          <p:nvPr/>
        </p:nvSpPr>
        <p:spPr>
          <a:xfrm rot="-9122986">
            <a:off x="2703664" y="1641561"/>
            <a:ext cx="4743564" cy="4013375"/>
          </a:xfrm>
          <a:prstGeom prst="arc">
            <a:avLst>
              <a:gd name="adj1" fmla="val 16200000"/>
              <a:gd name="adj2" fmla="val 2455156"/>
            </a:avLst>
          </a:prstGeom>
          <a:noFill/>
          <a:ln w="254000" cap="flat" cmpd="sng">
            <a:solidFill>
              <a:srgbClr val="648E3E">
                <a:alpha val="69803"/>
              </a:srgbClr>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36"/>
          <p:cNvSpPr/>
          <p:nvPr/>
        </p:nvSpPr>
        <p:spPr>
          <a:xfrm rot="-1773854">
            <a:off x="2500313" y="2814638"/>
            <a:ext cx="3708400" cy="4987925"/>
          </a:xfrm>
          <a:prstGeom prst="arc">
            <a:avLst>
              <a:gd name="adj1" fmla="val 16200000"/>
              <a:gd name="adj2" fmla="val 0"/>
            </a:avLst>
          </a:prstGeom>
          <a:noFill/>
          <a:ln w="254000" cap="flat" cmpd="sng">
            <a:solidFill>
              <a:srgbClr val="648E3E">
                <a:alpha val="69803"/>
              </a:srgbClr>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36"/>
          <p:cNvSpPr txBox="1"/>
          <p:nvPr/>
        </p:nvSpPr>
        <p:spPr>
          <a:xfrm rot="2544676">
            <a:off x="5376863" y="1930400"/>
            <a:ext cx="812800"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a:solidFill>
                  <a:srgbClr val="E1EFD8"/>
                </a:solidFill>
                <a:latin typeface="Arial"/>
                <a:ea typeface="Arial"/>
                <a:cs typeface="Arial"/>
                <a:sym typeface="Arial"/>
              </a:rPr>
              <a:t>PLAN</a:t>
            </a:r>
            <a:endParaRPr/>
          </a:p>
        </p:txBody>
      </p:sp>
      <p:sp>
        <p:nvSpPr>
          <p:cNvPr id="350" name="Google Shape;350;p36"/>
          <p:cNvSpPr txBox="1"/>
          <p:nvPr/>
        </p:nvSpPr>
        <p:spPr>
          <a:xfrm rot="-2681811">
            <a:off x="5670550" y="4678363"/>
            <a:ext cx="530225" cy="369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a:solidFill>
                  <a:srgbClr val="E1EFD8"/>
                </a:solidFill>
                <a:latin typeface="Arial"/>
                <a:ea typeface="Arial"/>
                <a:cs typeface="Arial"/>
                <a:sym typeface="Arial"/>
              </a:rPr>
              <a:t>DO</a:t>
            </a:r>
            <a:endParaRPr/>
          </a:p>
        </p:txBody>
      </p:sp>
      <p:sp>
        <p:nvSpPr>
          <p:cNvPr id="351" name="Google Shape;351;p36"/>
          <p:cNvSpPr txBox="1"/>
          <p:nvPr/>
        </p:nvSpPr>
        <p:spPr>
          <a:xfrm rot="1433497">
            <a:off x="4059238" y="2968625"/>
            <a:ext cx="1279525" cy="3698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a:solidFill>
                  <a:srgbClr val="E1EFD8"/>
                </a:solidFill>
                <a:latin typeface="Arial"/>
                <a:ea typeface="Arial"/>
                <a:cs typeface="Arial"/>
                <a:sym typeface="Arial"/>
              </a:rPr>
              <a:t>ADJUST</a:t>
            </a:r>
            <a:endParaRPr/>
          </a:p>
        </p:txBody>
      </p:sp>
      <p:sp>
        <p:nvSpPr>
          <p:cNvPr id="352" name="Google Shape;352;p36"/>
          <p:cNvSpPr txBox="1"/>
          <p:nvPr/>
        </p:nvSpPr>
        <p:spPr>
          <a:xfrm rot="-5400000">
            <a:off x="2167732" y="3121819"/>
            <a:ext cx="1281112"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a:solidFill>
                  <a:srgbClr val="E1EFD8"/>
                </a:solidFill>
                <a:latin typeface="Arial"/>
                <a:ea typeface="Arial"/>
                <a:cs typeface="Arial"/>
                <a:sym typeface="Arial"/>
              </a:rPr>
              <a:t>LEARN</a:t>
            </a:r>
            <a:endParaRPr/>
          </a:p>
        </p:txBody>
      </p:sp>
      <p:sp>
        <p:nvSpPr>
          <p:cNvPr id="353" name="Google Shape;353;p36"/>
          <p:cNvSpPr txBox="1"/>
          <p:nvPr/>
        </p:nvSpPr>
        <p:spPr>
          <a:xfrm>
            <a:off x="914400" y="2363664"/>
            <a:ext cx="1941840" cy="400110"/>
          </a:xfrm>
          <a:prstGeom prst="rect">
            <a:avLst/>
          </a:prstGeom>
          <a:solidFill>
            <a:srgbClr val="54813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Monitoring</a:t>
            </a:r>
            <a:endParaRPr/>
          </a:p>
        </p:txBody>
      </p:sp>
      <p:grpSp>
        <p:nvGrpSpPr>
          <p:cNvPr id="354" name="Google Shape;354;p36"/>
          <p:cNvGrpSpPr/>
          <p:nvPr/>
        </p:nvGrpSpPr>
        <p:grpSpPr>
          <a:xfrm>
            <a:off x="975748" y="88573"/>
            <a:ext cx="7412011" cy="5435360"/>
            <a:chOff x="975748" y="88573"/>
            <a:chExt cx="7412011" cy="5435360"/>
          </a:xfrm>
        </p:grpSpPr>
        <p:grpSp>
          <p:nvGrpSpPr>
            <p:cNvPr id="355" name="Google Shape;355;p36"/>
            <p:cNvGrpSpPr/>
            <p:nvPr/>
          </p:nvGrpSpPr>
          <p:grpSpPr>
            <a:xfrm>
              <a:off x="975748" y="88573"/>
              <a:ext cx="7412011" cy="5435360"/>
              <a:chOff x="975748" y="88573"/>
              <a:chExt cx="7412011" cy="5435360"/>
            </a:xfrm>
          </p:grpSpPr>
          <p:grpSp>
            <p:nvGrpSpPr>
              <p:cNvPr id="356" name="Google Shape;356;p36"/>
              <p:cNvGrpSpPr/>
              <p:nvPr/>
            </p:nvGrpSpPr>
            <p:grpSpPr>
              <a:xfrm>
                <a:off x="975748" y="763966"/>
                <a:ext cx="7412011" cy="4759967"/>
                <a:chOff x="1134463" y="581432"/>
                <a:chExt cx="7412011" cy="4759967"/>
              </a:xfrm>
            </p:grpSpPr>
            <p:pic>
              <p:nvPicPr>
                <p:cNvPr id="357" name="Google Shape;357;p36" descr="http://www.ars.usda.gov/is/graphics/photos/300dpi/kesa/d2018-1.jpg"/>
                <p:cNvPicPr preferRelativeResize="0"/>
                <p:nvPr/>
              </p:nvPicPr>
              <p:blipFill rotWithShape="1">
                <a:blip r:embed="rId4">
                  <a:alphaModFix/>
                </a:blip>
                <a:srcRect l="23059" t="20269"/>
                <a:stretch/>
              </p:blipFill>
              <p:spPr>
                <a:xfrm>
                  <a:off x="1361370" y="581432"/>
                  <a:ext cx="1772160" cy="1321255"/>
                </a:xfrm>
                <a:prstGeom prst="rect">
                  <a:avLst/>
                </a:prstGeom>
                <a:noFill/>
                <a:ln w="28575" cap="flat" cmpd="sng">
                  <a:solidFill>
                    <a:schemeClr val="lt1"/>
                  </a:solidFill>
                  <a:prstDash val="solid"/>
                  <a:round/>
                  <a:headEnd type="none" w="sm" len="sm"/>
                  <a:tailEnd type="none" w="sm" len="sm"/>
                </a:ln>
              </p:spPr>
            </p:pic>
            <p:pic>
              <p:nvPicPr>
                <p:cNvPr id="358" name="Google Shape;358;p36"/>
                <p:cNvPicPr preferRelativeResize="0"/>
                <p:nvPr/>
              </p:nvPicPr>
              <p:blipFill rotWithShape="1">
                <a:blip r:embed="rId5">
                  <a:alphaModFix/>
                </a:blip>
                <a:srcRect r="385"/>
                <a:stretch/>
              </p:blipFill>
              <p:spPr>
                <a:xfrm>
                  <a:off x="1134463" y="4020144"/>
                  <a:ext cx="1662610" cy="1321255"/>
                </a:xfrm>
                <a:prstGeom prst="rect">
                  <a:avLst/>
                </a:prstGeom>
                <a:noFill/>
                <a:ln w="25400" cap="flat" cmpd="sng">
                  <a:solidFill>
                    <a:schemeClr val="lt1"/>
                  </a:solidFill>
                  <a:prstDash val="solid"/>
                  <a:miter lim="800000"/>
                  <a:headEnd type="none" w="sm" len="sm"/>
                  <a:tailEnd type="none" w="sm" len="sm"/>
                </a:ln>
              </p:spPr>
            </p:pic>
            <p:pic>
              <p:nvPicPr>
                <p:cNvPr id="359" name="Google Shape;359;p36" descr="http://www.ars.usda.gov/is/graphics/photos/300dpi/kesa/k3912-1.jpg"/>
                <p:cNvPicPr preferRelativeResize="0"/>
                <p:nvPr/>
              </p:nvPicPr>
              <p:blipFill rotWithShape="1">
                <a:blip r:embed="rId6">
                  <a:alphaModFix/>
                </a:blip>
                <a:srcRect l="25070" t="16139" r="21505" b="23435"/>
                <a:stretch/>
              </p:blipFill>
              <p:spPr>
                <a:xfrm>
                  <a:off x="6790588" y="3677451"/>
                  <a:ext cx="1755886" cy="1321255"/>
                </a:xfrm>
                <a:prstGeom prst="rect">
                  <a:avLst/>
                </a:prstGeom>
                <a:noFill/>
                <a:ln w="28575" cap="flat" cmpd="sng">
                  <a:solidFill>
                    <a:schemeClr val="lt1"/>
                  </a:solidFill>
                  <a:prstDash val="solid"/>
                  <a:round/>
                  <a:headEnd type="none" w="sm" len="sm"/>
                  <a:tailEnd type="none" w="sm" len="sm"/>
                </a:ln>
              </p:spPr>
            </p:pic>
          </p:grpSp>
          <p:pic>
            <p:nvPicPr>
              <p:cNvPr id="360" name="Google Shape;360;p36" descr="http://www.blm.gov/photos/netpub/server.np?preview=927&amp;site=BLM&amp;catalog=catalog"/>
              <p:cNvPicPr preferRelativeResize="0"/>
              <p:nvPr/>
            </p:nvPicPr>
            <p:blipFill rotWithShape="1">
              <a:blip r:embed="rId7">
                <a:alphaModFix/>
              </a:blip>
              <a:srcRect l="14709" t="21871" r="12251" b="417"/>
              <a:stretch/>
            </p:blipFill>
            <p:spPr>
              <a:xfrm>
                <a:off x="5461928" y="88573"/>
                <a:ext cx="1826943" cy="1388787"/>
              </a:xfrm>
              <a:prstGeom prst="rect">
                <a:avLst/>
              </a:prstGeom>
              <a:noFill/>
              <a:ln w="31750" cap="flat" cmpd="sng">
                <a:solidFill>
                  <a:schemeClr val="lt1"/>
                </a:solidFill>
                <a:prstDash val="solid"/>
                <a:round/>
                <a:headEnd type="none" w="sm" len="sm"/>
                <a:tailEnd type="none" w="sm" len="sm"/>
              </a:ln>
            </p:spPr>
          </p:pic>
        </p:grpSp>
        <p:pic>
          <p:nvPicPr>
            <p:cNvPr id="361" name="Google Shape;361;p36" descr="Soil Aggregates"/>
            <p:cNvPicPr preferRelativeResize="0"/>
            <p:nvPr/>
          </p:nvPicPr>
          <p:blipFill rotWithShape="1">
            <a:blip r:embed="rId8">
              <a:alphaModFix/>
            </a:blip>
            <a:srcRect t="14367"/>
            <a:stretch/>
          </p:blipFill>
          <p:spPr>
            <a:xfrm>
              <a:off x="3352800" y="88573"/>
              <a:ext cx="1577976" cy="1189115"/>
            </a:xfrm>
            <a:prstGeom prst="rect">
              <a:avLst/>
            </a:prstGeom>
            <a:noFill/>
            <a:ln w="28575" cap="flat" cmpd="sng">
              <a:solidFill>
                <a:schemeClr val="lt1"/>
              </a:solidFill>
              <a:prstDash val="solid"/>
              <a:round/>
              <a:headEnd type="none" w="sm" len="sm"/>
              <a:tailEnd type="none" w="sm" len="sm"/>
            </a:ln>
          </p:spPr>
        </p:pic>
      </p:grpSp>
      <p:sp>
        <p:nvSpPr>
          <p:cNvPr id="362" name="Google Shape;362;p36"/>
          <p:cNvSpPr txBox="1"/>
          <p:nvPr/>
        </p:nvSpPr>
        <p:spPr>
          <a:xfrm>
            <a:off x="6152467" y="1676400"/>
            <a:ext cx="2686733" cy="1015663"/>
          </a:xfrm>
          <a:prstGeom prst="rect">
            <a:avLst/>
          </a:prstGeom>
          <a:solidFill>
            <a:srgbClr val="548135"/>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Objectives based on BLM Land Health Fundamentals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gtEl>
                                        <p:attrNameLst>
                                          <p:attrName>style.visibility</p:attrName>
                                        </p:attrNameLst>
                                      </p:cBhvr>
                                      <p:to>
                                        <p:strVal val="visible"/>
                                      </p:to>
                                    </p:set>
                                    <p:animEffect transition="in" filter="fade">
                                      <p:cBhvr>
                                        <p:cTn id="12" dur="500"/>
                                        <p:tgtEl>
                                          <p:spTgt spid="3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2"/>
                                        </p:tgtEl>
                                        <p:attrNameLst>
                                          <p:attrName>style.visibility</p:attrName>
                                        </p:attrNameLst>
                                      </p:cBhvr>
                                      <p:to>
                                        <p:strVal val="visible"/>
                                      </p:to>
                                    </p:set>
                                    <p:animEffect transition="in" filter="fade">
                                      <p:cBhvr>
                                        <p:cTn id="17"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3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68" name="Google Shape;368;p37"/>
          <p:cNvSpPr txBox="1">
            <a:spLocks noGrp="1"/>
          </p:cNvSpPr>
          <p:nvPr>
            <p:ph type="title"/>
          </p:nvPr>
        </p:nvSpPr>
        <p:spPr>
          <a:xfrm>
            <a:off x="457200" y="533400"/>
            <a:ext cx="8229600" cy="990599"/>
          </a:xfrm>
          <a:prstGeom prst="rect">
            <a:avLst/>
          </a:prstGeom>
          <a:solidFill>
            <a:schemeClr val="lt1">
              <a:alpha val="34509"/>
            </a:scheme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000"/>
              <a:buFont typeface="Arial"/>
              <a:buNone/>
            </a:pPr>
            <a:r>
              <a:rPr lang="en-US" sz="4000" i="0" u="none" strike="noStrike">
                <a:latin typeface="Arial"/>
                <a:ea typeface="Arial"/>
                <a:cs typeface="Arial"/>
                <a:sym typeface="Arial"/>
              </a:rPr>
              <a:t>Information for Informed Decisions</a:t>
            </a:r>
            <a:endParaRPr/>
          </a:p>
        </p:txBody>
      </p:sp>
      <p:sp>
        <p:nvSpPr>
          <p:cNvPr id="369" name="Google Shape;369;p37"/>
          <p:cNvSpPr txBox="1">
            <a:spLocks noGrp="1"/>
          </p:cNvSpPr>
          <p:nvPr>
            <p:ph type="body" idx="1"/>
          </p:nvPr>
        </p:nvSpPr>
        <p:spPr>
          <a:xfrm>
            <a:off x="457200" y="1600200"/>
            <a:ext cx="8229600" cy="4876799"/>
          </a:xfrm>
          <a:prstGeom prst="rect">
            <a:avLst/>
          </a:prstGeom>
          <a:noFill/>
          <a:ln>
            <a:noFill/>
          </a:ln>
        </p:spPr>
        <p:txBody>
          <a:bodyPr spcFirstLastPara="1" wrap="square" lIns="91425" tIns="45700" rIns="91425" bIns="45700" anchor="t" anchorCtr="0">
            <a:noAutofit/>
          </a:bodyPr>
          <a:lstStyle/>
          <a:p>
            <a:pPr marL="182880" marR="0" lvl="0" indent="33020" algn="l" rtl="0">
              <a:lnSpc>
                <a:spcPct val="90000"/>
              </a:lnSpc>
              <a:spcBef>
                <a:spcPts val="0"/>
              </a:spcBef>
              <a:spcAft>
                <a:spcPts val="0"/>
              </a:spcAft>
              <a:buClr>
                <a:schemeClr val="accent1"/>
              </a:buClr>
              <a:buSzPts val="4000"/>
              <a:buFont typeface="Arial"/>
              <a:buNone/>
            </a:pPr>
            <a:endParaRPr sz="4000" b="0" i="0" u="none" strike="noStrike" cap="none">
              <a:solidFill>
                <a:schemeClr val="lt1"/>
              </a:solidFill>
              <a:latin typeface="Arial"/>
              <a:ea typeface="Arial"/>
              <a:cs typeface="Arial"/>
              <a:sym typeface="Arial"/>
            </a:endParaRPr>
          </a:p>
          <a:p>
            <a:pPr marL="182880" marR="0" lvl="0" indent="33020" algn="l" rtl="0">
              <a:lnSpc>
                <a:spcPct val="90000"/>
              </a:lnSpc>
              <a:spcBef>
                <a:spcPts val="800"/>
              </a:spcBef>
              <a:spcAft>
                <a:spcPts val="0"/>
              </a:spcAft>
              <a:buClr>
                <a:schemeClr val="accent1"/>
              </a:buClr>
              <a:buSzPts val="4000"/>
              <a:buFont typeface="Arial"/>
              <a:buNone/>
            </a:pPr>
            <a:endParaRPr sz="4000" b="0" i="0" u="none" strike="noStrike" cap="none">
              <a:solidFill>
                <a:schemeClr val="lt1"/>
              </a:solidFill>
              <a:latin typeface="Arial"/>
              <a:ea typeface="Arial"/>
              <a:cs typeface="Arial"/>
              <a:sym typeface="Arial"/>
            </a:endParaRPr>
          </a:p>
          <a:p>
            <a:pPr marL="0" marR="0" lvl="0" indent="0" algn="r" rtl="0">
              <a:lnSpc>
                <a:spcPct val="90000"/>
              </a:lnSpc>
              <a:spcBef>
                <a:spcPts val="800"/>
              </a:spcBef>
              <a:spcAft>
                <a:spcPts val="0"/>
              </a:spcAft>
              <a:buClr>
                <a:schemeClr val="accent1"/>
              </a:buClr>
              <a:buSzPts val="1000"/>
              <a:buFont typeface="Arial"/>
              <a:buNone/>
            </a:pPr>
            <a:r>
              <a:rPr lang="en-US" sz="4000" b="0" i="0" u="none" strike="noStrike" cap="none">
                <a:solidFill>
                  <a:schemeClr val="lt1"/>
                </a:solidFill>
                <a:latin typeface="Arial"/>
                <a:ea typeface="Arial"/>
                <a:cs typeface="Arial"/>
                <a:sym typeface="Arial"/>
              </a:rPr>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068C-CD45-4646-A9FF-E5E06807AEE8}"/>
              </a:ext>
            </a:extLst>
          </p:cNvPr>
          <p:cNvSpPr>
            <a:spLocks noGrp="1"/>
          </p:cNvSpPr>
          <p:nvPr>
            <p:ph type="title"/>
          </p:nvPr>
        </p:nvSpPr>
        <p:spPr/>
        <p:txBody>
          <a:bodyPr/>
          <a:lstStyle/>
          <a:p>
            <a:r>
              <a:rPr lang="en-US" dirty="0"/>
              <a:t>Course Expectations</a:t>
            </a:r>
          </a:p>
        </p:txBody>
      </p:sp>
      <p:sp>
        <p:nvSpPr>
          <p:cNvPr id="3" name="Text Placeholder 2">
            <a:extLst>
              <a:ext uri="{FF2B5EF4-FFF2-40B4-BE49-F238E27FC236}">
                <a16:creationId xmlns:a16="http://schemas.microsoft.com/office/drawing/2014/main" id="{CA7C4F07-7F17-4FBD-90E3-1CAF3A5434FB}"/>
              </a:ext>
            </a:extLst>
          </p:cNvPr>
          <p:cNvSpPr>
            <a:spLocks noGrp="1"/>
          </p:cNvSpPr>
          <p:nvPr>
            <p:ph type="body" idx="1"/>
          </p:nvPr>
        </p:nvSpPr>
        <p:spPr>
          <a:xfrm>
            <a:off x="628650" y="1690689"/>
            <a:ext cx="7886700" cy="4351338"/>
          </a:xfrm>
        </p:spPr>
        <p:txBody>
          <a:bodyPr/>
          <a:lstStyle/>
          <a:p>
            <a:r>
              <a:rPr lang="en-US" dirty="0"/>
              <a:t>Participants must attend the entire course – if you have concerns with this, see an instructor on the side</a:t>
            </a:r>
          </a:p>
          <a:p>
            <a:r>
              <a:rPr lang="en-US" dirty="0"/>
              <a:t>This training is a safe space </a:t>
            </a:r>
          </a:p>
          <a:p>
            <a:r>
              <a:rPr lang="en-US" dirty="0"/>
              <a:t>Raise your hand with questions and do not talk over one another</a:t>
            </a:r>
          </a:p>
          <a:p>
            <a:r>
              <a:rPr lang="en-US" dirty="0"/>
              <a:t>Show up on time and be prepared</a:t>
            </a:r>
          </a:p>
          <a:p>
            <a:r>
              <a:rPr lang="en-US" dirty="0"/>
              <a:t>Stay mentally and physically present</a:t>
            </a:r>
          </a:p>
          <a:p>
            <a:r>
              <a:rPr lang="en-US" dirty="0"/>
              <a:t>Listen with an open mind</a:t>
            </a:r>
          </a:p>
          <a:p>
            <a:r>
              <a:rPr lang="en-US" dirty="0"/>
              <a:t>Any other ground rules for this week?</a:t>
            </a:r>
          </a:p>
        </p:txBody>
      </p:sp>
      <p:cxnSp>
        <p:nvCxnSpPr>
          <p:cNvPr id="4" name="Straight Connector 3">
            <a:extLst>
              <a:ext uri="{FF2B5EF4-FFF2-40B4-BE49-F238E27FC236}">
                <a16:creationId xmlns:a16="http://schemas.microsoft.com/office/drawing/2014/main" id="{5F5C054A-F962-4815-8EE8-2482636773FA}"/>
              </a:ext>
            </a:extLst>
          </p:cNvPr>
          <p:cNvCxnSpPr/>
          <p:nvPr/>
        </p:nvCxnSpPr>
        <p:spPr>
          <a:xfrm>
            <a:off x="426720" y="1428868"/>
            <a:ext cx="8351520" cy="0"/>
          </a:xfrm>
          <a:prstGeom prst="line">
            <a:avLst/>
          </a:prstGeom>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68349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Presentation Objectives</a:t>
            </a:r>
            <a:endParaRPr dirty="0"/>
          </a:p>
        </p:txBody>
      </p:sp>
      <p:sp>
        <p:nvSpPr>
          <p:cNvPr id="102" name="Google Shape;102;p14"/>
          <p:cNvSpPr txBox="1">
            <a:spLocks noGrp="1"/>
          </p:cNvSpPr>
          <p:nvPr>
            <p:ph type="body" idx="1"/>
          </p:nvPr>
        </p:nvSpPr>
        <p:spPr>
          <a:xfrm>
            <a:off x="628650" y="1825625"/>
            <a:ext cx="2848355"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400"/>
              <a:buChar char="•"/>
            </a:pPr>
            <a:r>
              <a:rPr lang="en-US" sz="2400" dirty="0"/>
              <a:t>A foundation for AIM and the five principles</a:t>
            </a:r>
            <a:endParaRPr dirty="0"/>
          </a:p>
          <a:p>
            <a:pPr marL="228600" lvl="0" indent="-228600" algn="l" rtl="0">
              <a:lnSpc>
                <a:spcPct val="80000"/>
              </a:lnSpc>
              <a:spcBef>
                <a:spcPts val="1000"/>
              </a:spcBef>
              <a:spcAft>
                <a:spcPts val="0"/>
              </a:spcAft>
              <a:buClr>
                <a:schemeClr val="dk1"/>
              </a:buClr>
              <a:buSzPts val="2400"/>
              <a:buChar char="•"/>
            </a:pPr>
            <a:r>
              <a:rPr lang="en-US" sz="2400" dirty="0"/>
              <a:t>Knowledge of the history of the program</a:t>
            </a:r>
            <a:endParaRPr dirty="0"/>
          </a:p>
          <a:p>
            <a:pPr marL="228600" lvl="0" indent="-228600" algn="l" rtl="0">
              <a:lnSpc>
                <a:spcPct val="80000"/>
              </a:lnSpc>
              <a:spcBef>
                <a:spcPts val="1000"/>
              </a:spcBef>
              <a:spcAft>
                <a:spcPts val="0"/>
              </a:spcAft>
              <a:buClr>
                <a:schemeClr val="dk1"/>
              </a:buClr>
              <a:buSzPts val="2400"/>
              <a:buChar char="•"/>
            </a:pPr>
            <a:r>
              <a:rPr lang="en-US" sz="2400" dirty="0"/>
              <a:t>The current status of AIM (how much data and how is it used)</a:t>
            </a:r>
            <a:endParaRPr dirty="0"/>
          </a:p>
          <a:p>
            <a:pPr marL="228600" lvl="0" indent="-228600" algn="l" rtl="0">
              <a:lnSpc>
                <a:spcPct val="80000"/>
              </a:lnSpc>
              <a:spcBef>
                <a:spcPts val="1000"/>
              </a:spcBef>
              <a:spcAft>
                <a:spcPts val="0"/>
              </a:spcAft>
              <a:buClr>
                <a:schemeClr val="dk1"/>
              </a:buClr>
              <a:buSzPts val="2400"/>
              <a:buChar char="•"/>
            </a:pPr>
            <a:r>
              <a:rPr lang="en-US" sz="2400" dirty="0"/>
              <a:t>Future of AIM and any changes for the season </a:t>
            </a:r>
            <a:endParaRPr dirty="0"/>
          </a:p>
          <a:p>
            <a:pPr marL="0" lvl="0" indent="0" algn="l" rtl="0">
              <a:lnSpc>
                <a:spcPct val="80000"/>
              </a:lnSpc>
              <a:spcBef>
                <a:spcPts val="1000"/>
              </a:spcBef>
              <a:spcAft>
                <a:spcPts val="0"/>
              </a:spcAft>
              <a:buClr>
                <a:schemeClr val="dk1"/>
              </a:buClr>
              <a:buSzPts val="1700"/>
              <a:buNone/>
            </a:pPr>
            <a:endParaRPr sz="1700" dirty="0"/>
          </a:p>
        </p:txBody>
      </p:sp>
      <p:pic>
        <p:nvPicPr>
          <p:cNvPr id="103" name="Google Shape;103;p14"/>
          <p:cNvPicPr preferRelativeResize="0"/>
          <p:nvPr/>
        </p:nvPicPr>
        <p:blipFill rotWithShape="1">
          <a:blip r:embed="rId3">
            <a:alphaModFix/>
          </a:blip>
          <a:srcRect l="2333" r="14513" b="1"/>
          <a:stretch/>
        </p:blipFill>
        <p:spPr>
          <a:xfrm>
            <a:off x="3840480" y="1904281"/>
            <a:ext cx="4674870" cy="42726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5"/>
          <p:cNvPicPr preferRelativeResize="0"/>
          <p:nvPr/>
        </p:nvPicPr>
        <p:blipFill rotWithShape="1">
          <a:blip r:embed="rId3">
            <a:alphaModFix amt="71000"/>
          </a:blip>
          <a:srcRect/>
          <a:stretch/>
        </p:blipFill>
        <p:spPr>
          <a:xfrm>
            <a:off x="0" y="0"/>
            <a:ext cx="10461626" cy="6858000"/>
          </a:xfrm>
          <a:prstGeom prst="rect">
            <a:avLst/>
          </a:prstGeom>
          <a:noFill/>
          <a:ln>
            <a:noFill/>
          </a:ln>
        </p:spPr>
      </p:pic>
      <p:sp>
        <p:nvSpPr>
          <p:cNvPr id="110" name="Google Shape;110;p15"/>
          <p:cNvSpPr txBox="1">
            <a:spLocks noGrp="1"/>
          </p:cNvSpPr>
          <p:nvPr>
            <p:ph type="title"/>
          </p:nvPr>
        </p:nvSpPr>
        <p:spPr>
          <a:xfrm>
            <a:off x="628650" y="-8971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FEFE"/>
              </a:buClr>
              <a:buSzPts val="4400"/>
              <a:buFont typeface="Calibri"/>
              <a:buNone/>
            </a:pPr>
            <a:r>
              <a:rPr lang="en-US" b="1">
                <a:solidFill>
                  <a:srgbClr val="FEFEFE"/>
                </a:solidFill>
              </a:rPr>
              <a:t>What is the BLM?</a:t>
            </a:r>
            <a:endParaRPr/>
          </a:p>
        </p:txBody>
      </p:sp>
      <p:sp>
        <p:nvSpPr>
          <p:cNvPr id="111" name="Google Shape;111;p15"/>
          <p:cNvSpPr txBox="1">
            <a:spLocks noGrp="1"/>
          </p:cNvSpPr>
          <p:nvPr>
            <p:ph type="body" idx="1"/>
          </p:nvPr>
        </p:nvSpPr>
        <p:spPr>
          <a:xfrm>
            <a:off x="4678682" y="2232659"/>
            <a:ext cx="4618357" cy="4549141"/>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lt1"/>
              </a:buClr>
              <a:buSzPts val="2590"/>
              <a:buChar char="•"/>
            </a:pPr>
            <a:r>
              <a:rPr lang="en-US" sz="2590">
                <a:solidFill>
                  <a:schemeClr val="lt1"/>
                </a:solidFill>
              </a:rPr>
              <a:t>Formed in 1946 by Harry Truman </a:t>
            </a:r>
            <a:endParaRPr/>
          </a:p>
          <a:p>
            <a:pPr marL="685800" lvl="1" indent="-228600" algn="l" rtl="0">
              <a:lnSpc>
                <a:spcPct val="80000"/>
              </a:lnSpc>
              <a:spcBef>
                <a:spcPts val="500"/>
              </a:spcBef>
              <a:spcAft>
                <a:spcPts val="0"/>
              </a:spcAft>
              <a:buClr>
                <a:schemeClr val="lt1"/>
              </a:buClr>
              <a:buSzPts val="2220"/>
              <a:buChar char="•"/>
            </a:pPr>
            <a:r>
              <a:rPr lang="en-US" sz="2220">
                <a:solidFill>
                  <a:schemeClr val="lt1"/>
                </a:solidFill>
              </a:rPr>
              <a:t>General Land Office</a:t>
            </a:r>
            <a:endParaRPr/>
          </a:p>
          <a:p>
            <a:pPr marL="685800" lvl="1" indent="-228600" algn="l" rtl="0">
              <a:lnSpc>
                <a:spcPct val="80000"/>
              </a:lnSpc>
              <a:spcBef>
                <a:spcPts val="500"/>
              </a:spcBef>
              <a:spcAft>
                <a:spcPts val="0"/>
              </a:spcAft>
              <a:buClr>
                <a:schemeClr val="lt1"/>
              </a:buClr>
              <a:buSzPts val="2220"/>
              <a:buChar char="•"/>
            </a:pPr>
            <a:r>
              <a:rPr lang="en-US" sz="2220">
                <a:solidFill>
                  <a:schemeClr val="lt1"/>
                </a:solidFill>
              </a:rPr>
              <a:t>U.S. Grazing Service</a:t>
            </a:r>
            <a:endParaRPr/>
          </a:p>
          <a:p>
            <a:pPr marL="228600" lvl="0" indent="-228600" algn="l" rtl="0">
              <a:lnSpc>
                <a:spcPct val="80000"/>
              </a:lnSpc>
              <a:spcBef>
                <a:spcPts val="1000"/>
              </a:spcBef>
              <a:spcAft>
                <a:spcPts val="0"/>
              </a:spcAft>
              <a:buClr>
                <a:schemeClr val="lt1"/>
              </a:buClr>
              <a:buSzPts val="2590"/>
              <a:buChar char="•"/>
            </a:pPr>
            <a:r>
              <a:rPr lang="en-US" sz="2590">
                <a:solidFill>
                  <a:schemeClr val="lt1"/>
                </a:solidFill>
              </a:rPr>
              <a:t>The BLM manages one in every 10 acres of land in the United States</a:t>
            </a:r>
            <a:endParaRPr/>
          </a:p>
          <a:p>
            <a:pPr marL="228600" lvl="0" indent="-228600" algn="l" rtl="0">
              <a:lnSpc>
                <a:spcPct val="80000"/>
              </a:lnSpc>
              <a:spcBef>
                <a:spcPts val="1000"/>
              </a:spcBef>
              <a:spcAft>
                <a:spcPts val="0"/>
              </a:spcAft>
              <a:buClr>
                <a:schemeClr val="lt1"/>
              </a:buClr>
              <a:buSzPts val="2590"/>
              <a:buChar char="•"/>
            </a:pPr>
            <a:r>
              <a:rPr lang="en-US" sz="2590">
                <a:solidFill>
                  <a:schemeClr val="lt1"/>
                </a:solidFill>
              </a:rPr>
              <a:t>There are BLM managed lands and/or minerals in every state though land is more prevalent in the western states.</a:t>
            </a:r>
            <a:endParaRPr/>
          </a:p>
          <a:p>
            <a:pPr marL="228600" lvl="0" indent="-228600" algn="l" rtl="0">
              <a:lnSpc>
                <a:spcPct val="80000"/>
              </a:lnSpc>
              <a:spcBef>
                <a:spcPts val="1000"/>
              </a:spcBef>
              <a:spcAft>
                <a:spcPts val="0"/>
              </a:spcAft>
              <a:buClr>
                <a:schemeClr val="lt1"/>
              </a:buClr>
              <a:buSzPts val="2590"/>
              <a:buChar char="•"/>
            </a:pPr>
            <a:r>
              <a:rPr lang="en-US" sz="2590">
                <a:solidFill>
                  <a:schemeClr val="lt1"/>
                </a:solidFill>
              </a:rPr>
              <a:t>BLM is in dept or interior</a:t>
            </a:r>
            <a:endParaRPr/>
          </a:p>
          <a:p>
            <a:pPr marL="0" lvl="0" indent="0" algn="l" rtl="0">
              <a:lnSpc>
                <a:spcPct val="80000"/>
              </a:lnSpc>
              <a:spcBef>
                <a:spcPts val="1000"/>
              </a:spcBef>
              <a:spcAft>
                <a:spcPts val="0"/>
              </a:spcAft>
              <a:buClr>
                <a:schemeClr val="dk1"/>
              </a:buClr>
              <a:buSzPts val="2590"/>
              <a:buNone/>
            </a:pPr>
            <a:endParaRPr sz="2590">
              <a:solidFill>
                <a:schemeClr val="lt1"/>
              </a:solidFill>
            </a:endParaRPr>
          </a:p>
        </p:txBody>
      </p:sp>
      <p:sp>
        <p:nvSpPr>
          <p:cNvPr id="112" name="Google Shape;112;p15"/>
          <p:cNvSpPr txBox="1"/>
          <p:nvPr/>
        </p:nvSpPr>
        <p:spPr>
          <a:xfrm>
            <a:off x="77476" y="1974117"/>
            <a:ext cx="4229098" cy="2677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u="sng">
                <a:solidFill>
                  <a:schemeClr val="lt1"/>
                </a:solidFill>
                <a:latin typeface="Calibri"/>
                <a:ea typeface="Calibri"/>
                <a:cs typeface="Calibri"/>
                <a:sym typeface="Calibri"/>
              </a:rPr>
              <a:t>BLM Mission</a:t>
            </a:r>
            <a:endParaRPr/>
          </a:p>
          <a:p>
            <a:pPr marL="0" marR="0" lvl="0" indent="0" algn="l" rtl="0">
              <a:spcBef>
                <a:spcPts val="0"/>
              </a:spcBef>
              <a:spcAft>
                <a:spcPts val="0"/>
              </a:spcAft>
              <a:buNone/>
            </a:pPr>
            <a:r>
              <a:rPr lang="en-US" sz="2400" i="1">
                <a:solidFill>
                  <a:schemeClr val="lt1"/>
                </a:solidFill>
                <a:latin typeface="Calibri"/>
                <a:ea typeface="Calibri"/>
                <a:cs typeface="Calibri"/>
                <a:sym typeface="Calibri"/>
              </a:rPr>
              <a:t>“To sustain the health, diversity, and productivity of the </a:t>
            </a:r>
            <a:endParaRPr/>
          </a:p>
          <a:p>
            <a:pPr marL="0" marR="0" lvl="0" indent="0" algn="l" rtl="0">
              <a:spcBef>
                <a:spcPts val="0"/>
              </a:spcBef>
              <a:spcAft>
                <a:spcPts val="0"/>
              </a:spcAft>
              <a:buNone/>
            </a:pPr>
            <a:r>
              <a:rPr lang="en-US" sz="2400" i="1">
                <a:solidFill>
                  <a:schemeClr val="lt1"/>
                </a:solidFill>
                <a:latin typeface="Calibri"/>
                <a:ea typeface="Calibri"/>
                <a:cs typeface="Calibri"/>
                <a:sym typeface="Calibri"/>
              </a:rPr>
              <a:t>public lands for the use </a:t>
            </a:r>
            <a:endParaRPr/>
          </a:p>
          <a:p>
            <a:pPr marL="0" marR="0" lvl="0" indent="0" algn="l" rtl="0">
              <a:spcBef>
                <a:spcPts val="0"/>
              </a:spcBef>
              <a:spcAft>
                <a:spcPts val="0"/>
              </a:spcAft>
              <a:buNone/>
            </a:pPr>
            <a:r>
              <a:rPr lang="en-US" sz="2400" i="1">
                <a:solidFill>
                  <a:schemeClr val="lt1"/>
                </a:solidFill>
                <a:latin typeface="Calibri"/>
                <a:ea typeface="Calibri"/>
                <a:cs typeface="Calibri"/>
                <a:sym typeface="Calibri"/>
              </a:rPr>
              <a:t>and enjoyment of </a:t>
            </a:r>
            <a:endParaRPr/>
          </a:p>
          <a:p>
            <a:pPr marL="0" marR="0" lvl="0" indent="0" algn="l" rtl="0">
              <a:spcBef>
                <a:spcPts val="0"/>
              </a:spcBef>
              <a:spcAft>
                <a:spcPts val="0"/>
              </a:spcAft>
              <a:buNone/>
            </a:pPr>
            <a:r>
              <a:rPr lang="en-US" sz="2400" i="1">
                <a:solidFill>
                  <a:schemeClr val="lt1"/>
                </a:solidFill>
                <a:latin typeface="Calibri"/>
                <a:ea typeface="Calibri"/>
                <a:cs typeface="Calibri"/>
                <a:sym typeface="Calibri"/>
              </a:rPr>
              <a:t>present and future </a:t>
            </a:r>
            <a:endParaRPr/>
          </a:p>
          <a:p>
            <a:pPr marL="0" marR="0" lvl="0" indent="0" algn="l" rtl="0">
              <a:spcBef>
                <a:spcPts val="0"/>
              </a:spcBef>
              <a:spcAft>
                <a:spcPts val="0"/>
              </a:spcAft>
              <a:buNone/>
            </a:pPr>
            <a:r>
              <a:rPr lang="en-US" sz="2400" i="1">
                <a:solidFill>
                  <a:schemeClr val="lt1"/>
                </a:solidFill>
                <a:latin typeface="Calibri"/>
                <a:ea typeface="Calibri"/>
                <a:cs typeface="Calibri"/>
                <a:sym typeface="Calibri"/>
              </a:rPr>
              <a:t>generations”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cxnSp>
        <p:nvCxnSpPr>
          <p:cNvPr id="117" name="Google Shape;117;p16"/>
          <p:cNvCxnSpPr/>
          <p:nvPr/>
        </p:nvCxnSpPr>
        <p:spPr>
          <a:xfrm rot="10800000" flipH="1">
            <a:off x="0" y="829092"/>
            <a:ext cx="8595300" cy="8400"/>
          </a:xfrm>
          <a:prstGeom prst="straightConnector1">
            <a:avLst/>
          </a:prstGeom>
          <a:noFill/>
          <a:ln w="31750" cap="flat" cmpd="sng">
            <a:solidFill>
              <a:schemeClr val="dk1"/>
            </a:solidFill>
            <a:prstDash val="solid"/>
            <a:miter lim="800000"/>
            <a:headEnd type="none" w="sm" len="sm"/>
            <a:tailEnd type="none" w="sm" len="sm"/>
          </a:ln>
        </p:spPr>
      </p:cxnSp>
      <p:sp>
        <p:nvSpPr>
          <p:cNvPr id="118" name="Google Shape;118;p16"/>
          <p:cNvSpPr txBox="1"/>
          <p:nvPr/>
        </p:nvSpPr>
        <p:spPr>
          <a:xfrm rot="5400000">
            <a:off x="8032752" y="750691"/>
            <a:ext cx="15858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BLM – AIM</a:t>
            </a:r>
            <a:endParaRPr sz="2400" b="1">
              <a:solidFill>
                <a:schemeClr val="lt1"/>
              </a:solidFill>
              <a:latin typeface="Calibri"/>
              <a:ea typeface="Calibri"/>
              <a:cs typeface="Calibri"/>
              <a:sym typeface="Calibri"/>
            </a:endParaRPr>
          </a:p>
        </p:txBody>
      </p:sp>
      <p:sp>
        <p:nvSpPr>
          <p:cNvPr id="119" name="Google Shape;119;p16"/>
          <p:cNvSpPr txBox="1"/>
          <p:nvPr/>
        </p:nvSpPr>
        <p:spPr>
          <a:xfrm>
            <a:off x="70490" y="216130"/>
            <a:ext cx="89154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BLM’s Organic Act: FLPMA</a:t>
            </a:r>
            <a:endParaRPr sz="3200" i="1">
              <a:solidFill>
                <a:schemeClr val="dk1"/>
              </a:solidFill>
              <a:latin typeface="Calibri"/>
              <a:ea typeface="Calibri"/>
              <a:cs typeface="Calibri"/>
              <a:sym typeface="Calibri"/>
            </a:endParaRPr>
          </a:p>
        </p:txBody>
      </p:sp>
      <p:pic>
        <p:nvPicPr>
          <p:cNvPr id="120" name="Google Shape;120;p16"/>
          <p:cNvPicPr preferRelativeResize="0"/>
          <p:nvPr/>
        </p:nvPicPr>
        <p:blipFill rotWithShape="1">
          <a:blip r:embed="rId3">
            <a:alphaModFix/>
          </a:blip>
          <a:srcRect/>
          <a:stretch/>
        </p:blipFill>
        <p:spPr>
          <a:xfrm>
            <a:off x="4528455" y="1350233"/>
            <a:ext cx="3904113" cy="5054515"/>
          </a:xfrm>
          <a:prstGeom prst="rect">
            <a:avLst/>
          </a:prstGeom>
          <a:noFill/>
          <a:ln>
            <a:noFill/>
          </a:ln>
        </p:spPr>
      </p:pic>
      <p:sp>
        <p:nvSpPr>
          <p:cNvPr id="121" name="Google Shape;121;p16"/>
          <p:cNvSpPr txBox="1"/>
          <p:nvPr/>
        </p:nvSpPr>
        <p:spPr>
          <a:xfrm>
            <a:off x="0" y="1300725"/>
            <a:ext cx="4616100" cy="4953300"/>
          </a:xfrm>
          <a:prstGeom prst="rect">
            <a:avLst/>
          </a:prstGeom>
          <a:noFill/>
          <a:ln>
            <a:noFill/>
          </a:ln>
        </p:spPr>
        <p:txBody>
          <a:bodyPr spcFirstLastPara="1" wrap="square" lIns="91425" tIns="45700" rIns="91425" bIns="45700" anchor="t" anchorCtr="0">
            <a:noAutofit/>
          </a:bodyPr>
          <a:lstStyle/>
          <a:p>
            <a:pPr marL="182880" marR="0" lvl="0" indent="-182880" algn="l" rtl="0">
              <a:spcBef>
                <a:spcPts val="0"/>
              </a:spcBef>
              <a:spcAft>
                <a:spcPts val="0"/>
              </a:spcAft>
              <a:buSzPts val="2210"/>
              <a:buFont typeface="Arial"/>
              <a:buChar char="•"/>
            </a:pPr>
            <a:r>
              <a:rPr lang="en-US" sz="2600">
                <a:latin typeface="Calibri"/>
                <a:ea typeface="Calibri"/>
                <a:cs typeface="Calibri"/>
                <a:sym typeface="Calibri"/>
              </a:rPr>
              <a:t>Periodic and systematic </a:t>
            </a:r>
            <a:r>
              <a:rPr lang="en-US" sz="2600" b="1" u="sng">
                <a:latin typeface="Calibri"/>
                <a:ea typeface="Calibri"/>
                <a:cs typeface="Calibri"/>
                <a:sym typeface="Calibri"/>
              </a:rPr>
              <a:t>inventory</a:t>
            </a:r>
            <a:r>
              <a:rPr lang="en-US" sz="2600">
                <a:latin typeface="Calibri"/>
                <a:ea typeface="Calibri"/>
                <a:cs typeface="Calibri"/>
                <a:sym typeface="Calibri"/>
              </a:rPr>
              <a:t> (section 201)</a:t>
            </a:r>
            <a:endParaRPr/>
          </a:p>
          <a:p>
            <a:pPr marL="182880" marR="0" lvl="0" indent="-182880" algn="l" rtl="0">
              <a:spcBef>
                <a:spcPts val="1680"/>
              </a:spcBef>
              <a:spcAft>
                <a:spcPts val="0"/>
              </a:spcAft>
              <a:buSzPts val="2210"/>
              <a:buFont typeface="Arial"/>
              <a:buChar char="•"/>
            </a:pPr>
            <a:r>
              <a:rPr lang="en-US" sz="2600">
                <a:latin typeface="Calibri"/>
                <a:ea typeface="Calibri"/>
                <a:cs typeface="Calibri"/>
                <a:sym typeface="Calibri"/>
              </a:rPr>
              <a:t>Use projected through coordinated land use </a:t>
            </a:r>
            <a:r>
              <a:rPr lang="en-US" sz="2600" b="1" u="sng">
                <a:latin typeface="Calibri"/>
                <a:ea typeface="Calibri"/>
                <a:cs typeface="Calibri"/>
                <a:sym typeface="Calibri"/>
              </a:rPr>
              <a:t>planning</a:t>
            </a:r>
            <a:r>
              <a:rPr lang="en-US" sz="2600" b="1">
                <a:latin typeface="Calibri"/>
                <a:ea typeface="Calibri"/>
                <a:cs typeface="Calibri"/>
                <a:sym typeface="Calibri"/>
              </a:rPr>
              <a:t> </a:t>
            </a:r>
            <a:r>
              <a:rPr lang="en-US" sz="2600">
                <a:latin typeface="Calibri"/>
                <a:ea typeface="Calibri"/>
                <a:cs typeface="Calibri"/>
                <a:sym typeface="Calibri"/>
              </a:rPr>
              <a:t>(section 202)</a:t>
            </a:r>
            <a:endParaRPr/>
          </a:p>
          <a:p>
            <a:pPr marL="182880" marR="0" lvl="0" indent="-182880" algn="l" rtl="0">
              <a:spcBef>
                <a:spcPts val="1680"/>
              </a:spcBef>
              <a:spcAft>
                <a:spcPts val="0"/>
              </a:spcAft>
              <a:buSzPts val="2210"/>
              <a:buFont typeface="Arial"/>
              <a:buChar char="•"/>
            </a:pPr>
            <a:r>
              <a:rPr lang="en-US" sz="2600">
                <a:latin typeface="Calibri"/>
                <a:ea typeface="Calibri"/>
                <a:cs typeface="Calibri"/>
                <a:sym typeface="Calibri"/>
              </a:rPr>
              <a:t>Goals and objectives based on </a:t>
            </a:r>
            <a:r>
              <a:rPr lang="en-US" sz="2600" b="1" u="sng">
                <a:latin typeface="Calibri"/>
                <a:ea typeface="Calibri"/>
                <a:cs typeface="Calibri"/>
                <a:sym typeface="Calibri"/>
              </a:rPr>
              <a:t>multiple use and sustained yield</a:t>
            </a:r>
            <a:r>
              <a:rPr lang="en-US" sz="2600" b="1">
                <a:latin typeface="Calibri"/>
                <a:ea typeface="Calibri"/>
                <a:cs typeface="Calibri"/>
                <a:sym typeface="Calibri"/>
              </a:rPr>
              <a:t> </a:t>
            </a:r>
            <a:r>
              <a:rPr lang="en-US" sz="2600">
                <a:latin typeface="Calibri"/>
                <a:ea typeface="Calibri"/>
                <a:cs typeface="Calibri"/>
                <a:sym typeface="Calibri"/>
              </a:rPr>
              <a:t>(section 302 – admin.)</a:t>
            </a:r>
            <a:endParaRPr/>
          </a:p>
          <a:p>
            <a:pPr marL="182880" marR="0" lvl="0" indent="-182880" algn="l" rtl="0">
              <a:spcBef>
                <a:spcPts val="1680"/>
              </a:spcBef>
              <a:spcAft>
                <a:spcPts val="0"/>
              </a:spcAft>
              <a:buSzPts val="2210"/>
              <a:buFont typeface="Arial"/>
              <a:buChar char="•"/>
            </a:pPr>
            <a:r>
              <a:rPr lang="en-US" sz="2600">
                <a:latin typeface="Calibri"/>
                <a:ea typeface="Calibri"/>
                <a:cs typeface="Calibri"/>
                <a:sym typeface="Calibri"/>
              </a:rPr>
              <a:t>Prevent </a:t>
            </a:r>
            <a:r>
              <a:rPr lang="en-US" sz="2600" b="1" u="sng">
                <a:latin typeface="Calibri"/>
                <a:ea typeface="Calibri"/>
                <a:cs typeface="Calibri"/>
                <a:sym typeface="Calibri"/>
              </a:rPr>
              <a:t>undue and unnecessary degradation </a:t>
            </a:r>
            <a:r>
              <a:rPr lang="en-US" sz="2600">
                <a:latin typeface="Calibri"/>
                <a:ea typeface="Calibri"/>
                <a:cs typeface="Calibri"/>
                <a:sym typeface="Calibri"/>
              </a:rPr>
              <a:t>(section 302 – admin.)</a:t>
            </a:r>
            <a:endParaRPr sz="26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47211" y="192285"/>
            <a:ext cx="92301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A Brief History of Rangeland Monitoring</a:t>
            </a:r>
            <a:endParaRPr/>
          </a:p>
        </p:txBody>
      </p:sp>
      <p:sp>
        <p:nvSpPr>
          <p:cNvPr id="128" name="Google Shape;128;p17"/>
          <p:cNvSpPr txBox="1">
            <a:spLocks noGrp="1"/>
          </p:cNvSpPr>
          <p:nvPr>
            <p:ph type="body" idx="1"/>
          </p:nvPr>
        </p:nvSpPr>
        <p:spPr>
          <a:xfrm>
            <a:off x="628651" y="1517848"/>
            <a:ext cx="4479820" cy="4659115"/>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2380"/>
              <a:buChar char="•"/>
            </a:pPr>
            <a:r>
              <a:rPr lang="en-US" sz="2380"/>
              <a:t>Sampson(1923) promoted the idea of “a systemized study, designed to secure the data that will lead to permanent improvement in management and to increased profits from the lands.” </a:t>
            </a:r>
            <a:endParaRPr/>
          </a:p>
          <a:p>
            <a:pPr marL="228600" lvl="0" indent="-228600" algn="l" rtl="0">
              <a:lnSpc>
                <a:spcPct val="70000"/>
              </a:lnSpc>
              <a:spcBef>
                <a:spcPts val="1000"/>
              </a:spcBef>
              <a:spcAft>
                <a:spcPts val="0"/>
              </a:spcAft>
              <a:buClr>
                <a:schemeClr val="dk1"/>
              </a:buClr>
              <a:buSzPts val="2380"/>
              <a:buChar char="•"/>
            </a:pPr>
            <a:r>
              <a:rPr lang="en-US" sz="2380"/>
              <a:t>Historically, rangeland monitoring focused on determining impacts of and maximizing productivity related to land use – typically grazing</a:t>
            </a:r>
            <a:endParaRPr/>
          </a:p>
          <a:p>
            <a:pPr marL="228600" lvl="0" indent="-228600" algn="l" rtl="0">
              <a:lnSpc>
                <a:spcPct val="70000"/>
              </a:lnSpc>
              <a:spcBef>
                <a:spcPts val="1000"/>
              </a:spcBef>
              <a:spcAft>
                <a:spcPts val="0"/>
              </a:spcAft>
              <a:buClr>
                <a:schemeClr val="dk1"/>
              </a:buClr>
              <a:buSzPts val="2380"/>
              <a:buChar char="•"/>
            </a:pPr>
            <a:r>
              <a:rPr lang="en-US" sz="2380"/>
              <a:t>Monitoring designed around specific land uses or program objectives</a:t>
            </a:r>
            <a:endParaRPr/>
          </a:p>
        </p:txBody>
      </p:sp>
      <p:pic>
        <p:nvPicPr>
          <p:cNvPr id="129" name="Google Shape;129;p17"/>
          <p:cNvPicPr preferRelativeResize="0"/>
          <p:nvPr/>
        </p:nvPicPr>
        <p:blipFill rotWithShape="1">
          <a:blip r:embed="rId3">
            <a:alphaModFix/>
          </a:blip>
          <a:srcRect/>
          <a:stretch/>
        </p:blipFill>
        <p:spPr>
          <a:xfrm>
            <a:off x="5108470" y="1641264"/>
            <a:ext cx="3830305" cy="2201913"/>
          </a:xfrm>
          <a:prstGeom prst="rect">
            <a:avLst/>
          </a:prstGeom>
          <a:noFill/>
          <a:ln>
            <a:noFill/>
          </a:ln>
        </p:spPr>
      </p:pic>
      <p:pic>
        <p:nvPicPr>
          <p:cNvPr id="130" name="Google Shape;130;p17"/>
          <p:cNvPicPr preferRelativeResize="0"/>
          <p:nvPr/>
        </p:nvPicPr>
        <p:blipFill rotWithShape="1">
          <a:blip r:embed="rId4">
            <a:alphaModFix/>
          </a:blip>
          <a:srcRect/>
          <a:stretch/>
        </p:blipFill>
        <p:spPr>
          <a:xfrm>
            <a:off x="5108470" y="4109986"/>
            <a:ext cx="3104018" cy="2201913"/>
          </a:xfrm>
          <a:prstGeom prst="rect">
            <a:avLst/>
          </a:prstGeom>
          <a:noFill/>
          <a:ln>
            <a:noFill/>
          </a:ln>
        </p:spPr>
      </p:pic>
      <p:sp>
        <p:nvSpPr>
          <p:cNvPr id="131" name="Google Shape;131;p17"/>
          <p:cNvSpPr txBox="1"/>
          <p:nvPr/>
        </p:nvSpPr>
        <p:spPr>
          <a:xfrm>
            <a:off x="5108470" y="6311899"/>
            <a:ext cx="268778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Veg sampling on the Jornada 1928</a:t>
            </a:r>
            <a:endParaRPr/>
          </a:p>
        </p:txBody>
      </p:sp>
      <p:sp>
        <p:nvSpPr>
          <p:cNvPr id="132" name="Google Shape;132;p17"/>
          <p:cNvSpPr txBox="1"/>
          <p:nvPr/>
        </p:nvSpPr>
        <p:spPr>
          <a:xfrm>
            <a:off x="6019862" y="3843177"/>
            <a:ext cx="161704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Jornada cattle 1932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8"/>
          <p:cNvPicPr preferRelativeResize="0"/>
          <p:nvPr/>
        </p:nvPicPr>
        <p:blipFill rotWithShape="1">
          <a:blip r:embed="rId3">
            <a:alphaModFix/>
          </a:blip>
          <a:srcRect/>
          <a:stretch/>
        </p:blipFill>
        <p:spPr>
          <a:xfrm>
            <a:off x="4418446" y="1332768"/>
            <a:ext cx="5130800" cy="3086100"/>
          </a:xfrm>
          <a:prstGeom prst="rect">
            <a:avLst/>
          </a:prstGeom>
          <a:noFill/>
          <a:ln>
            <a:noFill/>
          </a:ln>
        </p:spPr>
      </p:pic>
      <p:pic>
        <p:nvPicPr>
          <p:cNvPr id="139" name="Google Shape;139;p18"/>
          <p:cNvPicPr preferRelativeResize="0"/>
          <p:nvPr/>
        </p:nvPicPr>
        <p:blipFill rotWithShape="1">
          <a:blip r:embed="rId4">
            <a:alphaModFix/>
          </a:blip>
          <a:srcRect/>
          <a:stretch/>
        </p:blipFill>
        <p:spPr>
          <a:xfrm>
            <a:off x="6604000" y="247148"/>
            <a:ext cx="3251200" cy="2501900"/>
          </a:xfrm>
          <a:prstGeom prst="rect">
            <a:avLst/>
          </a:prstGeom>
          <a:noFill/>
          <a:ln>
            <a:noFill/>
          </a:ln>
        </p:spPr>
      </p:pic>
      <p:pic>
        <p:nvPicPr>
          <p:cNvPr id="140" name="Google Shape;140;p18"/>
          <p:cNvPicPr preferRelativeResize="0"/>
          <p:nvPr/>
        </p:nvPicPr>
        <p:blipFill rotWithShape="1">
          <a:blip r:embed="rId5">
            <a:alphaModFix/>
          </a:blip>
          <a:srcRect/>
          <a:stretch/>
        </p:blipFill>
        <p:spPr>
          <a:xfrm>
            <a:off x="5757589" y="4374801"/>
            <a:ext cx="3810000" cy="2717800"/>
          </a:xfrm>
          <a:prstGeom prst="rect">
            <a:avLst/>
          </a:prstGeom>
          <a:noFill/>
          <a:ln>
            <a:noFill/>
          </a:ln>
        </p:spPr>
      </p:pic>
      <p:pic>
        <p:nvPicPr>
          <p:cNvPr id="141" name="Google Shape;141;p18"/>
          <p:cNvPicPr preferRelativeResize="0"/>
          <p:nvPr/>
        </p:nvPicPr>
        <p:blipFill rotWithShape="1">
          <a:blip r:embed="rId6">
            <a:alphaModFix/>
          </a:blip>
          <a:srcRect/>
          <a:stretch/>
        </p:blipFill>
        <p:spPr>
          <a:xfrm>
            <a:off x="-13446" y="262358"/>
            <a:ext cx="3671046" cy="2492087"/>
          </a:xfrm>
          <a:prstGeom prst="rect">
            <a:avLst/>
          </a:prstGeom>
          <a:noFill/>
          <a:ln>
            <a:noFill/>
          </a:ln>
        </p:spPr>
      </p:pic>
      <p:pic>
        <p:nvPicPr>
          <p:cNvPr id="142" name="Google Shape;142;p18"/>
          <p:cNvPicPr preferRelativeResize="0"/>
          <p:nvPr/>
        </p:nvPicPr>
        <p:blipFill rotWithShape="1">
          <a:blip r:embed="rId7">
            <a:alphaModFix/>
          </a:blip>
          <a:srcRect/>
          <a:stretch/>
        </p:blipFill>
        <p:spPr>
          <a:xfrm>
            <a:off x="0" y="2533017"/>
            <a:ext cx="2184268" cy="2339875"/>
          </a:xfrm>
          <a:prstGeom prst="rect">
            <a:avLst/>
          </a:prstGeom>
          <a:noFill/>
          <a:ln>
            <a:noFill/>
          </a:ln>
        </p:spPr>
      </p:pic>
      <p:pic>
        <p:nvPicPr>
          <p:cNvPr id="143" name="Google Shape;143;p18"/>
          <p:cNvPicPr preferRelativeResize="0"/>
          <p:nvPr/>
        </p:nvPicPr>
        <p:blipFill rotWithShape="1">
          <a:blip r:embed="rId8">
            <a:alphaModFix/>
          </a:blip>
          <a:srcRect/>
          <a:stretch/>
        </p:blipFill>
        <p:spPr>
          <a:xfrm>
            <a:off x="3657600" y="238401"/>
            <a:ext cx="3810000" cy="2540000"/>
          </a:xfrm>
          <a:prstGeom prst="rect">
            <a:avLst/>
          </a:prstGeom>
          <a:noFill/>
          <a:ln>
            <a:noFill/>
          </a:ln>
        </p:spPr>
      </p:pic>
      <p:pic>
        <p:nvPicPr>
          <p:cNvPr id="144" name="Google Shape;144;p18"/>
          <p:cNvPicPr preferRelativeResize="0"/>
          <p:nvPr/>
        </p:nvPicPr>
        <p:blipFill rotWithShape="1">
          <a:blip r:embed="rId9">
            <a:alphaModFix/>
          </a:blip>
          <a:srcRect/>
          <a:stretch/>
        </p:blipFill>
        <p:spPr>
          <a:xfrm>
            <a:off x="2182718" y="2533017"/>
            <a:ext cx="3510977" cy="2326023"/>
          </a:xfrm>
          <a:prstGeom prst="rect">
            <a:avLst/>
          </a:prstGeom>
          <a:noFill/>
          <a:ln>
            <a:noFill/>
          </a:ln>
        </p:spPr>
      </p:pic>
      <p:pic>
        <p:nvPicPr>
          <p:cNvPr id="145" name="Google Shape;145;p18"/>
          <p:cNvPicPr preferRelativeResize="0"/>
          <p:nvPr/>
        </p:nvPicPr>
        <p:blipFill rotWithShape="1">
          <a:blip r:embed="rId10">
            <a:alphaModFix/>
          </a:blip>
          <a:srcRect/>
          <a:stretch/>
        </p:blipFill>
        <p:spPr>
          <a:xfrm>
            <a:off x="0" y="4863267"/>
            <a:ext cx="3657600" cy="1993900"/>
          </a:xfrm>
          <a:prstGeom prst="rect">
            <a:avLst/>
          </a:prstGeom>
          <a:noFill/>
          <a:ln>
            <a:noFill/>
          </a:ln>
        </p:spPr>
      </p:pic>
      <p:pic>
        <p:nvPicPr>
          <p:cNvPr id="146" name="Google Shape;146;p18"/>
          <p:cNvPicPr preferRelativeResize="0"/>
          <p:nvPr/>
        </p:nvPicPr>
        <p:blipFill rotWithShape="1">
          <a:blip r:embed="rId11">
            <a:alphaModFix/>
          </a:blip>
          <a:srcRect/>
          <a:stretch/>
        </p:blipFill>
        <p:spPr>
          <a:xfrm>
            <a:off x="3657600" y="4374801"/>
            <a:ext cx="2415941" cy="2717800"/>
          </a:xfrm>
          <a:prstGeom prst="rect">
            <a:avLst/>
          </a:prstGeom>
          <a:noFill/>
          <a:ln>
            <a:noFill/>
          </a:ln>
        </p:spPr>
      </p:pic>
      <p:sp>
        <p:nvSpPr>
          <p:cNvPr id="147" name="Google Shape;147;p18"/>
          <p:cNvSpPr txBox="1"/>
          <p:nvPr/>
        </p:nvSpPr>
        <p:spPr>
          <a:xfrm>
            <a:off x="484470" y="969564"/>
            <a:ext cx="8720488"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a:solidFill>
                  <a:schemeClr val="dk1"/>
                </a:solidFill>
                <a:latin typeface="Calibri"/>
                <a:ea typeface="Calibri"/>
                <a:cs typeface="Calibri"/>
                <a:sym typeface="Calibri"/>
              </a:rPr>
              <a:t>Changing uses/values of rangelands</a:t>
            </a:r>
            <a:endParaRPr sz="4400" b="1">
              <a:solidFill>
                <a:schemeClr val="dk1"/>
              </a:solidFill>
              <a:latin typeface="Calibri"/>
              <a:ea typeface="Calibri"/>
              <a:cs typeface="Calibri"/>
              <a:sym typeface="Calibri"/>
            </a:endParaRPr>
          </a:p>
        </p:txBody>
      </p:sp>
      <p:sp>
        <p:nvSpPr>
          <p:cNvPr id="148" name="Google Shape;148;p18"/>
          <p:cNvSpPr txBox="1">
            <a:spLocks noGrp="1"/>
          </p:cNvSpPr>
          <p:nvPr>
            <p:ph type="title"/>
          </p:nvPr>
        </p:nvSpPr>
        <p:spPr>
          <a:xfrm>
            <a:off x="505326" y="980790"/>
            <a:ext cx="8720488"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FEFE"/>
              </a:buClr>
              <a:buSzPts val="4400"/>
              <a:buFont typeface="Calibri"/>
              <a:buNone/>
            </a:pPr>
            <a:r>
              <a:rPr lang="en-US" sz="4400" b="1">
                <a:solidFill>
                  <a:srgbClr val="FEFEFE"/>
                </a:solidFill>
              </a:rPr>
              <a:t>Changing uses/values of rangelands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t>Resource Monitoring in the BLM: the AIM “Origin” Story</a:t>
            </a:r>
            <a:endParaRPr/>
          </a:p>
        </p:txBody>
      </p:sp>
      <p:sp>
        <p:nvSpPr>
          <p:cNvPr id="155" name="Google Shape;155;p19"/>
          <p:cNvSpPr txBox="1">
            <a:spLocks noGrp="1"/>
          </p:cNvSpPr>
          <p:nvPr>
            <p:ph type="body" idx="1"/>
          </p:nvPr>
        </p:nvSpPr>
        <p:spPr>
          <a:xfrm>
            <a:off x="628650" y="1825625"/>
            <a:ext cx="4575117"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chemeClr val="dk1"/>
              </a:buClr>
              <a:buSzPts val="2590"/>
              <a:buChar char="•"/>
            </a:pPr>
            <a:r>
              <a:rPr lang="en-US" sz="2590"/>
              <a:t>2004 Office of Management and Budget (OMB) programmatic review of BLM’s monitoring activities</a:t>
            </a:r>
            <a:endParaRPr/>
          </a:p>
          <a:p>
            <a:pPr marL="228600" lvl="0" indent="-228600" algn="l" rtl="0">
              <a:lnSpc>
                <a:spcPct val="70000"/>
              </a:lnSpc>
              <a:spcBef>
                <a:spcPts val="1200"/>
              </a:spcBef>
              <a:spcAft>
                <a:spcPts val="0"/>
              </a:spcAft>
              <a:buClr>
                <a:schemeClr val="dk1"/>
              </a:buClr>
              <a:buSzPts val="2590"/>
              <a:buChar char="•"/>
            </a:pPr>
            <a:r>
              <a:rPr lang="en-US" sz="2590"/>
              <a:t>Found the BLM collects a large amount of information, yet cannot determine effectiveness of actions above the project level, as required</a:t>
            </a:r>
            <a:endParaRPr/>
          </a:p>
          <a:p>
            <a:pPr marL="228600" lvl="0" indent="-228600" algn="l" rtl="0">
              <a:lnSpc>
                <a:spcPct val="70000"/>
              </a:lnSpc>
              <a:spcBef>
                <a:spcPts val="2400"/>
              </a:spcBef>
              <a:spcAft>
                <a:spcPts val="0"/>
              </a:spcAft>
              <a:buClr>
                <a:schemeClr val="dk1"/>
              </a:buClr>
              <a:buSzPts val="2590"/>
              <a:buChar char="•"/>
            </a:pPr>
            <a:r>
              <a:rPr lang="en-US" sz="2590"/>
              <a:t>Directed the BLM to analyze “Monitoring Activities” and develop a cohesive monitoring strategy</a:t>
            </a:r>
            <a:endParaRPr/>
          </a:p>
          <a:p>
            <a:pPr marL="228600" lvl="0" indent="-64135" algn="l" rtl="0">
              <a:lnSpc>
                <a:spcPct val="70000"/>
              </a:lnSpc>
              <a:spcBef>
                <a:spcPts val="2200"/>
              </a:spcBef>
              <a:spcAft>
                <a:spcPts val="0"/>
              </a:spcAft>
              <a:buClr>
                <a:schemeClr val="dk1"/>
              </a:buClr>
              <a:buSzPts val="2590"/>
              <a:buNone/>
            </a:pPr>
            <a:endParaRPr sz="2590"/>
          </a:p>
          <a:p>
            <a:pPr marL="228600" lvl="0" indent="-64135" algn="l" rtl="0">
              <a:lnSpc>
                <a:spcPct val="70000"/>
              </a:lnSpc>
              <a:spcBef>
                <a:spcPts val="1000"/>
              </a:spcBef>
              <a:spcAft>
                <a:spcPts val="0"/>
              </a:spcAft>
              <a:buClr>
                <a:schemeClr val="dk1"/>
              </a:buClr>
              <a:buSzPts val="2590"/>
              <a:buNone/>
            </a:pPr>
            <a:endParaRPr sz="2590"/>
          </a:p>
        </p:txBody>
      </p:sp>
      <p:pic>
        <p:nvPicPr>
          <p:cNvPr id="156" name="Google Shape;156;p19"/>
          <p:cNvPicPr preferRelativeResize="0"/>
          <p:nvPr/>
        </p:nvPicPr>
        <p:blipFill rotWithShape="1">
          <a:blip r:embed="rId3">
            <a:alphaModFix/>
          </a:blip>
          <a:srcRect/>
          <a:stretch/>
        </p:blipFill>
        <p:spPr>
          <a:xfrm>
            <a:off x="5452045" y="1825625"/>
            <a:ext cx="3412323" cy="3158836"/>
          </a:xfrm>
          <a:prstGeom prst="rect">
            <a:avLst/>
          </a:prstGeom>
          <a:noFill/>
          <a:ln>
            <a:noFill/>
          </a:ln>
        </p:spPr>
      </p:pic>
      <p:sp>
        <p:nvSpPr>
          <p:cNvPr id="157" name="Google Shape;157;p19"/>
          <p:cNvSpPr txBox="1"/>
          <p:nvPr/>
        </p:nvSpPr>
        <p:spPr>
          <a:xfrm>
            <a:off x="7272137" y="4984461"/>
            <a:ext cx="1592231"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Wendy’s ad from 1984</a:t>
            </a:r>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3243</Words>
  <Application>Microsoft Office PowerPoint</Application>
  <PresentationFormat>On-screen Show (4:3)</PresentationFormat>
  <Paragraphs>269</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Noto Sans Symbols</vt:lpstr>
      <vt:lpstr>Office Theme</vt:lpstr>
      <vt:lpstr>Monitoring for Adaptive Management BLM’s National Assessment, Inventory, and Monitoring Strategy</vt:lpstr>
      <vt:lpstr>Course Objectives</vt:lpstr>
      <vt:lpstr>Course Expectations</vt:lpstr>
      <vt:lpstr>Presentation Objectives</vt:lpstr>
      <vt:lpstr>What is the BLM?</vt:lpstr>
      <vt:lpstr>PowerPoint Presentation</vt:lpstr>
      <vt:lpstr>A Brief History of Rangeland Monitoring</vt:lpstr>
      <vt:lpstr>Changing uses/values of rangelands</vt:lpstr>
      <vt:lpstr>Resource Monitoring in the BLM: the AIM “Origin” Story</vt:lpstr>
      <vt:lpstr>BLM Local Workgroup Summary</vt:lpstr>
      <vt:lpstr>Multi-scale land management</vt:lpstr>
      <vt:lpstr>The AIM Strategy</vt:lpstr>
      <vt:lpstr>The Five Principles of AIM</vt:lpstr>
      <vt:lpstr>Core Indicators and Methods - Selection Process</vt:lpstr>
      <vt:lpstr>Core Indicators and Methods: Functional Indicators of Land Health</vt:lpstr>
      <vt:lpstr>Core Indicators and Methods-  AIM Terrestrial Methods</vt:lpstr>
      <vt:lpstr>Core Indicators and Methods- Supplemental Indicators/Methods</vt:lpstr>
      <vt:lpstr>AIM Core  Aquatic Indicators</vt:lpstr>
      <vt:lpstr>Statistically Valid, Scalable Sampling Designs</vt:lpstr>
      <vt:lpstr>Scales of AIM Implementation</vt:lpstr>
      <vt:lpstr>BLM Landscape Monitoring Framework</vt:lpstr>
      <vt:lpstr>BLM Field Office Monitoring Projects</vt:lpstr>
      <vt:lpstr>Integration with Remote Sensing</vt:lpstr>
      <vt:lpstr>Electronic data capture and management</vt:lpstr>
      <vt:lpstr>[INSERT 1 OR 2 SLIDES DEMONSTRATING LOCAL AIM DATA USES]</vt:lpstr>
      <vt:lpstr>Structured Implementation for Adaptive Management</vt:lpstr>
      <vt:lpstr>Information for Informed Decisions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for Adaptive Management BLM’s National Assessment, Inventory, and Monitoring Strategy</dc:title>
  <cp:lastModifiedBy>Christopher Green</cp:lastModifiedBy>
  <cp:revision>12</cp:revision>
  <dcterms:modified xsi:type="dcterms:W3CDTF">2019-03-18T16:36:08Z</dcterms:modified>
</cp:coreProperties>
</file>