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72"/>
  </p:notesMasterIdLst>
  <p:handoutMasterIdLst>
    <p:handoutMasterId r:id="rId73"/>
  </p:handoutMasterIdLst>
  <p:sldIdLst>
    <p:sldId id="374" r:id="rId2"/>
    <p:sldId id="375" r:id="rId3"/>
    <p:sldId id="413" r:id="rId4"/>
    <p:sldId id="376" r:id="rId5"/>
    <p:sldId id="414" r:id="rId6"/>
    <p:sldId id="377" r:id="rId7"/>
    <p:sldId id="406" r:id="rId8"/>
    <p:sldId id="407" r:id="rId9"/>
    <p:sldId id="365" r:id="rId10"/>
    <p:sldId id="408" r:id="rId11"/>
    <p:sldId id="368" r:id="rId12"/>
    <p:sldId id="371" r:id="rId13"/>
    <p:sldId id="370" r:id="rId14"/>
    <p:sldId id="409" r:id="rId15"/>
    <p:sldId id="410" r:id="rId16"/>
    <p:sldId id="257" r:id="rId17"/>
    <p:sldId id="399" r:id="rId18"/>
    <p:sldId id="400" r:id="rId19"/>
    <p:sldId id="403" r:id="rId20"/>
    <p:sldId id="401" r:id="rId21"/>
    <p:sldId id="367" r:id="rId22"/>
    <p:sldId id="387" r:id="rId23"/>
    <p:sldId id="388" r:id="rId24"/>
    <p:sldId id="369" r:id="rId25"/>
    <p:sldId id="372" r:id="rId26"/>
    <p:sldId id="411" r:id="rId27"/>
    <p:sldId id="373" r:id="rId28"/>
    <p:sldId id="412" r:id="rId29"/>
    <p:sldId id="378" r:id="rId30"/>
    <p:sldId id="379" r:id="rId31"/>
    <p:sldId id="380" r:id="rId32"/>
    <p:sldId id="390" r:id="rId33"/>
    <p:sldId id="381" r:id="rId34"/>
    <p:sldId id="389" r:id="rId35"/>
    <p:sldId id="415" r:id="rId36"/>
    <p:sldId id="398" r:id="rId37"/>
    <p:sldId id="291" r:id="rId38"/>
    <p:sldId id="292" r:id="rId39"/>
    <p:sldId id="345" r:id="rId40"/>
    <p:sldId id="348" r:id="rId41"/>
    <p:sldId id="346" r:id="rId42"/>
    <p:sldId id="351" r:id="rId43"/>
    <p:sldId id="404" r:id="rId44"/>
    <p:sldId id="416" r:id="rId45"/>
    <p:sldId id="417" r:id="rId46"/>
    <p:sldId id="418" r:id="rId47"/>
    <p:sldId id="293" r:id="rId48"/>
    <p:sldId id="294" r:id="rId49"/>
    <p:sldId id="300" r:id="rId50"/>
    <p:sldId id="405" r:id="rId51"/>
    <p:sldId id="287" r:id="rId52"/>
    <p:sldId id="288" r:id="rId53"/>
    <p:sldId id="333" r:id="rId54"/>
    <p:sldId id="299" r:id="rId55"/>
    <p:sldId id="419" r:id="rId56"/>
    <p:sldId id="420" r:id="rId57"/>
    <p:sldId id="421" r:id="rId58"/>
    <p:sldId id="422" r:id="rId59"/>
    <p:sldId id="423" r:id="rId60"/>
    <p:sldId id="424" r:id="rId61"/>
    <p:sldId id="425" r:id="rId62"/>
    <p:sldId id="426" r:id="rId63"/>
    <p:sldId id="427" r:id="rId64"/>
    <p:sldId id="428" r:id="rId65"/>
    <p:sldId id="429" r:id="rId66"/>
    <p:sldId id="430" r:id="rId67"/>
    <p:sldId id="431" r:id="rId68"/>
    <p:sldId id="433" r:id="rId69"/>
    <p:sldId id="434" r:id="rId70"/>
    <p:sldId id="435" r:id="rId7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McCord" initials="SM" lastIdx="3" clrIdx="0">
    <p:extLst>
      <p:ext uri="{19B8F6BF-5375-455C-9EA6-DF929625EA0E}">
        <p15:presenceInfo xmlns:p15="http://schemas.microsoft.com/office/powerpoint/2012/main" userId="Sarah McCo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EFE02"/>
    <a:srgbClr val="112A93"/>
    <a:srgbClr val="4DBDD3"/>
    <a:srgbClr val="193D69"/>
    <a:srgbClr val="1F4A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59" autoAdjust="0"/>
    <p:restoredTop sz="88714" autoAdjust="0"/>
  </p:normalViewPr>
  <p:slideViewPr>
    <p:cSldViewPr snapToGrid="0">
      <p:cViewPr varScale="1">
        <p:scale>
          <a:sx n="107" d="100"/>
          <a:sy n="107" d="100"/>
        </p:scale>
        <p:origin x="2352" y="168"/>
      </p:cViewPr>
      <p:guideLst>
        <p:guide orient="horz" pos="2160"/>
        <p:guide pos="2880"/>
      </p:guideLst>
    </p:cSldViewPr>
  </p:slideViewPr>
  <p:outlineViewPr>
    <p:cViewPr>
      <p:scale>
        <a:sx n="33" d="100"/>
        <a:sy n="33" d="100"/>
      </p:scale>
      <p:origin x="48" y="0"/>
    </p:cViewPr>
  </p:outlineViewPr>
  <p:notesTextViewPr>
    <p:cViewPr>
      <p:scale>
        <a:sx n="1" d="1"/>
        <a:sy n="1" d="1"/>
      </p:scale>
      <p:origin x="0" y="0"/>
    </p:cViewPr>
  </p:notesTextViewPr>
  <p:notesViewPr>
    <p:cSldViewPr snapToGrid="0">
      <p:cViewPr varScale="1">
        <p:scale>
          <a:sx n="65" d="100"/>
          <a:sy n="65" d="100"/>
        </p:scale>
        <p:origin x="3125"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94B0861-96FB-4429-88C3-9ECB5D01B11D}" type="datetimeFigureOut">
              <a:rPr lang="en-US" smtClean="0"/>
              <a:t>5/7/19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E7420BA-2BD5-4811-BEA4-31D82F97105B}" type="slidenum">
              <a:rPr lang="en-US" smtClean="0"/>
              <a:t>‹#›</a:t>
            </a:fld>
            <a:endParaRPr lang="en-US"/>
          </a:p>
        </p:txBody>
      </p:sp>
    </p:spTree>
    <p:extLst>
      <p:ext uri="{BB962C8B-B14F-4D97-AF65-F5344CB8AC3E}">
        <p14:creationId xmlns:p14="http://schemas.microsoft.com/office/powerpoint/2010/main" val="1148898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5B79E39-257F-4EF2-A413-7A655CFC4A02}" type="datetimeFigureOut">
              <a:rPr lang="en-US" smtClean="0"/>
              <a:t>5/7/19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30CF485-7674-438B-8A84-A4296A244B5B}" type="slidenum">
              <a:rPr lang="en-US" smtClean="0"/>
              <a:t>‹#›</a:t>
            </a:fld>
            <a:endParaRPr lang="en-US"/>
          </a:p>
        </p:txBody>
      </p:sp>
    </p:spTree>
    <p:extLst>
      <p:ext uri="{BB962C8B-B14F-4D97-AF65-F5344CB8AC3E}">
        <p14:creationId xmlns:p14="http://schemas.microsoft.com/office/powerpoint/2010/main" val="3969266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Soil</a:t>
            </a:r>
            <a:r>
              <a:rPr lang="en-US" baseline="0" dirty="0"/>
              <a:t> texture refers to the percent soil particles of different sizes.  The three major size classes are sand, silt, and clay.  Sand is the largest at 0.05 to 2 millimeters; silt is intermediate size at 0.002 to 0.05 millimeters; and clay is the smallest at less than 0.002 millimeters.  The amounts of sand, silt, and clay can be used to assign texture classes to soils according to the soil texture triangle pictured here. </a:t>
            </a:r>
          </a:p>
          <a:p>
            <a:pPr marL="171450" indent="-171450">
              <a:buFont typeface="Arial" panose="020B0604020202020204" pitchFamily="34" charset="0"/>
              <a:buChar char="•"/>
            </a:pPr>
            <a:r>
              <a:rPr lang="en-US" baseline="0" dirty="0"/>
              <a:t>Texture affects all soil processes and is one of the most important soil properties.  For example, we have already discussed how water dynamics can differ in a loamy or coarser-textured soil versus a clayey or finer-textured soil.  </a:t>
            </a:r>
          </a:p>
          <a:p>
            <a:pPr marL="171450" indent="-171450">
              <a:buFont typeface="Arial" panose="020B0604020202020204" pitchFamily="34" charset="0"/>
              <a:buChar char="•"/>
            </a:pPr>
            <a:r>
              <a:rPr lang="en-US" baseline="0" dirty="0"/>
              <a:t>In the Plot Characterization protocol from the Monitoring Manual for Grassland, </a:t>
            </a:r>
            <a:r>
              <a:rPr lang="en-US" baseline="0" dirty="0" err="1"/>
              <a:t>Shrubland</a:t>
            </a:r>
            <a:r>
              <a:rPr lang="en-US" baseline="0" dirty="0"/>
              <a:t>, and Savannah Ecosystems, texture is estimated for each horizon using the texture by feel method.  A spray bottle is used to wet a soil sample and the sample is manipulated by hand in various ways to determine the broad texture classes pictured in the texture triangle.  Detailed information can be found in the protocol.</a:t>
            </a:r>
          </a:p>
          <a:p>
            <a:pPr marL="171450" indent="-171450">
              <a:buFont typeface="Arial" panose="020B0604020202020204" pitchFamily="34" charset="0"/>
              <a:buChar char="•"/>
            </a:pPr>
            <a:r>
              <a:rPr lang="en-US" baseline="0" dirty="0"/>
              <a:t>While this is a quick and reliable method with experience, it is a good idea to practice with soils of known texture each season before going out in the field.  You can also perform quality control by determining texture in the lab using the hydrometer method for a subset of samples. </a:t>
            </a:r>
          </a:p>
          <a:p>
            <a:pPr marL="171450" indent="-171450">
              <a:buFont typeface="Arial" panose="020B0604020202020204" pitchFamily="34" charset="0"/>
              <a:buChar char="•"/>
            </a:pPr>
            <a:r>
              <a:rPr lang="en-US" baseline="0" dirty="0"/>
              <a:t>Equipment needed: spray bottle, your hand, &amp; soil triangle/chart </a:t>
            </a:r>
            <a:endParaRPr lang="en-US" dirty="0"/>
          </a:p>
          <a:p>
            <a:endParaRPr lang="en-US" dirty="0"/>
          </a:p>
          <a:p>
            <a:r>
              <a:rPr lang="en-US" dirty="0"/>
              <a:t>Image source:  NRCS</a:t>
            </a:r>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1</a:t>
            </a:fld>
            <a:endParaRPr lang="en-US"/>
          </a:p>
        </p:txBody>
      </p:sp>
    </p:spTree>
    <p:extLst>
      <p:ext uri="{BB962C8B-B14F-4D97-AF65-F5344CB8AC3E}">
        <p14:creationId xmlns:p14="http://schemas.microsoft.com/office/powerpoint/2010/main" val="2993297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10</a:t>
            </a:fld>
            <a:endParaRPr lang="en-US"/>
          </a:p>
        </p:txBody>
      </p:sp>
    </p:spTree>
    <p:extLst>
      <p:ext uri="{BB962C8B-B14F-4D97-AF65-F5344CB8AC3E}">
        <p14:creationId xmlns:p14="http://schemas.microsoft.com/office/powerpoint/2010/main" val="3646782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11</a:t>
            </a:fld>
            <a:endParaRPr lang="en-US"/>
          </a:p>
        </p:txBody>
      </p:sp>
    </p:spTree>
    <p:extLst>
      <p:ext uri="{BB962C8B-B14F-4D97-AF65-F5344CB8AC3E}">
        <p14:creationId xmlns:p14="http://schemas.microsoft.com/office/powerpoint/2010/main" val="2339386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12</a:t>
            </a:fld>
            <a:endParaRPr lang="en-US"/>
          </a:p>
        </p:txBody>
      </p:sp>
    </p:spTree>
    <p:extLst>
      <p:ext uri="{BB962C8B-B14F-4D97-AF65-F5344CB8AC3E}">
        <p14:creationId xmlns:p14="http://schemas.microsoft.com/office/powerpoint/2010/main" val="1607221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13</a:t>
            </a:fld>
            <a:endParaRPr lang="en-US"/>
          </a:p>
        </p:txBody>
      </p:sp>
    </p:spTree>
    <p:extLst>
      <p:ext uri="{BB962C8B-B14F-4D97-AF65-F5344CB8AC3E}">
        <p14:creationId xmlns:p14="http://schemas.microsoft.com/office/powerpoint/2010/main" val="4143276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14</a:t>
            </a:fld>
            <a:endParaRPr lang="en-US"/>
          </a:p>
        </p:txBody>
      </p:sp>
    </p:spTree>
    <p:extLst>
      <p:ext uri="{BB962C8B-B14F-4D97-AF65-F5344CB8AC3E}">
        <p14:creationId xmlns:p14="http://schemas.microsoft.com/office/powerpoint/2010/main" val="882615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15</a:t>
            </a:fld>
            <a:endParaRPr lang="en-US"/>
          </a:p>
        </p:txBody>
      </p:sp>
    </p:spTree>
    <p:extLst>
      <p:ext uri="{BB962C8B-B14F-4D97-AF65-F5344CB8AC3E}">
        <p14:creationId xmlns:p14="http://schemas.microsoft.com/office/powerpoint/2010/main" val="2631285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the presenter: feel</a:t>
            </a:r>
            <a:r>
              <a:rPr lang="en-US" baseline="0" dirty="0"/>
              <a:t> free to use this Tips &amp; Tricks document on Google Drive https://docs.google.com/document/d/1t0o-wTmO-0rUY4DImmxhmsFc0poWE0zOdgwPGFxEjSI/edit?usp=sharing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It gives good ideas about how to present the plot characterization information while out in the field</a:t>
            </a:r>
            <a:endParaRPr lang="en-US" dirty="0"/>
          </a:p>
          <a:p>
            <a:endParaRPr lang="en-US" dirty="0"/>
          </a:p>
          <a:p>
            <a:r>
              <a:rPr lang="en-US" dirty="0"/>
              <a:t>Have ready for the presentation:</a:t>
            </a:r>
          </a:p>
          <a:p>
            <a:pPr marL="171450" indent="-171450">
              <a:buFont typeface="Arial" panose="020B0604020202020204" pitchFamily="34" charset="0"/>
              <a:buChar char="•"/>
            </a:pPr>
            <a:r>
              <a:rPr lang="en-US" dirty="0"/>
              <a:t>Field bag with all soils equipment so you can display what equipment is needed for each soil property when you get to those slides</a:t>
            </a:r>
          </a:p>
          <a:p>
            <a:pPr marL="0" indent="0">
              <a:buFont typeface="Arial" panose="020B0604020202020204" pitchFamily="34" charset="0"/>
              <a:buNone/>
            </a:pPr>
            <a:r>
              <a:rPr lang="en-US" dirty="0"/>
              <a:t>Homework that should’ve been done:</a:t>
            </a:r>
          </a:p>
          <a:p>
            <a:pPr marL="174708" indent="-174708">
              <a:buFont typeface="Arial" panose="020B0604020202020204" pitchFamily="34" charset="0"/>
              <a:buChar char="•"/>
            </a:pPr>
            <a:r>
              <a:rPr lang="en-US" dirty="0"/>
              <a:t>Webinars: Ecological Concepts &amp; Stratification and Introduction to Plot Characterization</a:t>
            </a:r>
          </a:p>
          <a:p>
            <a:pPr marL="174708" indent="-174708">
              <a:buFont typeface="Arial" panose="020B0604020202020204" pitchFamily="34" charset="0"/>
              <a:buChar char="•"/>
            </a:pPr>
            <a:r>
              <a:rPr lang="en-US" dirty="0"/>
              <a:t>Reading: Monitoring Manual for Grasslands, </a:t>
            </a:r>
            <a:r>
              <a:rPr lang="en-US" dirty="0" err="1"/>
              <a:t>Shrublands</a:t>
            </a:r>
            <a:r>
              <a:rPr lang="en-US" dirty="0"/>
              <a:t>, and Savanna Ecosystems (Vol. I)</a:t>
            </a:r>
          </a:p>
          <a:p>
            <a:pPr marL="174708" indent="-174708">
              <a:buFont typeface="Arial" panose="020B0604020202020204" pitchFamily="34" charset="0"/>
              <a:buChar char="•"/>
            </a:pPr>
            <a:r>
              <a:rPr lang="en-US" dirty="0"/>
              <a:t>Additional: NRCS Ecological Site Description Webinar, Intro to Ecological Sites video, How to Identify Soil Horizons in the field</a:t>
            </a:r>
          </a:p>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16</a:t>
            </a:fld>
            <a:endParaRPr lang="en-US"/>
          </a:p>
        </p:txBody>
      </p:sp>
    </p:spTree>
    <p:extLst>
      <p:ext uri="{BB962C8B-B14F-4D97-AF65-F5344CB8AC3E}">
        <p14:creationId xmlns:p14="http://schemas.microsoft.com/office/powerpoint/2010/main" val="2684310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presentation, you should be able to…</a:t>
            </a:r>
          </a:p>
        </p:txBody>
      </p:sp>
      <p:sp>
        <p:nvSpPr>
          <p:cNvPr id="4" name="Slide Number Placeholder 3"/>
          <p:cNvSpPr>
            <a:spLocks noGrp="1"/>
          </p:cNvSpPr>
          <p:nvPr>
            <p:ph type="sldNum" sz="quarter" idx="10"/>
          </p:nvPr>
        </p:nvSpPr>
        <p:spPr/>
        <p:txBody>
          <a:bodyPr/>
          <a:lstStyle/>
          <a:p>
            <a:fld id="{A30CF485-7674-438B-8A84-A4296A244B5B}" type="slidenum">
              <a:rPr lang="en-US" smtClean="0"/>
              <a:t>17</a:t>
            </a:fld>
            <a:endParaRPr lang="en-US"/>
          </a:p>
        </p:txBody>
      </p:sp>
    </p:spTree>
    <p:extLst>
      <p:ext uri="{BB962C8B-B14F-4D97-AF65-F5344CB8AC3E}">
        <p14:creationId xmlns:p14="http://schemas.microsoft.com/office/powerpoint/2010/main" val="2448613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baseline="0" dirty="0"/>
              <a:t>Have attendees look at pages 16 through 20 in their Monitoring Manuals. This screen shot is the top half of the Plot Characterization datasheet (bottom half is the soils info)</a:t>
            </a:r>
          </a:p>
          <a:p>
            <a:pPr marL="171450" indent="-171450">
              <a:buFont typeface="Arial" panose="020B0604020202020204" pitchFamily="34" charset="0"/>
              <a:buChar char="•"/>
            </a:pPr>
            <a:r>
              <a:rPr lang="en-US" baseline="0" dirty="0"/>
              <a:t>Explain we’ll be going over this part of the datasheet in more detail in the field and going through each of the steps (i.e., slope, aspect, landscape position, slope shape, etc.)</a:t>
            </a:r>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18</a:t>
            </a:fld>
            <a:endParaRPr lang="en-US"/>
          </a:p>
        </p:txBody>
      </p:sp>
    </p:spTree>
    <p:extLst>
      <p:ext uri="{BB962C8B-B14F-4D97-AF65-F5344CB8AC3E}">
        <p14:creationId xmlns:p14="http://schemas.microsoft.com/office/powerpoint/2010/main" val="4137585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baseline="0" dirty="0"/>
              <a:t>This is page 20 in the Monitoring Manual</a:t>
            </a:r>
          </a:p>
          <a:p>
            <a:pPr marL="171450" indent="-171450">
              <a:buFont typeface="Arial" panose="020B0604020202020204" pitchFamily="34" charset="0"/>
              <a:buChar char="•"/>
            </a:pPr>
            <a:r>
              <a:rPr lang="en-US" baseline="0" dirty="0"/>
              <a:t>There can be a lot of confusion in regards to landscape position – it’s where most crews have difficulty. It’s easier to see differences in landscape position when physically out in the field rather than just looking this figure</a:t>
            </a:r>
          </a:p>
          <a:p>
            <a:pPr marL="171450" indent="-171450">
              <a:buFont typeface="Arial" panose="020B0604020202020204" pitchFamily="34" charset="0"/>
              <a:buChar char="•"/>
            </a:pPr>
            <a:r>
              <a:rPr lang="en-US" baseline="0" dirty="0"/>
              <a:t>Common mistakes are if you’re on a terrace vs. flow/low rolling plain – lots of times if you’re confused, you can rely on the soils to tell you where you might be on a landscape</a:t>
            </a:r>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19</a:t>
            </a:fld>
            <a:endParaRPr lang="en-US"/>
          </a:p>
        </p:txBody>
      </p:sp>
    </p:spTree>
    <p:extLst>
      <p:ext uri="{BB962C8B-B14F-4D97-AF65-F5344CB8AC3E}">
        <p14:creationId xmlns:p14="http://schemas.microsoft.com/office/powerpoint/2010/main" val="1504676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on this slide!!!!</a:t>
            </a:r>
          </a:p>
          <a:p>
            <a:r>
              <a:rPr lang="en-US" dirty="0"/>
              <a:t>Soil texture</a:t>
            </a:r>
            <a:r>
              <a:rPr lang="en-US" baseline="0" dirty="0"/>
              <a:t> triangle can be found on page 62 of the Monitoring Manual</a:t>
            </a:r>
            <a:endParaRPr lang="en-US" dirty="0"/>
          </a:p>
        </p:txBody>
      </p:sp>
      <p:sp>
        <p:nvSpPr>
          <p:cNvPr id="4" name="Slide Number Placeholder 3"/>
          <p:cNvSpPr>
            <a:spLocks noGrp="1"/>
          </p:cNvSpPr>
          <p:nvPr>
            <p:ph type="sldNum" sz="quarter" idx="10"/>
          </p:nvPr>
        </p:nvSpPr>
        <p:spPr/>
        <p:txBody>
          <a:bodyPr/>
          <a:lstStyle/>
          <a:p>
            <a:fld id="{A30CF485-7674-438B-8A84-A4296A244B5B}" type="slidenum">
              <a:rPr lang="en-US" smtClean="0"/>
              <a:t>2</a:t>
            </a:fld>
            <a:endParaRPr lang="en-US"/>
          </a:p>
        </p:txBody>
      </p:sp>
    </p:spTree>
    <p:extLst>
      <p:ext uri="{BB962C8B-B14F-4D97-AF65-F5344CB8AC3E}">
        <p14:creationId xmlns:p14="http://schemas.microsoft.com/office/powerpoint/2010/main" val="3169216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soil profile data sheet is part of the bottom half of the plot characterization data sheet – this is what it looks like. We do have effervescence, color and structure down on the data sheet in case you are able to collect those properties.</a:t>
            </a:r>
          </a:p>
          <a:p>
            <a:pPr marL="174708" indent="-174708">
              <a:buFont typeface="Arial" panose="020B0604020202020204" pitchFamily="34" charset="0"/>
              <a:buChar char="•"/>
            </a:pPr>
            <a:r>
              <a:rPr lang="en-US" dirty="0"/>
              <a:t>We’ll be filling out the entire plot characterization datasheet this afternoon in the field.</a:t>
            </a:r>
          </a:p>
          <a:p>
            <a:pPr marL="174708" indent="-174708">
              <a:buFont typeface="Arial" panose="020B0604020202020204" pitchFamily="34" charset="0"/>
              <a:buChar char="•"/>
            </a:pPr>
            <a:r>
              <a:rPr lang="en-US" dirty="0"/>
              <a:t>First we’ll go</a:t>
            </a:r>
            <a:r>
              <a:rPr lang="en-US" baseline="0" dirty="0"/>
              <a:t> over each of the soil properties we collect on all AIM plots</a:t>
            </a:r>
            <a:endParaRPr lang="en-US" dirty="0"/>
          </a:p>
          <a:p>
            <a:endParaRPr lang="en-US" sz="1000" dirty="0"/>
          </a:p>
        </p:txBody>
      </p:sp>
      <p:sp>
        <p:nvSpPr>
          <p:cNvPr id="4" name="Slide Number Placeholder 3"/>
          <p:cNvSpPr>
            <a:spLocks noGrp="1"/>
          </p:cNvSpPr>
          <p:nvPr>
            <p:ph type="sldNum" sz="quarter" idx="10"/>
          </p:nvPr>
        </p:nvSpPr>
        <p:spPr/>
        <p:txBody>
          <a:bodyPr/>
          <a:lstStyle/>
          <a:p>
            <a:fld id="{A30CF485-7674-438B-8A84-A4296A244B5B}" type="slidenum">
              <a:rPr lang="en-US" smtClean="0"/>
              <a:t>20</a:t>
            </a:fld>
            <a:endParaRPr lang="en-US"/>
          </a:p>
        </p:txBody>
      </p:sp>
    </p:spTree>
    <p:extLst>
      <p:ext uri="{BB962C8B-B14F-4D97-AF65-F5344CB8AC3E}">
        <p14:creationId xmlns:p14="http://schemas.microsoft.com/office/powerpoint/2010/main" val="3691245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no longer on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It’s great having a soil scientist to help the field crews. Luckily, we’ll be joined by a soil scientist this afternoon to help us work through characterizing our AIM plots. If you have the personnel, it’s nice if a soil scientist can go out into the field with a crew.</a:t>
            </a:r>
            <a:endParaRPr lang="en-US" dirty="0"/>
          </a:p>
          <a:p>
            <a:endParaRPr lang="en-US" dirty="0"/>
          </a:p>
        </p:txBody>
      </p:sp>
      <p:sp>
        <p:nvSpPr>
          <p:cNvPr id="4" name="Slide Number Placeholder 3"/>
          <p:cNvSpPr>
            <a:spLocks noGrp="1"/>
          </p:cNvSpPr>
          <p:nvPr>
            <p:ph type="sldNum" sz="quarter" idx="10"/>
          </p:nvPr>
        </p:nvSpPr>
        <p:spPr/>
        <p:txBody>
          <a:bodyPr/>
          <a:lstStyle/>
          <a:p>
            <a:fld id="{A30CF485-7674-438B-8A84-A4296A244B5B}" type="slidenum">
              <a:rPr lang="en-US" smtClean="0"/>
              <a:t>21</a:t>
            </a:fld>
            <a:endParaRPr lang="en-US"/>
          </a:p>
        </p:txBody>
      </p:sp>
    </p:spTree>
    <p:extLst>
      <p:ext uri="{BB962C8B-B14F-4D97-AF65-F5344CB8AC3E}">
        <p14:creationId xmlns:p14="http://schemas.microsoft.com/office/powerpoint/2010/main" val="2295474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708" indent="-174708">
              <a:buFont typeface="Arial" panose="020B0604020202020204" pitchFamily="34" charset="0"/>
              <a:buChar char="•"/>
            </a:pPr>
            <a:r>
              <a:rPr lang="en-US" dirty="0"/>
              <a:t>Describe</a:t>
            </a:r>
            <a:r>
              <a:rPr lang="en-US" baseline="0" dirty="0"/>
              <a:t> slide</a:t>
            </a:r>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22</a:t>
            </a:fld>
            <a:endParaRPr lang="en-US"/>
          </a:p>
        </p:txBody>
      </p:sp>
    </p:spTree>
    <p:extLst>
      <p:ext uri="{BB962C8B-B14F-4D97-AF65-F5344CB8AC3E}">
        <p14:creationId xmlns:p14="http://schemas.microsoft.com/office/powerpoint/2010/main" val="7909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708" indent="-174708">
              <a:buFont typeface="Arial" panose="020B0604020202020204" pitchFamily="34" charset="0"/>
              <a:buChar char="•"/>
            </a:pPr>
            <a:r>
              <a:rPr lang="en-US" dirty="0"/>
              <a:t>You’ll hear “all sun” or “all shade”. The gist is... You want to be able to see the face, so you want lighting to be consistent across the whole thing.</a:t>
            </a:r>
            <a:endParaRPr lang="en-US" baseline="0" dirty="0"/>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23</a:t>
            </a:fld>
            <a:endParaRPr lang="en-US"/>
          </a:p>
        </p:txBody>
      </p:sp>
    </p:spTree>
    <p:extLst>
      <p:ext uri="{BB962C8B-B14F-4D97-AF65-F5344CB8AC3E}">
        <p14:creationId xmlns:p14="http://schemas.microsoft.com/office/powerpoint/2010/main" val="7909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There’s animation on this slide – Color,</a:t>
            </a:r>
            <a:r>
              <a:rPr lang="en-US" baseline="0" dirty="0"/>
              <a:t> Structure, and Effervescence</a:t>
            </a:r>
            <a:r>
              <a:rPr lang="en-US" dirty="0"/>
              <a:t> turn green (since they are contingent soil properties – you collect them if you can) and Bulk Density is greyed out since we don’t collect it. </a:t>
            </a:r>
          </a:p>
          <a:p>
            <a:pPr marL="174708" indent="-174708">
              <a:buFont typeface="Arial" panose="020B0604020202020204" pitchFamily="34" charset="0"/>
              <a:buChar char="•"/>
            </a:pPr>
            <a:r>
              <a:rPr lang="en-US" dirty="0"/>
              <a:t>It’s important to note that Color,</a:t>
            </a:r>
            <a:r>
              <a:rPr lang="en-US" baseline="0" dirty="0"/>
              <a:t> </a:t>
            </a:r>
            <a:r>
              <a:rPr lang="en-US" dirty="0"/>
              <a:t>Structure, and Effervescence are not required but if you have access to a </a:t>
            </a:r>
            <a:r>
              <a:rPr lang="en-US" dirty="0" err="1"/>
              <a:t>Munsell</a:t>
            </a:r>
            <a:r>
              <a:rPr lang="en-US" dirty="0"/>
              <a:t> Color Book or feel comfortable enough collecting structure data, we ask that you PLEASE collect these data as they are vey important soil properties.</a:t>
            </a:r>
          </a:p>
          <a:p>
            <a:endParaRPr lang="en-US" sz="1000" dirty="0"/>
          </a:p>
        </p:txBody>
      </p:sp>
      <p:sp>
        <p:nvSpPr>
          <p:cNvPr id="4" name="Slide Number Placeholder 3"/>
          <p:cNvSpPr>
            <a:spLocks noGrp="1"/>
          </p:cNvSpPr>
          <p:nvPr>
            <p:ph type="sldNum" sz="quarter" idx="10"/>
          </p:nvPr>
        </p:nvSpPr>
        <p:spPr/>
        <p:txBody>
          <a:bodyPr/>
          <a:lstStyle/>
          <a:p>
            <a:fld id="{580959CA-65B8-4596-BBA1-E3C88A6190CD}" type="slidenum">
              <a:rPr lang="en-US" smtClean="0"/>
              <a:t>24</a:t>
            </a:fld>
            <a:endParaRPr lang="en-US"/>
          </a:p>
        </p:txBody>
      </p:sp>
    </p:spTree>
    <p:extLst>
      <p:ext uri="{BB962C8B-B14F-4D97-AF65-F5344CB8AC3E}">
        <p14:creationId xmlns:p14="http://schemas.microsoft.com/office/powerpoint/2010/main" val="2684310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on this slide!!!</a:t>
            </a:r>
          </a:p>
          <a:p>
            <a:r>
              <a:rPr lang="en-US" dirty="0"/>
              <a:t>How many horizons do you see? What differences in soil properties do you see between the two pits?</a:t>
            </a:r>
          </a:p>
          <a:p>
            <a:r>
              <a:rPr lang="en-US" dirty="0"/>
              <a:t>Let’s go through what soil properties you’ll need to measure out in the field.</a:t>
            </a:r>
          </a:p>
          <a:p>
            <a:r>
              <a:rPr lang="en-US" dirty="0"/>
              <a:t>Rock Fragment Content, Texture, Clay Content, Effervescence, Soil Color, Soil Structure</a:t>
            </a:r>
          </a:p>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25</a:t>
            </a:fld>
            <a:endParaRPr lang="en-US" dirty="0"/>
          </a:p>
        </p:txBody>
      </p:sp>
    </p:spTree>
    <p:extLst>
      <p:ext uri="{BB962C8B-B14F-4D97-AF65-F5344CB8AC3E}">
        <p14:creationId xmlns:p14="http://schemas.microsoft.com/office/powerpoint/2010/main" val="2684310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removed from this slide!!!</a:t>
            </a:r>
          </a:p>
          <a:p>
            <a:r>
              <a:rPr lang="en-US" dirty="0"/>
              <a:t>How many horizons do you see? What differences in soil properties do you see between the two pits?</a:t>
            </a:r>
          </a:p>
          <a:p>
            <a:r>
              <a:rPr lang="en-US" dirty="0"/>
              <a:t>Let’s go through what soil properties you’ll need to measure out in the field.</a:t>
            </a:r>
          </a:p>
          <a:p>
            <a:r>
              <a:rPr lang="en-US" dirty="0"/>
              <a:t>Rock Fragment Content, Texture, Clay Content, Effervescence, Soil Color, Soil Structure</a:t>
            </a:r>
          </a:p>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26</a:t>
            </a:fld>
            <a:endParaRPr lang="en-US" dirty="0"/>
          </a:p>
        </p:txBody>
      </p:sp>
    </p:spTree>
    <p:extLst>
      <p:ext uri="{BB962C8B-B14F-4D97-AF65-F5344CB8AC3E}">
        <p14:creationId xmlns:p14="http://schemas.microsoft.com/office/powerpoint/2010/main" val="3091019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Animation on this slide!!!!</a:t>
            </a:r>
          </a:p>
          <a:p>
            <a:pPr marL="171450" indent="-171450">
              <a:buFont typeface="Arial" panose="020B0604020202020204" pitchFamily="34" charset="0"/>
              <a:buChar char="•"/>
            </a:pPr>
            <a:r>
              <a:rPr lang="en-US" dirty="0"/>
              <a:t>Soil coarse fragment content is the percent rocks</a:t>
            </a:r>
            <a:r>
              <a:rPr lang="en-US" baseline="0" dirty="0"/>
              <a:t> (defined as particles greater than 2 millimeters) by volume within the soil.  Coarse fragment content affects soil water availability through its effects on infiltration rates, storage, and evaporation.  </a:t>
            </a:r>
          </a:p>
          <a:p>
            <a:pPr marL="628650" lvl="1" indent="-171450">
              <a:buFont typeface="Arial" panose="020B0604020202020204" pitchFamily="34" charset="0"/>
              <a:buChar char="•"/>
            </a:pPr>
            <a:r>
              <a:rPr lang="en-US" baseline="0" dirty="0"/>
              <a:t>An example of this is that in arid regions, trees often grow better than grasses in soils with lots of coarse fragments in the top meter.  Why do you think that might be?  A hint is to compare tree roots to grass roots.  Water drains quickly through soils with a lot of rock content and so is often stored deeper in the soil profile.  Tree roots are longer and can reach pockets of soil where water collects.  In contrast, grass roots are short and concentrated near the soil surface, so they cannot access deeper soil water.  </a:t>
            </a:r>
          </a:p>
          <a:p>
            <a:pPr marL="171450" indent="-171450">
              <a:buFont typeface="Arial" panose="020B0604020202020204" pitchFamily="34" charset="0"/>
              <a:buChar char="•"/>
            </a:pPr>
            <a:r>
              <a:rPr lang="en-US" baseline="0" dirty="0"/>
              <a:t>You can measure soil coarse fragment content by gathering some soil from the horizon in a measuring cup, recording the total volume with rocks and smaller particles, sieving the soil through a 2 millimeter sieve to remove the rocks, and then recording the volume of soil left without the rocks.  The percent coarse fragment content is the total volume minus the volume without rocks, divided by total volume.  </a:t>
            </a:r>
          </a:p>
          <a:p>
            <a:pPr marL="171450" indent="-171450">
              <a:buFont typeface="Arial" panose="020B0604020202020204" pitchFamily="34" charset="0"/>
              <a:buChar char="•"/>
            </a:pPr>
            <a:r>
              <a:rPr lang="en-US" baseline="0" dirty="0"/>
              <a:t>Equipment needed: measuring cup &amp; sieve</a:t>
            </a:r>
            <a:endParaRPr lang="en-US" dirty="0"/>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27</a:t>
            </a:fld>
            <a:endParaRPr lang="en-US"/>
          </a:p>
        </p:txBody>
      </p:sp>
    </p:spTree>
    <p:extLst>
      <p:ext uri="{BB962C8B-B14F-4D97-AF65-F5344CB8AC3E}">
        <p14:creationId xmlns:p14="http://schemas.microsoft.com/office/powerpoint/2010/main" val="2611464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Animation on this slide!!!!</a:t>
            </a:r>
          </a:p>
          <a:p>
            <a:pPr marL="171450" indent="-171450">
              <a:buFont typeface="Arial" panose="020B0604020202020204" pitchFamily="34" charset="0"/>
              <a:buChar char="•"/>
            </a:pPr>
            <a:r>
              <a:rPr lang="en-US" dirty="0"/>
              <a:t>Soil coarse fragment content is the percent rocks</a:t>
            </a:r>
            <a:r>
              <a:rPr lang="en-US" baseline="0" dirty="0"/>
              <a:t> (defined as particles greater than 2 millimeters) by volume within the soil.  Coarse fragment content affects soil water availability through its effects on infiltration rates, storage, and evaporation.  </a:t>
            </a:r>
          </a:p>
          <a:p>
            <a:pPr marL="628650" lvl="1" indent="-171450">
              <a:buFont typeface="Arial" panose="020B0604020202020204" pitchFamily="34" charset="0"/>
              <a:buChar char="•"/>
            </a:pPr>
            <a:r>
              <a:rPr lang="en-US" baseline="0" dirty="0"/>
              <a:t>An example of this is that in arid regions, trees often grow better than grasses in soils with lots of coarse fragments in the top meter.  Why do you think that might be?  A hint is to compare tree roots to grass roots.  Water drains quickly through soils with a lot of rock content and so is often stored deeper in the soil profile.  Tree roots are longer and can reach pockets of soil where water collects.  In contrast, grass roots are short and concentrated near the soil surface, so they cannot access deeper soil water.  </a:t>
            </a:r>
          </a:p>
          <a:p>
            <a:pPr marL="171450" indent="-171450">
              <a:buFont typeface="Arial" panose="020B0604020202020204" pitchFamily="34" charset="0"/>
              <a:buChar char="•"/>
            </a:pPr>
            <a:r>
              <a:rPr lang="en-US" baseline="0" dirty="0"/>
              <a:t>You can measure soil coarse fragment content by gathering some soil from the horizon in a measuring cup, recording the total volume with rocks and smaller particles, sieving the soil through a 2 millimeter sieve to remove the rocks, and then recording the volume of soil left without the rocks.  The percent coarse fragment content is the total volume minus the volume without rocks, divided by total volume.  </a:t>
            </a:r>
          </a:p>
          <a:p>
            <a:pPr marL="171450" indent="-171450">
              <a:buFont typeface="Arial" panose="020B0604020202020204" pitchFamily="34" charset="0"/>
              <a:buChar char="•"/>
            </a:pPr>
            <a:r>
              <a:rPr lang="en-US" baseline="0" dirty="0"/>
              <a:t>Equipment needed: measuring cup &amp; sieve</a:t>
            </a:r>
            <a:endParaRPr lang="en-US" dirty="0"/>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28</a:t>
            </a:fld>
            <a:endParaRPr lang="en-US"/>
          </a:p>
        </p:txBody>
      </p:sp>
    </p:spTree>
    <p:extLst>
      <p:ext uri="{BB962C8B-B14F-4D97-AF65-F5344CB8AC3E}">
        <p14:creationId xmlns:p14="http://schemas.microsoft.com/office/powerpoint/2010/main" val="3414289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Percent</a:t>
            </a:r>
            <a:r>
              <a:rPr lang="en-US" baseline="0" dirty="0"/>
              <a:t> clay is a particularly important aspect of soil texture.  Clay, again, is the smallest soil particle size at less than 0.002 millimeters (or less than 2 micrometers).  The amount of clay in the soil is especially important for understanding the processes of water infiltration and availability, soil stability and </a:t>
            </a:r>
            <a:r>
              <a:rPr lang="en-US" baseline="0" dirty="0" err="1"/>
              <a:t>erodibility</a:t>
            </a:r>
            <a:r>
              <a:rPr lang="en-US" baseline="0" dirty="0"/>
              <a:t>, and plant rooting.  </a:t>
            </a:r>
          </a:p>
          <a:p>
            <a:pPr marL="171450" indent="-171450">
              <a:buFont typeface="Arial" panose="020B0604020202020204" pitchFamily="34" charset="0"/>
              <a:buChar char="•"/>
            </a:pPr>
            <a:r>
              <a:rPr lang="en-US" baseline="0" dirty="0"/>
              <a:t>Look at the picture from eastern Colorado during the Dust Bowl, a major wind erosion event.  How do you think soil texture and clay content influence wind erosion potential?  Coarser textured soils (more sand, less clay) are significantly more erodible by wind. </a:t>
            </a:r>
          </a:p>
          <a:p>
            <a:pPr marL="171450" indent="-171450">
              <a:buFont typeface="Arial" panose="020B0604020202020204" pitchFamily="34" charset="0"/>
              <a:buChar char="•"/>
            </a:pPr>
            <a:r>
              <a:rPr lang="en-US" baseline="0" dirty="0"/>
              <a:t>Similar to soil texture, the method for estimating percent clay is by feel, using the same flowchart.</a:t>
            </a:r>
          </a:p>
          <a:p>
            <a:pPr marL="171450" indent="-171450">
              <a:buFont typeface="Arial" panose="020B0604020202020204" pitchFamily="34" charset="0"/>
              <a:buChar char="•"/>
            </a:pPr>
            <a:r>
              <a:rPr lang="en-US" baseline="0" dirty="0"/>
              <a:t>Equipment needed: spray bottle, your hand, &amp; soil triangle</a:t>
            </a:r>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29</a:t>
            </a:fld>
            <a:endParaRPr lang="en-US"/>
          </a:p>
        </p:txBody>
      </p:sp>
    </p:spTree>
    <p:extLst>
      <p:ext uri="{BB962C8B-B14F-4D97-AF65-F5344CB8AC3E}">
        <p14:creationId xmlns:p14="http://schemas.microsoft.com/office/powerpoint/2010/main" val="3989549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on this slide!!!!</a:t>
            </a:r>
          </a:p>
          <a:p>
            <a:r>
              <a:rPr lang="en-US" dirty="0"/>
              <a:t>Soil texture</a:t>
            </a:r>
            <a:r>
              <a:rPr lang="en-US" baseline="0" dirty="0"/>
              <a:t> triangle can be found on page 62 of the Monitoring Manual</a:t>
            </a:r>
            <a:endParaRPr lang="en-US" dirty="0"/>
          </a:p>
        </p:txBody>
      </p:sp>
      <p:sp>
        <p:nvSpPr>
          <p:cNvPr id="4" name="Slide Number Placeholder 3"/>
          <p:cNvSpPr>
            <a:spLocks noGrp="1"/>
          </p:cNvSpPr>
          <p:nvPr>
            <p:ph type="sldNum" sz="quarter" idx="10"/>
          </p:nvPr>
        </p:nvSpPr>
        <p:spPr/>
        <p:txBody>
          <a:bodyPr/>
          <a:lstStyle/>
          <a:p>
            <a:fld id="{A30CF485-7674-438B-8A84-A4296A244B5B}" type="slidenum">
              <a:rPr lang="en-US" smtClean="0"/>
              <a:t>3</a:t>
            </a:fld>
            <a:endParaRPr lang="en-US"/>
          </a:p>
        </p:txBody>
      </p:sp>
    </p:spTree>
    <p:extLst>
      <p:ext uri="{BB962C8B-B14F-4D97-AF65-F5344CB8AC3E}">
        <p14:creationId xmlns:p14="http://schemas.microsoft.com/office/powerpoint/2010/main" val="1007074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on this slide!!! And video!!!!</a:t>
            </a:r>
          </a:p>
          <a:p>
            <a:pPr marL="171450" indent="-171450">
              <a:buFont typeface="Arial" panose="020B0604020202020204" pitchFamily="34" charset="0"/>
              <a:buChar char="•"/>
            </a:pPr>
            <a:r>
              <a:rPr lang="en-US" dirty="0"/>
              <a:t>The next soil</a:t>
            </a:r>
            <a:r>
              <a:rPr lang="en-US" baseline="0" dirty="0"/>
              <a:t> property is effervescence, which is an indicator of calcium carbonate content.  Calcium carbonate often accumulates in soils in arid areas.  Large amounts of calcium carbonate appear as white specks, nodules, or even a cemented horizon in the soil like the one in the picture.  </a:t>
            </a:r>
          </a:p>
          <a:p>
            <a:pPr marL="628650" lvl="1" indent="-171450">
              <a:buFont typeface="Arial" panose="020B0604020202020204" pitchFamily="34" charset="0"/>
              <a:buChar char="•"/>
            </a:pPr>
            <a:r>
              <a:rPr lang="en-US" baseline="0" dirty="0"/>
              <a:t>How do you think this cemented calcium carbonate horizon might affect plant growth?  For one, it physically stops many plant roots from growing past it.  However, it can be beneficial also.  Water often collects along the surface of a cemented calcium carbonate horizon, and is available to plant roots.  </a:t>
            </a:r>
          </a:p>
          <a:p>
            <a:pPr marL="171450" indent="-171450" defTabSz="914350">
              <a:buFont typeface="Arial" panose="020B0604020202020204" pitchFamily="34" charset="0"/>
              <a:buChar char="•"/>
            </a:pPr>
            <a:r>
              <a:rPr lang="en-US" baseline="0" dirty="0"/>
              <a:t>Calcium carbonate amount is estimated by dropping a weak hydrochloric acid solution on a piece of soil and rating how “effervescent” the response is.  A violent foam of bubbles means that there is a high concentration of calcium carbonate.  </a:t>
            </a:r>
            <a:endParaRPr lang="en-US" dirty="0"/>
          </a:p>
          <a:p>
            <a:pPr marL="171450" indent="-171450">
              <a:buFont typeface="Arial" panose="020B0604020202020204" pitchFamily="34" charset="0"/>
              <a:buChar char="•"/>
            </a:pPr>
            <a:r>
              <a:rPr lang="en-US" baseline="0" dirty="0"/>
              <a:t>No effervescence means that there is no calcium carbonate.  </a:t>
            </a:r>
          </a:p>
          <a:p>
            <a:pPr marL="171450" indent="-171450">
              <a:buFont typeface="Arial" panose="020B0604020202020204" pitchFamily="34" charset="0"/>
              <a:buChar char="•"/>
            </a:pPr>
            <a:r>
              <a:rPr lang="en-US" baseline="0" dirty="0"/>
              <a:t>Equipment needed: weak solution of </a:t>
            </a:r>
            <a:r>
              <a:rPr lang="en-US" baseline="0" dirty="0" err="1"/>
              <a:t>HCl</a:t>
            </a:r>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30</a:t>
            </a:fld>
            <a:endParaRPr lang="en-US"/>
          </a:p>
        </p:txBody>
      </p:sp>
    </p:spTree>
    <p:extLst>
      <p:ext uri="{BB962C8B-B14F-4D97-AF65-F5344CB8AC3E}">
        <p14:creationId xmlns:p14="http://schemas.microsoft.com/office/powerpoint/2010/main" val="3001399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defTabSz="914350">
              <a:buFont typeface="Arial" panose="020B0604020202020204" pitchFamily="34" charset="0"/>
              <a:buNone/>
            </a:pPr>
            <a:r>
              <a:rPr lang="en-US" dirty="0"/>
              <a:t>ANIMATION REMOVED FROM THIS SLIDE!</a:t>
            </a:r>
          </a:p>
          <a:p>
            <a:pPr marL="171450" indent="-171450" defTabSz="914350">
              <a:buFont typeface="Arial" panose="020B0604020202020204" pitchFamily="34" charset="0"/>
              <a:buChar char="•"/>
            </a:pPr>
            <a:r>
              <a:rPr lang="en-US" dirty="0"/>
              <a:t>The next property</a:t>
            </a:r>
            <a:r>
              <a:rPr lang="en-US" baseline="0" dirty="0"/>
              <a:t> is soil structure.  Structure is a description of the size, shape, and strength of soil </a:t>
            </a:r>
            <a:r>
              <a:rPr lang="en-US" baseline="0" dirty="0" err="1"/>
              <a:t>peds</a:t>
            </a:r>
            <a:r>
              <a:rPr lang="en-US" baseline="0" dirty="0"/>
              <a:t> or pieces.  You would describe it in the field by matching the soil structure to one of several classes:  for example, granular in the left hand picture versus platy on the right.  Soil structure affects soil </a:t>
            </a:r>
            <a:r>
              <a:rPr lang="en-US" dirty="0"/>
              <a:t>water availability through the depth that water can penetrate and residence time that water is available to plants.  </a:t>
            </a:r>
          </a:p>
          <a:p>
            <a:pPr marL="628650" lvl="1" indent="-171450" defTabSz="914350">
              <a:buFont typeface="Arial" panose="020B0604020202020204" pitchFamily="34" charset="0"/>
              <a:buChar char="•"/>
            </a:pPr>
            <a:r>
              <a:rPr lang="en-US" dirty="0"/>
              <a:t>In the example, which surface structure do you think is superior for seed germination—granular</a:t>
            </a:r>
            <a:r>
              <a:rPr lang="en-US" baseline="0" dirty="0"/>
              <a:t> or platy?  In general, granular structure is better for seed germination.  It provides better seed to soil contact and does not present a barrier to buried seeds trying to push up through it.  </a:t>
            </a:r>
          </a:p>
          <a:p>
            <a:pPr marL="628650" lvl="1" indent="-171450" defTabSz="914350">
              <a:buFont typeface="Arial" panose="020B0604020202020204" pitchFamily="34" charset="0"/>
              <a:buChar char="•"/>
            </a:pPr>
            <a:r>
              <a:rPr lang="en-US" baseline="0" dirty="0"/>
              <a:t>A recent paper in Landscape Ecology found this is true for the success of sagebrush </a:t>
            </a:r>
            <a:r>
              <a:rPr lang="en-US" baseline="0" dirty="0" err="1"/>
              <a:t>seedings</a:t>
            </a:r>
            <a:r>
              <a:rPr lang="en-US" baseline="0" dirty="0"/>
              <a:t> as well – soil aggregates (which usually have granular surface structure) was a significant predictor of sagebrush seeding success in the Soda Fire in Idaho</a:t>
            </a:r>
          </a:p>
          <a:p>
            <a:pPr marL="171450" indent="-171450" defTabSz="914350">
              <a:buFont typeface="Arial" panose="020B0604020202020204" pitchFamily="34" charset="0"/>
              <a:buChar char="•"/>
            </a:pPr>
            <a:r>
              <a:rPr lang="en-US" baseline="0" dirty="0"/>
              <a:t>Describing structure is optional in the protocol described by the Monitoring Manual for Grassland, </a:t>
            </a:r>
            <a:r>
              <a:rPr lang="en-US" baseline="0" dirty="0" err="1"/>
              <a:t>Shrubland</a:t>
            </a:r>
            <a:r>
              <a:rPr lang="en-US" baseline="0" dirty="0"/>
              <a:t> and Savannah Ecosystems.  However, it is easy and quick to measure once trained. </a:t>
            </a:r>
          </a:p>
          <a:p>
            <a:pPr marL="171450" indent="-171450" defTabSz="914350">
              <a:buFont typeface="Arial" panose="020B0604020202020204" pitchFamily="34" charset="0"/>
              <a:buChar char="•"/>
            </a:pPr>
            <a:r>
              <a:rPr lang="en-US" baseline="0" dirty="0"/>
              <a:t>Equipment needed: Field Book for Describing and Sample Soils</a:t>
            </a:r>
            <a:endParaRPr lang="en-US" dirty="0"/>
          </a:p>
          <a:p>
            <a:endParaRPr lang="en-US" dirty="0"/>
          </a:p>
          <a:p>
            <a:r>
              <a:rPr lang="en-US" dirty="0"/>
              <a:t>Images:</a:t>
            </a:r>
            <a:r>
              <a:rPr lang="en-US" baseline="0" dirty="0"/>
              <a:t>  NRCS; </a:t>
            </a:r>
            <a:endParaRPr lang="en-US" dirty="0"/>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31</a:t>
            </a:fld>
            <a:endParaRPr lang="en-US"/>
          </a:p>
        </p:txBody>
      </p:sp>
    </p:spTree>
    <p:extLst>
      <p:ext uri="{BB962C8B-B14F-4D97-AF65-F5344CB8AC3E}">
        <p14:creationId xmlns:p14="http://schemas.microsoft.com/office/powerpoint/2010/main" val="1464155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Page 2-54 from Field Book for Describing and Sampling soils: explain this is a very helpful field book!</a:t>
            </a:r>
          </a:p>
          <a:p>
            <a:r>
              <a:rPr lang="en-US" dirty="0"/>
              <a:t>Images:</a:t>
            </a:r>
            <a:r>
              <a:rPr lang="en-US" baseline="0" dirty="0"/>
              <a:t>  NRCS; </a:t>
            </a:r>
            <a:endParaRPr lang="en-US" dirty="0"/>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32</a:t>
            </a:fld>
            <a:endParaRPr lang="en-US"/>
          </a:p>
        </p:txBody>
      </p:sp>
    </p:spTree>
    <p:extLst>
      <p:ext uri="{BB962C8B-B14F-4D97-AF65-F5344CB8AC3E}">
        <p14:creationId xmlns:p14="http://schemas.microsoft.com/office/powerpoint/2010/main" val="3356530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Soil color is an indicator</a:t>
            </a:r>
            <a:r>
              <a:rPr lang="en-US" baseline="0" dirty="0"/>
              <a:t> of the amount of organic matter in a soil, which is important for other processes like water holding capacity and nutrient availability.  Darker colors generally indicate more organic matter.  </a:t>
            </a:r>
          </a:p>
          <a:p>
            <a:pPr marL="628650" lvl="1" indent="-171450">
              <a:buFont typeface="Arial" panose="020B0604020202020204" pitchFamily="34" charset="0"/>
              <a:buChar char="•"/>
            </a:pPr>
            <a:r>
              <a:rPr lang="en-US" baseline="0" dirty="0"/>
              <a:t>Soil color often gets lighter with depth.  What does that mean for organic matter content?  That’s right, organic matter content often decreases with depth, as you get further from the plants and plant roots that are contributing to that organic matter.    </a:t>
            </a:r>
          </a:p>
          <a:p>
            <a:pPr marL="171450" indent="-171450" defTabSz="914350">
              <a:buFont typeface="Arial" panose="020B0604020202020204" pitchFamily="34" charset="0"/>
              <a:buChar char="•"/>
              <a:defRPr/>
            </a:pPr>
            <a:r>
              <a:rPr lang="en-US" baseline="0" dirty="0"/>
              <a:t>Soil color is measured by matching the soil with a color on a </a:t>
            </a:r>
            <a:r>
              <a:rPr lang="en-US" baseline="0" dirty="0" err="1"/>
              <a:t>Munsell</a:t>
            </a:r>
            <a:r>
              <a:rPr lang="en-US" baseline="0" dirty="0"/>
              <a:t> Color Chart, as shown in the picture. Describing color is optional in the protocol described by the Monitoring Manual for Grassland, </a:t>
            </a:r>
            <a:r>
              <a:rPr lang="en-US" baseline="0" dirty="0" err="1"/>
              <a:t>Shrubland</a:t>
            </a:r>
            <a:r>
              <a:rPr lang="en-US" baseline="0" dirty="0"/>
              <a:t> and Savannah Ecosystems.  However, it is easy and relatively quick to measure once you are trained. </a:t>
            </a:r>
          </a:p>
          <a:p>
            <a:pPr marL="171450" indent="-171450" defTabSz="914350">
              <a:buFont typeface="Arial" panose="020B0604020202020204" pitchFamily="34" charset="0"/>
              <a:buChar char="•"/>
              <a:defRPr/>
            </a:pPr>
            <a:r>
              <a:rPr lang="en-US" baseline="0" dirty="0"/>
              <a:t>Equipment needed: </a:t>
            </a:r>
            <a:r>
              <a:rPr lang="en-US" baseline="0" dirty="0" err="1"/>
              <a:t>Munsell</a:t>
            </a:r>
            <a:r>
              <a:rPr lang="en-US" baseline="0" dirty="0"/>
              <a:t> Color Book</a:t>
            </a:r>
            <a:endParaRPr lang="en-US" dirty="0"/>
          </a:p>
          <a:p>
            <a:endParaRPr lang="en-US" dirty="0"/>
          </a:p>
          <a:p>
            <a:r>
              <a:rPr lang="en-US" dirty="0"/>
              <a:t>Image Source:  ARS image library; NRCS</a:t>
            </a:r>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33</a:t>
            </a:fld>
            <a:endParaRPr lang="en-US"/>
          </a:p>
        </p:txBody>
      </p:sp>
    </p:spTree>
    <p:extLst>
      <p:ext uri="{BB962C8B-B14F-4D97-AF65-F5344CB8AC3E}">
        <p14:creationId xmlns:p14="http://schemas.microsoft.com/office/powerpoint/2010/main" val="390854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Slide has animation!!!</a:t>
            </a:r>
          </a:p>
          <a:p>
            <a:r>
              <a:rPr lang="en-US" dirty="0"/>
              <a:t>Soil color is determined by Hue, Value, and then Chroma. So if you were to record this color, what would it look</a:t>
            </a:r>
            <a:r>
              <a:rPr lang="en-US" baseline="0" dirty="0"/>
              <a:t> like on the datasheet?</a:t>
            </a:r>
          </a:p>
          <a:p>
            <a:r>
              <a:rPr lang="en-US" dirty="0"/>
              <a:t>Image Source:  ARS image library; NRCS</a:t>
            </a:r>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34</a:t>
            </a:fld>
            <a:endParaRPr lang="en-US"/>
          </a:p>
        </p:txBody>
      </p:sp>
    </p:spTree>
    <p:extLst>
      <p:ext uri="{BB962C8B-B14F-4D97-AF65-F5344CB8AC3E}">
        <p14:creationId xmlns:p14="http://schemas.microsoft.com/office/powerpoint/2010/main" val="837201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sz="1000" dirty="0"/>
              <a:t>Slide has animation!!!!</a:t>
            </a:r>
          </a:p>
          <a:p>
            <a:pPr defTabSz="931774">
              <a:defRPr/>
            </a:pPr>
            <a:r>
              <a:rPr lang="en-US" sz="1000" dirty="0"/>
              <a:t>How many horizons do you see? What constitutes a break in a horizon?</a:t>
            </a:r>
            <a:endParaRPr lang="en-US" sz="800" dirty="0"/>
          </a:p>
          <a:p>
            <a:endParaRPr lang="en-US" sz="1000" dirty="0"/>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35</a:t>
            </a:fld>
            <a:endParaRPr lang="en-US"/>
          </a:p>
        </p:txBody>
      </p:sp>
    </p:spTree>
    <p:extLst>
      <p:ext uri="{BB962C8B-B14F-4D97-AF65-F5344CB8AC3E}">
        <p14:creationId xmlns:p14="http://schemas.microsoft.com/office/powerpoint/2010/main" val="31776229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a:t>Go through the different soil properties of the two soil profiles. What are the differences?</a:t>
            </a:r>
          </a:p>
          <a:p>
            <a:r>
              <a:rPr lang="en-US" sz="1000" dirty="0"/>
              <a:t>Texture: hard to determine in</a:t>
            </a:r>
            <a:r>
              <a:rPr lang="en-US" sz="1000" baseline="0" dirty="0"/>
              <a:t> a picture but is likely different throughout the profile</a:t>
            </a:r>
          </a:p>
          <a:p>
            <a:r>
              <a:rPr lang="en-US" sz="1000" baseline="0" dirty="0"/>
              <a:t>Rock Fragment Content: More rocks as you go deeper in the profile</a:t>
            </a:r>
          </a:p>
          <a:p>
            <a:r>
              <a:rPr lang="en-US" sz="1000" baseline="0" dirty="0"/>
              <a:t>Clay Content: Again, hard to determine in a picture</a:t>
            </a:r>
          </a:p>
          <a:p>
            <a:r>
              <a:rPr lang="en-US" sz="1000" baseline="0" dirty="0"/>
              <a:t>Soil Color: lighter as you go deeper in the profile</a:t>
            </a:r>
          </a:p>
          <a:p>
            <a:r>
              <a:rPr lang="en-US" sz="1000" baseline="0" dirty="0"/>
              <a:t>Effervescence: likely the last horizon on the left profile will be violently effervescent since it’s a petro calcic layer</a:t>
            </a:r>
          </a:p>
          <a:p>
            <a:r>
              <a:rPr lang="en-US" sz="1000" baseline="0" dirty="0"/>
              <a:t>Soil Structure: hard to see in a picture but granular at the top and then blocky and/or platy as we get further into the profile</a:t>
            </a:r>
            <a:endParaRPr lang="en-US" sz="1000" dirty="0"/>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36</a:t>
            </a:fld>
            <a:endParaRPr lang="en-US"/>
          </a:p>
        </p:txBody>
      </p:sp>
    </p:spTree>
    <p:extLst>
      <p:ext uri="{BB962C8B-B14F-4D97-AF65-F5344CB8AC3E}">
        <p14:creationId xmlns:p14="http://schemas.microsoft.com/office/powerpoint/2010/main" val="454451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000" dirty="0"/>
              <a:t>Describe slide</a:t>
            </a:r>
          </a:p>
        </p:txBody>
      </p:sp>
      <p:sp>
        <p:nvSpPr>
          <p:cNvPr id="4" name="Slide Number Placeholder 3"/>
          <p:cNvSpPr>
            <a:spLocks noGrp="1"/>
          </p:cNvSpPr>
          <p:nvPr>
            <p:ph type="sldNum" sz="quarter" idx="10"/>
          </p:nvPr>
        </p:nvSpPr>
        <p:spPr/>
        <p:txBody>
          <a:bodyPr/>
          <a:lstStyle/>
          <a:p>
            <a:fld id="{580959CA-65B8-4596-BBA1-E3C88A6190CD}" type="slidenum">
              <a:rPr lang="en-US" smtClean="0"/>
              <a:t>37</a:t>
            </a:fld>
            <a:endParaRPr lang="en-US"/>
          </a:p>
        </p:txBody>
      </p:sp>
    </p:spTree>
    <p:extLst>
      <p:ext uri="{BB962C8B-B14F-4D97-AF65-F5344CB8AC3E}">
        <p14:creationId xmlns:p14="http://schemas.microsoft.com/office/powerpoint/2010/main" val="26843108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First, obtain (in the office) necessary background materials such as the ecological site key for your state (if available), a topographical and soil map of the area, and the associated soil survey descriptions and the most common ecological sites as well as climate information. </a:t>
            </a:r>
          </a:p>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38</a:t>
            </a:fld>
            <a:endParaRPr lang="en-US"/>
          </a:p>
        </p:txBody>
      </p:sp>
    </p:spTree>
    <p:extLst>
      <p:ext uri="{BB962C8B-B14F-4D97-AF65-F5344CB8AC3E}">
        <p14:creationId xmlns:p14="http://schemas.microsoft.com/office/powerpoint/2010/main" val="26843108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Animation on this slide!!!!</a:t>
            </a:r>
          </a:p>
          <a:p>
            <a:pPr marL="174708" indent="-174708">
              <a:buFont typeface="Arial" panose="020B0604020202020204" pitchFamily="34" charset="0"/>
              <a:buChar char="•"/>
            </a:pPr>
            <a:r>
              <a:rPr lang="en-US" dirty="0"/>
              <a:t>In order to get soil map unit information, you can use Web Soil Survey (link at the end of the presentation) – hopefully most people are familiar with this. Web Soil Survey is an online tool that enables you to view and download soil maps and related information.</a:t>
            </a:r>
          </a:p>
          <a:p>
            <a:pPr marL="174708" indent="-174708">
              <a:buFont typeface="Arial" panose="020B0604020202020204" pitchFamily="34" charset="0"/>
              <a:buChar char="•"/>
            </a:pPr>
            <a:r>
              <a:rPr lang="en-US" dirty="0"/>
              <a:t>Soil map units were created using soil pit info, aerial photography and GIS</a:t>
            </a:r>
          </a:p>
          <a:p>
            <a:pPr marL="174708" indent="-174708">
              <a:buFont typeface="Arial" panose="020B0604020202020204" pitchFamily="34" charset="0"/>
              <a:buChar char="•"/>
            </a:pPr>
            <a:r>
              <a:rPr lang="en-US" dirty="0"/>
              <a:t>Each soil series is named (e.g. </a:t>
            </a:r>
            <a:r>
              <a:rPr lang="en-US" dirty="0" err="1"/>
              <a:t>Terino-Casito</a:t>
            </a:r>
            <a:r>
              <a:rPr lang="en-US" baseline="0" dirty="0"/>
              <a:t> association</a:t>
            </a:r>
            <a:r>
              <a:rPr lang="en-US" dirty="0"/>
              <a:t>) and has particular properties—similar to a species</a:t>
            </a:r>
          </a:p>
          <a:p>
            <a:pPr marL="174708" indent="-174708">
              <a:buFont typeface="Arial" panose="020B0604020202020204" pitchFamily="34" charset="0"/>
              <a:buChar char="•"/>
            </a:pPr>
            <a:r>
              <a:rPr lang="en-US" dirty="0"/>
              <a:t>Map units and their descriptions refer to a particular instance of that soil—like an individual of that species</a:t>
            </a:r>
          </a:p>
          <a:p>
            <a:pPr marL="174708" indent="-174708">
              <a:buFont typeface="Arial" panose="020B0604020202020204" pitchFamily="34" charset="0"/>
              <a:buChar char="•"/>
            </a:pPr>
            <a:r>
              <a:rPr lang="en-US" dirty="0"/>
              <a:t>No map is accurate at small scales</a:t>
            </a:r>
          </a:p>
          <a:p>
            <a:endParaRPr lang="en-US" dirty="0"/>
          </a:p>
        </p:txBody>
      </p:sp>
      <p:sp>
        <p:nvSpPr>
          <p:cNvPr id="4" name="Slide Number Placeholder 3"/>
          <p:cNvSpPr>
            <a:spLocks noGrp="1"/>
          </p:cNvSpPr>
          <p:nvPr>
            <p:ph type="sldNum" sz="quarter" idx="10"/>
          </p:nvPr>
        </p:nvSpPr>
        <p:spPr/>
        <p:txBody>
          <a:bodyPr/>
          <a:lstStyle/>
          <a:p>
            <a:fld id="{A30CF485-7674-438B-8A84-A4296A244B5B}" type="slidenum">
              <a:rPr lang="en-US" smtClean="0"/>
              <a:t>39</a:t>
            </a:fld>
            <a:endParaRPr lang="en-US"/>
          </a:p>
        </p:txBody>
      </p:sp>
    </p:spTree>
    <p:extLst>
      <p:ext uri="{BB962C8B-B14F-4D97-AF65-F5344CB8AC3E}">
        <p14:creationId xmlns:p14="http://schemas.microsoft.com/office/powerpoint/2010/main" val="3592684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on this slide!!!!</a:t>
            </a:r>
          </a:p>
        </p:txBody>
      </p:sp>
      <p:sp>
        <p:nvSpPr>
          <p:cNvPr id="4" name="Slide Number Placeholder 3"/>
          <p:cNvSpPr>
            <a:spLocks noGrp="1"/>
          </p:cNvSpPr>
          <p:nvPr>
            <p:ph type="sldNum" sz="quarter" idx="10"/>
          </p:nvPr>
        </p:nvSpPr>
        <p:spPr/>
        <p:txBody>
          <a:bodyPr/>
          <a:lstStyle/>
          <a:p>
            <a:fld id="{A30CF485-7674-438B-8A84-A4296A244B5B}" type="slidenum">
              <a:rPr lang="en-US" smtClean="0"/>
              <a:t>4</a:t>
            </a:fld>
            <a:endParaRPr lang="en-US"/>
          </a:p>
        </p:txBody>
      </p:sp>
    </p:spTree>
    <p:extLst>
      <p:ext uri="{BB962C8B-B14F-4D97-AF65-F5344CB8AC3E}">
        <p14:creationId xmlns:p14="http://schemas.microsoft.com/office/powerpoint/2010/main" val="30931605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After you select an area of interest, multiple map units are displayed</a:t>
            </a:r>
          </a:p>
          <a:p>
            <a:pPr marL="174708" indent="-174708">
              <a:buFont typeface="Arial" panose="020B0604020202020204" pitchFamily="34" charset="0"/>
              <a:buChar char="•"/>
            </a:pPr>
            <a:r>
              <a:rPr lang="en-US" dirty="0"/>
              <a:t>If you click on the map</a:t>
            </a:r>
            <a:r>
              <a:rPr lang="en-US" baseline="0" dirty="0"/>
              <a:t> unit, a window appears</a:t>
            </a:r>
            <a:endParaRPr lang="en-US" dirty="0"/>
          </a:p>
          <a:p>
            <a:endParaRPr lang="en-US" dirty="0"/>
          </a:p>
        </p:txBody>
      </p:sp>
      <p:sp>
        <p:nvSpPr>
          <p:cNvPr id="4" name="Slide Number Placeholder 3"/>
          <p:cNvSpPr>
            <a:spLocks noGrp="1"/>
          </p:cNvSpPr>
          <p:nvPr>
            <p:ph type="sldNum" sz="quarter" idx="10"/>
          </p:nvPr>
        </p:nvSpPr>
        <p:spPr/>
        <p:txBody>
          <a:bodyPr/>
          <a:lstStyle/>
          <a:p>
            <a:fld id="{A30CF485-7674-438B-8A84-A4296A244B5B}" type="slidenum">
              <a:rPr lang="en-US" smtClean="0"/>
              <a:t>40</a:t>
            </a:fld>
            <a:endParaRPr lang="en-US"/>
          </a:p>
        </p:txBody>
      </p:sp>
    </p:spTree>
    <p:extLst>
      <p:ext uri="{BB962C8B-B14F-4D97-AF65-F5344CB8AC3E}">
        <p14:creationId xmlns:p14="http://schemas.microsoft.com/office/powerpoint/2010/main" val="32720363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Under “Map Unit Composition”, you’ll see what types</a:t>
            </a:r>
            <a:r>
              <a:rPr lang="en-US" baseline="0" dirty="0"/>
              <a:t> of soils make up that map unit. Sometimes it’s only one but many times it’s multiple</a:t>
            </a:r>
          </a:p>
          <a:p>
            <a:pPr marL="174708" indent="-174708">
              <a:buFont typeface="Arial" panose="020B0604020202020204" pitchFamily="34" charset="0"/>
              <a:buChar char="•"/>
            </a:pPr>
            <a:r>
              <a:rPr lang="en-US" baseline="0" dirty="0"/>
              <a:t>When you scroll down to the bottom of this page that pops up, you’ll see “Interpretive Groups” and then underneath that heading are the Ecological Site reference numbers</a:t>
            </a:r>
            <a:endParaRPr lang="en-US" dirty="0"/>
          </a:p>
          <a:p>
            <a:endParaRPr lang="en-US" dirty="0"/>
          </a:p>
        </p:txBody>
      </p:sp>
      <p:sp>
        <p:nvSpPr>
          <p:cNvPr id="4" name="Slide Number Placeholder 3"/>
          <p:cNvSpPr>
            <a:spLocks noGrp="1"/>
          </p:cNvSpPr>
          <p:nvPr>
            <p:ph type="sldNum" sz="quarter" idx="10"/>
          </p:nvPr>
        </p:nvSpPr>
        <p:spPr/>
        <p:txBody>
          <a:bodyPr/>
          <a:lstStyle/>
          <a:p>
            <a:fld id="{A30CF485-7674-438B-8A84-A4296A244B5B}" type="slidenum">
              <a:rPr lang="en-US" smtClean="0"/>
              <a:t>41</a:t>
            </a:fld>
            <a:endParaRPr lang="en-US"/>
          </a:p>
        </p:txBody>
      </p:sp>
    </p:spTree>
    <p:extLst>
      <p:ext uri="{BB962C8B-B14F-4D97-AF65-F5344CB8AC3E}">
        <p14:creationId xmlns:p14="http://schemas.microsoft.com/office/powerpoint/2010/main" val="9203477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ESD – found on the NRCS/</a:t>
            </a:r>
            <a:r>
              <a:rPr lang="en-US" dirty="0" err="1"/>
              <a:t>Jornada</a:t>
            </a:r>
            <a:r>
              <a:rPr lang="en-US" dirty="0"/>
              <a:t> EDIT</a:t>
            </a:r>
            <a:r>
              <a:rPr lang="en-US" baseline="0" dirty="0"/>
              <a:t> (Ecosystems Dynamics Interpretive Tool) website (https://edit.jornada.nmsu.edu/page?content=catalog&amp;catalog=3)</a:t>
            </a:r>
          </a:p>
          <a:p>
            <a:r>
              <a:rPr lang="en-US" baseline="0" dirty="0"/>
              <a:t>You’ll print out the relevant ESDs for your site ahead of time, or have them electronically on your tablet. Bring surrounding ESDs since the maps aren’t accurate to the scale we need it at.</a:t>
            </a:r>
          </a:p>
        </p:txBody>
      </p:sp>
      <p:sp>
        <p:nvSpPr>
          <p:cNvPr id="4" name="Slide Number Placeholder 3"/>
          <p:cNvSpPr>
            <a:spLocks noGrp="1"/>
          </p:cNvSpPr>
          <p:nvPr>
            <p:ph type="sldNum" sz="quarter" idx="10"/>
          </p:nvPr>
        </p:nvSpPr>
        <p:spPr/>
        <p:txBody>
          <a:bodyPr/>
          <a:lstStyle/>
          <a:p>
            <a:fld id="{A30CF485-7674-438B-8A84-A4296A244B5B}" type="slidenum">
              <a:rPr lang="en-US" smtClean="0"/>
              <a:t>42</a:t>
            </a:fld>
            <a:endParaRPr lang="en-US"/>
          </a:p>
        </p:txBody>
      </p:sp>
    </p:spTree>
    <p:extLst>
      <p:ext uri="{BB962C8B-B14F-4D97-AF65-F5344CB8AC3E}">
        <p14:creationId xmlns:p14="http://schemas.microsoft.com/office/powerpoint/2010/main" val="31139181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Animation removed from this slide!!!</a:t>
            </a:r>
          </a:p>
          <a:p>
            <a:r>
              <a:rPr lang="en-US" baseline="0" dirty="0"/>
              <a:t>On the left hand side of the webpage, click on Complete Report (you can save this as a PDF)</a:t>
            </a:r>
          </a:p>
          <a:p>
            <a:r>
              <a:rPr lang="en-US" baseline="0" dirty="0"/>
              <a:t>Good sections to look at in an ESD in order to compare to your field data are:</a:t>
            </a:r>
          </a:p>
          <a:p>
            <a:pPr marL="171450" indent="-171450">
              <a:buFont typeface="Arial" panose="020B0604020202020204" pitchFamily="34" charset="0"/>
              <a:buChar char="•"/>
            </a:pPr>
            <a:r>
              <a:rPr lang="en-US" baseline="0" dirty="0"/>
              <a:t>Physiographic Features</a:t>
            </a:r>
          </a:p>
          <a:p>
            <a:pPr marL="171450" indent="-171450">
              <a:buFont typeface="Arial" panose="020B0604020202020204" pitchFamily="34" charset="0"/>
              <a:buChar char="•"/>
            </a:pPr>
            <a:r>
              <a:rPr lang="en-US" baseline="0" dirty="0"/>
              <a:t>Representative Soil Features</a:t>
            </a:r>
          </a:p>
          <a:p>
            <a:pPr marL="171450" indent="-171450">
              <a:buFont typeface="Arial" panose="020B0604020202020204" pitchFamily="34" charset="0"/>
              <a:buChar char="•"/>
            </a:pPr>
            <a:r>
              <a:rPr lang="en-US" baseline="0" dirty="0"/>
              <a:t>Plant Communities</a:t>
            </a:r>
          </a:p>
          <a:p>
            <a:pPr marL="171450" indent="-171450">
              <a:buFont typeface="Arial" panose="020B0604020202020204" pitchFamily="34" charset="0"/>
              <a:buChar char="•"/>
            </a:pPr>
            <a:r>
              <a:rPr lang="en-US" baseline="0" dirty="0"/>
              <a:t>Supporting Information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30CF485-7674-438B-8A84-A4296A244B5B}" type="slidenum">
              <a:rPr lang="en-US" smtClean="0"/>
              <a:t>43</a:t>
            </a:fld>
            <a:endParaRPr lang="en-US"/>
          </a:p>
        </p:txBody>
      </p:sp>
    </p:spTree>
    <p:extLst>
      <p:ext uri="{BB962C8B-B14F-4D97-AF65-F5344CB8AC3E}">
        <p14:creationId xmlns:p14="http://schemas.microsoft.com/office/powerpoint/2010/main" val="2558778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Animation on this slide!!!</a:t>
            </a:r>
          </a:p>
          <a:p>
            <a:r>
              <a:rPr lang="en-US" baseline="0" dirty="0"/>
              <a:t>On the left hand side of the webpage, click on Complete Report (you can save this as a PDF)</a:t>
            </a:r>
          </a:p>
          <a:p>
            <a:r>
              <a:rPr lang="en-US" baseline="0" dirty="0"/>
              <a:t>Good sections to look at in an ESD in order to compare to your field data are:</a:t>
            </a:r>
          </a:p>
          <a:p>
            <a:pPr marL="171450" indent="-171450">
              <a:buFont typeface="Arial" panose="020B0604020202020204" pitchFamily="34" charset="0"/>
              <a:buChar char="•"/>
            </a:pPr>
            <a:r>
              <a:rPr lang="en-US" baseline="0" dirty="0"/>
              <a:t>Physiographic Features</a:t>
            </a:r>
          </a:p>
          <a:p>
            <a:pPr marL="171450" indent="-171450">
              <a:buFont typeface="Arial" panose="020B0604020202020204" pitchFamily="34" charset="0"/>
              <a:buChar char="•"/>
            </a:pPr>
            <a:r>
              <a:rPr lang="en-US" baseline="0" dirty="0"/>
              <a:t>Representative Soil Features</a:t>
            </a:r>
          </a:p>
          <a:p>
            <a:pPr marL="171450" indent="-171450">
              <a:buFont typeface="Arial" panose="020B0604020202020204" pitchFamily="34" charset="0"/>
              <a:buChar char="•"/>
            </a:pPr>
            <a:r>
              <a:rPr lang="en-US" baseline="0" dirty="0"/>
              <a:t>Plant Communities</a:t>
            </a:r>
          </a:p>
          <a:p>
            <a:pPr marL="171450" indent="-171450">
              <a:buFont typeface="Arial" panose="020B0604020202020204" pitchFamily="34" charset="0"/>
              <a:buChar char="•"/>
            </a:pPr>
            <a:r>
              <a:rPr lang="en-US" baseline="0" dirty="0"/>
              <a:t>Supporting Information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30CF485-7674-438B-8A84-A4296A244B5B}" type="slidenum">
              <a:rPr lang="en-US" smtClean="0"/>
              <a:t>44</a:t>
            </a:fld>
            <a:endParaRPr lang="en-US"/>
          </a:p>
        </p:txBody>
      </p:sp>
    </p:spTree>
    <p:extLst>
      <p:ext uri="{BB962C8B-B14F-4D97-AF65-F5344CB8AC3E}">
        <p14:creationId xmlns:p14="http://schemas.microsoft.com/office/powerpoint/2010/main" val="36282884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Animation on this slide!!!</a:t>
            </a:r>
          </a:p>
          <a:p>
            <a:r>
              <a:rPr lang="en-US" baseline="0" dirty="0"/>
              <a:t>On the left hand side of the webpage, click on Complete Report (you can save this as a PDF)</a:t>
            </a:r>
          </a:p>
          <a:p>
            <a:r>
              <a:rPr lang="en-US" baseline="0" dirty="0"/>
              <a:t>Good sections to look at in an ESD in order to compare to your field data are:</a:t>
            </a:r>
          </a:p>
          <a:p>
            <a:pPr marL="171450" indent="-171450">
              <a:buFont typeface="Arial" panose="020B0604020202020204" pitchFamily="34" charset="0"/>
              <a:buChar char="•"/>
            </a:pPr>
            <a:r>
              <a:rPr lang="en-US" baseline="0" dirty="0"/>
              <a:t>Physiographic Features</a:t>
            </a:r>
          </a:p>
          <a:p>
            <a:pPr marL="171450" indent="-171450">
              <a:buFont typeface="Arial" panose="020B0604020202020204" pitchFamily="34" charset="0"/>
              <a:buChar char="•"/>
            </a:pPr>
            <a:r>
              <a:rPr lang="en-US" baseline="0" dirty="0"/>
              <a:t>Representative Soil Features</a:t>
            </a:r>
          </a:p>
          <a:p>
            <a:pPr marL="171450" indent="-171450">
              <a:buFont typeface="Arial" panose="020B0604020202020204" pitchFamily="34" charset="0"/>
              <a:buChar char="•"/>
            </a:pPr>
            <a:r>
              <a:rPr lang="en-US" baseline="0" dirty="0"/>
              <a:t>Plant Communities</a:t>
            </a:r>
          </a:p>
          <a:p>
            <a:pPr marL="171450" indent="-171450">
              <a:buFont typeface="Arial" panose="020B0604020202020204" pitchFamily="34" charset="0"/>
              <a:buChar char="•"/>
            </a:pPr>
            <a:r>
              <a:rPr lang="en-US" baseline="0" dirty="0"/>
              <a:t>Supporting Information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30CF485-7674-438B-8A84-A4296A244B5B}" type="slidenum">
              <a:rPr lang="en-US" smtClean="0"/>
              <a:t>45</a:t>
            </a:fld>
            <a:endParaRPr lang="en-US"/>
          </a:p>
        </p:txBody>
      </p:sp>
    </p:spTree>
    <p:extLst>
      <p:ext uri="{BB962C8B-B14F-4D97-AF65-F5344CB8AC3E}">
        <p14:creationId xmlns:p14="http://schemas.microsoft.com/office/powerpoint/2010/main" val="11666696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Animation on this slide!!!</a:t>
            </a:r>
          </a:p>
          <a:p>
            <a:r>
              <a:rPr lang="en-US" baseline="0" dirty="0"/>
              <a:t>On the left hand side of the webpage, click on Complete Report (you can save this as a PDF)</a:t>
            </a:r>
          </a:p>
          <a:p>
            <a:r>
              <a:rPr lang="en-US" baseline="0" dirty="0"/>
              <a:t>Good sections to look at in an ESD in order to compare to your field data are:</a:t>
            </a:r>
          </a:p>
          <a:p>
            <a:pPr marL="171450" indent="-171450">
              <a:buFont typeface="Arial" panose="020B0604020202020204" pitchFamily="34" charset="0"/>
              <a:buChar char="•"/>
            </a:pPr>
            <a:r>
              <a:rPr lang="en-US" baseline="0" dirty="0"/>
              <a:t>Physiographic Features</a:t>
            </a:r>
          </a:p>
          <a:p>
            <a:pPr marL="171450" indent="-171450">
              <a:buFont typeface="Arial" panose="020B0604020202020204" pitchFamily="34" charset="0"/>
              <a:buChar char="•"/>
            </a:pPr>
            <a:r>
              <a:rPr lang="en-US" baseline="0" dirty="0"/>
              <a:t>Representative Soil Features</a:t>
            </a:r>
          </a:p>
          <a:p>
            <a:pPr marL="171450" indent="-171450">
              <a:buFont typeface="Arial" panose="020B0604020202020204" pitchFamily="34" charset="0"/>
              <a:buChar char="•"/>
            </a:pPr>
            <a:r>
              <a:rPr lang="en-US" baseline="0" dirty="0"/>
              <a:t>Plant Communities</a:t>
            </a:r>
          </a:p>
          <a:p>
            <a:pPr marL="171450" indent="-171450">
              <a:buFont typeface="Arial" panose="020B0604020202020204" pitchFamily="34" charset="0"/>
              <a:buChar char="•"/>
            </a:pPr>
            <a:r>
              <a:rPr lang="en-US" baseline="0" dirty="0"/>
              <a:t>Supporting Information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30CF485-7674-438B-8A84-A4296A244B5B}" type="slidenum">
              <a:rPr lang="en-US" smtClean="0"/>
              <a:t>46</a:t>
            </a:fld>
            <a:endParaRPr lang="en-US"/>
          </a:p>
        </p:txBody>
      </p:sp>
    </p:spTree>
    <p:extLst>
      <p:ext uri="{BB962C8B-B14F-4D97-AF65-F5344CB8AC3E}">
        <p14:creationId xmlns:p14="http://schemas.microsoft.com/office/powerpoint/2010/main" val="34584428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Next, you go to the field. What are the very first steps when you go to the field?</a:t>
            </a:r>
          </a:p>
          <a:p>
            <a:pPr marL="174708" indent="-174708">
              <a:buFont typeface="Arial" panose="020B0604020202020204" pitchFamily="34" charset="0"/>
              <a:buChar char="•"/>
            </a:pPr>
            <a:r>
              <a:rPr lang="en-US" dirty="0"/>
              <a:t>Take the maps with you on the land and see what soil and ecological site they predict for the spot you are standing on.</a:t>
            </a:r>
          </a:p>
          <a:p>
            <a:endParaRPr lang="en-US" altLang="en-US" sz="1000" dirty="0"/>
          </a:p>
        </p:txBody>
      </p:sp>
      <p:sp>
        <p:nvSpPr>
          <p:cNvPr id="4" name="Slide Number Placeholder 3"/>
          <p:cNvSpPr>
            <a:spLocks noGrp="1"/>
          </p:cNvSpPr>
          <p:nvPr>
            <p:ph type="sldNum" sz="quarter" idx="10"/>
          </p:nvPr>
        </p:nvSpPr>
        <p:spPr/>
        <p:txBody>
          <a:bodyPr/>
          <a:lstStyle/>
          <a:p>
            <a:fld id="{580959CA-65B8-4596-BBA1-E3C88A6190CD}" type="slidenum">
              <a:rPr lang="en-US" smtClean="0"/>
              <a:t>47</a:t>
            </a:fld>
            <a:endParaRPr lang="en-US"/>
          </a:p>
        </p:txBody>
      </p:sp>
    </p:spTree>
    <p:extLst>
      <p:ext uri="{BB962C8B-B14F-4D97-AF65-F5344CB8AC3E}">
        <p14:creationId xmlns:p14="http://schemas.microsoft.com/office/powerpoint/2010/main" val="26843108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000" dirty="0"/>
              <a:t>Describe slide</a:t>
            </a:r>
          </a:p>
        </p:txBody>
      </p:sp>
      <p:sp>
        <p:nvSpPr>
          <p:cNvPr id="4" name="Slide Number Placeholder 3"/>
          <p:cNvSpPr>
            <a:spLocks noGrp="1"/>
          </p:cNvSpPr>
          <p:nvPr>
            <p:ph type="sldNum" sz="quarter" idx="10"/>
          </p:nvPr>
        </p:nvSpPr>
        <p:spPr/>
        <p:txBody>
          <a:bodyPr/>
          <a:lstStyle/>
          <a:p>
            <a:fld id="{580959CA-65B8-4596-BBA1-E3C88A6190CD}" type="slidenum">
              <a:rPr lang="en-US" smtClean="0"/>
              <a:t>48</a:t>
            </a:fld>
            <a:endParaRPr lang="en-US"/>
          </a:p>
        </p:txBody>
      </p:sp>
    </p:spTree>
    <p:extLst>
      <p:ext uri="{BB962C8B-B14F-4D97-AF65-F5344CB8AC3E}">
        <p14:creationId xmlns:p14="http://schemas.microsoft.com/office/powerpoint/2010/main" val="26843108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defTabSz="931774">
              <a:defRPr/>
            </a:pPr>
            <a:r>
              <a:rPr lang="en-US" dirty="0"/>
              <a:t>Compare the plant species from your ESD to those onsite. Do they match up? </a:t>
            </a:r>
          </a:p>
        </p:txBody>
      </p:sp>
      <p:sp>
        <p:nvSpPr>
          <p:cNvPr id="4" name="Slide Number Placeholder 3"/>
          <p:cNvSpPr>
            <a:spLocks noGrp="1"/>
          </p:cNvSpPr>
          <p:nvPr>
            <p:ph type="sldNum" sz="quarter" idx="10"/>
          </p:nvPr>
        </p:nvSpPr>
        <p:spPr/>
        <p:txBody>
          <a:bodyPr/>
          <a:lstStyle/>
          <a:p>
            <a:fld id="{580959CA-65B8-4596-BBA1-E3C88A6190CD}" type="slidenum">
              <a:rPr lang="en-US" smtClean="0"/>
              <a:t>49</a:t>
            </a:fld>
            <a:endParaRPr lang="en-US"/>
          </a:p>
        </p:txBody>
      </p:sp>
    </p:spTree>
    <p:extLst>
      <p:ext uri="{BB962C8B-B14F-4D97-AF65-F5344CB8AC3E}">
        <p14:creationId xmlns:p14="http://schemas.microsoft.com/office/powerpoint/2010/main" val="2684310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on this slide!!!!</a:t>
            </a:r>
          </a:p>
        </p:txBody>
      </p:sp>
      <p:sp>
        <p:nvSpPr>
          <p:cNvPr id="4" name="Slide Number Placeholder 3"/>
          <p:cNvSpPr>
            <a:spLocks noGrp="1"/>
          </p:cNvSpPr>
          <p:nvPr>
            <p:ph type="sldNum" sz="quarter" idx="10"/>
          </p:nvPr>
        </p:nvSpPr>
        <p:spPr/>
        <p:txBody>
          <a:bodyPr/>
          <a:lstStyle/>
          <a:p>
            <a:fld id="{A30CF485-7674-438B-8A84-A4296A244B5B}" type="slidenum">
              <a:rPr lang="en-US" smtClean="0"/>
              <a:t>5</a:t>
            </a:fld>
            <a:endParaRPr lang="en-US"/>
          </a:p>
        </p:txBody>
      </p:sp>
    </p:spTree>
    <p:extLst>
      <p:ext uri="{BB962C8B-B14F-4D97-AF65-F5344CB8AC3E}">
        <p14:creationId xmlns:p14="http://schemas.microsoft.com/office/powerpoint/2010/main" val="6739006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defTabSz="931774">
              <a:defRPr/>
            </a:pPr>
            <a:r>
              <a:rPr lang="en-US" dirty="0"/>
              <a:t>Emphasize</a:t>
            </a:r>
            <a:r>
              <a:rPr lang="en-US" baseline="0" dirty="0"/>
              <a:t> that ecological site identification should be done using multiple lines of evidence, as </a:t>
            </a:r>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50</a:t>
            </a:fld>
            <a:endParaRPr lang="en-US"/>
          </a:p>
        </p:txBody>
      </p:sp>
    </p:spTree>
    <p:extLst>
      <p:ext uri="{BB962C8B-B14F-4D97-AF65-F5344CB8AC3E}">
        <p14:creationId xmlns:p14="http://schemas.microsoft.com/office/powerpoint/2010/main" val="27380125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Soil series descriptions enables you to view detailed descriptions for each individual soil series.</a:t>
            </a:r>
          </a:p>
          <a:p>
            <a:pPr marL="174708" indent="-174708">
              <a:buFont typeface="Arial" panose="020B0604020202020204" pitchFamily="34" charset="0"/>
              <a:buChar char="•"/>
            </a:pPr>
            <a:r>
              <a:rPr lang="en-US" dirty="0"/>
              <a:t>The list of published soil surveys gives a state-by-state look at what soil survey information is available and when it was completed. </a:t>
            </a:r>
          </a:p>
          <a:p>
            <a:pPr marL="174708" indent="-174708">
              <a:buFont typeface="Arial" panose="020B0604020202020204" pitchFamily="34" charset="0"/>
              <a:buChar char="•"/>
            </a:pPr>
            <a:r>
              <a:rPr lang="en-US" dirty="0"/>
              <a:t>The SoilWeb smartphone app brings soil survey information to your phone, with the ability to pull soil information for your current location</a:t>
            </a:r>
          </a:p>
          <a:p>
            <a:pPr marL="174708" indent="-174708">
              <a:buFont typeface="Arial" panose="020B0604020202020204" pitchFamily="34" charset="0"/>
              <a:buChar char="•"/>
            </a:pPr>
            <a:r>
              <a:rPr lang="en-US" dirty="0"/>
              <a:t>Approved Ecological Site Descriptions contains all of the up-to-date ecological site descriptions that are available</a:t>
            </a:r>
          </a:p>
          <a:p>
            <a:pPr marL="174708" indent="-174708">
              <a:buFont typeface="Arial" panose="020B0604020202020204" pitchFamily="34" charset="0"/>
              <a:buChar char="•"/>
            </a:pPr>
            <a:r>
              <a:rPr lang="en-US" dirty="0"/>
              <a:t>Finally, the Land PKS App enables you to collect site characterization information, including soils, using your smartphone.  </a:t>
            </a:r>
          </a:p>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51</a:t>
            </a:fld>
            <a:endParaRPr lang="en-US"/>
          </a:p>
        </p:txBody>
      </p:sp>
    </p:spTree>
    <p:extLst>
      <p:ext uri="{BB962C8B-B14F-4D97-AF65-F5344CB8AC3E}">
        <p14:creationId xmlns:p14="http://schemas.microsoft.com/office/powerpoint/2010/main" val="5578953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Obviously, soil science is a much broader topic than we were able to cover in this brief module.  Here are some resources for learning more about soil science and soil description.  </a:t>
            </a:r>
          </a:p>
          <a:p>
            <a:pPr marL="174708" indent="-174708">
              <a:buFont typeface="Arial" panose="020B0604020202020204" pitchFamily="34" charset="0"/>
              <a:buChar char="•"/>
            </a:pPr>
            <a:r>
              <a:rPr lang="en-US" dirty="0"/>
              <a:t>The Field Book for Describing and Sampling Soils is extremely useful for understanding and describing soil properties.  All of the properties we described in this module are treated with much more detail in this book.  </a:t>
            </a:r>
          </a:p>
          <a:p>
            <a:pPr marL="174708" indent="-174708">
              <a:buFont typeface="Arial" panose="020B0604020202020204" pitchFamily="34" charset="0"/>
              <a:buChar char="•"/>
            </a:pPr>
            <a:r>
              <a:rPr lang="en-US" dirty="0"/>
              <a:t>Factors of Soil Formation is a short, classic book by one of the fathers of soil science, and provides a nice overview of the factors that influence the soil properties we discussed today</a:t>
            </a:r>
          </a:p>
          <a:p>
            <a:pPr marL="174708" indent="-174708">
              <a:buFont typeface="Arial" panose="020B0604020202020204" pitchFamily="34" charset="0"/>
              <a:buChar char="•"/>
            </a:pPr>
            <a:r>
              <a:rPr lang="en-US" dirty="0"/>
              <a:t>Finally, Soils:  Genesis and Geomorphology is a more detailed textbook on soil science and a helpful reference book. </a:t>
            </a:r>
          </a:p>
          <a:p>
            <a:endParaRPr lang="en-US" baseline="0" dirty="0"/>
          </a:p>
        </p:txBody>
      </p:sp>
      <p:sp>
        <p:nvSpPr>
          <p:cNvPr id="4" name="Slide Number Placeholder 3"/>
          <p:cNvSpPr>
            <a:spLocks noGrp="1"/>
          </p:cNvSpPr>
          <p:nvPr>
            <p:ph type="sldNum" sz="quarter" idx="10"/>
          </p:nvPr>
        </p:nvSpPr>
        <p:spPr/>
        <p:txBody>
          <a:bodyPr/>
          <a:lstStyle/>
          <a:p>
            <a:fld id="{580959CA-65B8-4596-BBA1-E3C88A6190CD}" type="slidenum">
              <a:rPr lang="en-US" smtClean="0"/>
              <a:t>52</a:t>
            </a:fld>
            <a:endParaRPr lang="en-US"/>
          </a:p>
        </p:txBody>
      </p:sp>
    </p:spTree>
    <p:extLst>
      <p:ext uri="{BB962C8B-B14F-4D97-AF65-F5344CB8AC3E}">
        <p14:creationId xmlns:p14="http://schemas.microsoft.com/office/powerpoint/2010/main" val="5736353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There</a:t>
            </a:r>
            <a:r>
              <a:rPr lang="en-US" baseline="0" dirty="0"/>
              <a:t> are also more in depth guides for soil taxonomy if you are interested</a:t>
            </a:r>
            <a:endParaRPr lang="en-US" dirty="0"/>
          </a:p>
          <a:p>
            <a:endParaRPr lang="en-US" baseline="0" dirty="0"/>
          </a:p>
        </p:txBody>
      </p:sp>
      <p:sp>
        <p:nvSpPr>
          <p:cNvPr id="4" name="Slide Number Placeholder 3"/>
          <p:cNvSpPr>
            <a:spLocks noGrp="1"/>
          </p:cNvSpPr>
          <p:nvPr>
            <p:ph type="sldNum" sz="quarter" idx="10"/>
          </p:nvPr>
        </p:nvSpPr>
        <p:spPr/>
        <p:txBody>
          <a:bodyPr/>
          <a:lstStyle/>
          <a:p>
            <a:fld id="{580959CA-65B8-4596-BBA1-E3C88A6190CD}" type="slidenum">
              <a:rPr lang="en-US" smtClean="0"/>
              <a:t>53</a:t>
            </a:fld>
            <a:endParaRPr lang="en-US"/>
          </a:p>
        </p:txBody>
      </p:sp>
    </p:spTree>
    <p:extLst>
      <p:ext uri="{BB962C8B-B14F-4D97-AF65-F5344CB8AC3E}">
        <p14:creationId xmlns:p14="http://schemas.microsoft.com/office/powerpoint/2010/main" val="6491306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And with that, I’ll open it up to questions. We’ll be heading out into the field after this to do some soil texture calibration as well as digging a couple soil pits and describing the soil profile with a soil scientist.</a:t>
            </a:r>
          </a:p>
          <a:p>
            <a:endParaRPr lang="en-US" dirty="0"/>
          </a:p>
        </p:txBody>
      </p:sp>
      <p:sp>
        <p:nvSpPr>
          <p:cNvPr id="4" name="Slide Number Placeholder 3"/>
          <p:cNvSpPr>
            <a:spLocks noGrp="1"/>
          </p:cNvSpPr>
          <p:nvPr>
            <p:ph type="sldNum" sz="quarter" idx="10"/>
          </p:nvPr>
        </p:nvSpPr>
        <p:spPr/>
        <p:txBody>
          <a:bodyPr/>
          <a:lstStyle/>
          <a:p>
            <a:fld id="{A30CF485-7674-438B-8A84-A4296A244B5B}" type="slidenum">
              <a:rPr lang="en-US" smtClean="0"/>
              <a:t>54</a:t>
            </a:fld>
            <a:endParaRPr lang="en-US"/>
          </a:p>
        </p:txBody>
      </p:sp>
    </p:spTree>
    <p:extLst>
      <p:ext uri="{BB962C8B-B14F-4D97-AF65-F5344CB8AC3E}">
        <p14:creationId xmlns:p14="http://schemas.microsoft.com/office/powerpoint/2010/main" val="15063518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And with that, I’ll open it up to questions. We’ll be heading out into the field after this to do some soil texture calibration as well as digging a couple soil pits and describing the soil profile with a soil scientist.</a:t>
            </a:r>
          </a:p>
          <a:p>
            <a:endParaRPr lang="en-US" dirty="0"/>
          </a:p>
        </p:txBody>
      </p:sp>
      <p:sp>
        <p:nvSpPr>
          <p:cNvPr id="4" name="Slide Number Placeholder 3"/>
          <p:cNvSpPr>
            <a:spLocks noGrp="1"/>
          </p:cNvSpPr>
          <p:nvPr>
            <p:ph type="sldNum" sz="quarter" idx="10"/>
          </p:nvPr>
        </p:nvSpPr>
        <p:spPr/>
        <p:txBody>
          <a:bodyPr/>
          <a:lstStyle/>
          <a:p>
            <a:fld id="{A30CF485-7674-438B-8A84-A4296A244B5B}" type="slidenum">
              <a:rPr lang="en-US" smtClean="0"/>
              <a:t>55</a:t>
            </a:fld>
            <a:endParaRPr lang="en-US"/>
          </a:p>
        </p:txBody>
      </p:sp>
    </p:spTree>
    <p:extLst>
      <p:ext uri="{BB962C8B-B14F-4D97-AF65-F5344CB8AC3E}">
        <p14:creationId xmlns:p14="http://schemas.microsoft.com/office/powerpoint/2010/main" val="12269637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It’s a playa. Pretty sure on this one.</a:t>
            </a:r>
          </a:p>
        </p:txBody>
      </p:sp>
      <p:sp>
        <p:nvSpPr>
          <p:cNvPr id="4" name="Slide Number Placeholder 3"/>
          <p:cNvSpPr>
            <a:spLocks noGrp="1"/>
          </p:cNvSpPr>
          <p:nvPr>
            <p:ph type="sldNum" sz="quarter" idx="10"/>
          </p:nvPr>
        </p:nvSpPr>
        <p:spPr/>
        <p:txBody>
          <a:bodyPr/>
          <a:lstStyle/>
          <a:p>
            <a:fld id="{A30CF485-7674-438B-8A84-A4296A244B5B}" type="slidenum">
              <a:rPr lang="en-US" smtClean="0"/>
              <a:t>56</a:t>
            </a:fld>
            <a:endParaRPr lang="en-US"/>
          </a:p>
        </p:txBody>
      </p:sp>
    </p:spTree>
    <p:extLst>
      <p:ext uri="{BB962C8B-B14F-4D97-AF65-F5344CB8AC3E}">
        <p14:creationId xmlns:p14="http://schemas.microsoft.com/office/powerpoint/2010/main" val="379858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It’s a playa. Pretty sure on this one.</a:t>
            </a:r>
          </a:p>
        </p:txBody>
      </p:sp>
      <p:sp>
        <p:nvSpPr>
          <p:cNvPr id="4" name="Slide Number Placeholder 3"/>
          <p:cNvSpPr>
            <a:spLocks noGrp="1"/>
          </p:cNvSpPr>
          <p:nvPr>
            <p:ph type="sldNum" sz="quarter" idx="10"/>
          </p:nvPr>
        </p:nvSpPr>
        <p:spPr/>
        <p:txBody>
          <a:bodyPr/>
          <a:lstStyle/>
          <a:p>
            <a:fld id="{A30CF485-7674-438B-8A84-A4296A244B5B}" type="slidenum">
              <a:rPr lang="en-US" smtClean="0"/>
              <a:t>57</a:t>
            </a:fld>
            <a:endParaRPr lang="en-US"/>
          </a:p>
        </p:txBody>
      </p:sp>
    </p:spTree>
    <p:extLst>
      <p:ext uri="{BB962C8B-B14F-4D97-AF65-F5344CB8AC3E}">
        <p14:creationId xmlns:p14="http://schemas.microsoft.com/office/powerpoint/2010/main" val="36685907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plane! Or a plain!</a:t>
            </a:r>
          </a:p>
        </p:txBody>
      </p:sp>
      <p:sp>
        <p:nvSpPr>
          <p:cNvPr id="4" name="Slide Number Placeholder 3"/>
          <p:cNvSpPr>
            <a:spLocks noGrp="1"/>
          </p:cNvSpPr>
          <p:nvPr>
            <p:ph type="sldNum" sz="quarter" idx="5"/>
          </p:nvPr>
        </p:nvSpPr>
        <p:spPr/>
        <p:txBody>
          <a:bodyPr/>
          <a:lstStyle/>
          <a:p>
            <a:fld id="{A30CF485-7674-438B-8A84-A4296A244B5B}" type="slidenum">
              <a:rPr lang="en-US" smtClean="0"/>
              <a:t>58</a:t>
            </a:fld>
            <a:endParaRPr lang="en-US"/>
          </a:p>
        </p:txBody>
      </p:sp>
    </p:spTree>
    <p:extLst>
      <p:ext uri="{BB962C8B-B14F-4D97-AF65-F5344CB8AC3E}">
        <p14:creationId xmlns:p14="http://schemas.microsoft.com/office/powerpoint/2010/main" val="28420495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can’t complain.</a:t>
            </a:r>
          </a:p>
        </p:txBody>
      </p:sp>
      <p:sp>
        <p:nvSpPr>
          <p:cNvPr id="4" name="Slide Number Placeholder 3"/>
          <p:cNvSpPr>
            <a:spLocks noGrp="1"/>
          </p:cNvSpPr>
          <p:nvPr>
            <p:ph type="sldNum" sz="quarter" idx="5"/>
          </p:nvPr>
        </p:nvSpPr>
        <p:spPr/>
        <p:txBody>
          <a:bodyPr/>
          <a:lstStyle/>
          <a:p>
            <a:fld id="{A30CF485-7674-438B-8A84-A4296A244B5B}" type="slidenum">
              <a:rPr lang="en-US" smtClean="0"/>
              <a:t>59</a:t>
            </a:fld>
            <a:endParaRPr lang="en-US"/>
          </a:p>
        </p:txBody>
      </p:sp>
    </p:spTree>
    <p:extLst>
      <p:ext uri="{BB962C8B-B14F-4D97-AF65-F5344CB8AC3E}">
        <p14:creationId xmlns:p14="http://schemas.microsoft.com/office/powerpoint/2010/main" val="3168864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Found on Page 61 of the Monitoring Manual</a:t>
            </a:r>
          </a:p>
          <a:p>
            <a:pPr marL="174708" indent="-174708">
              <a:buFont typeface="Arial" panose="020B0604020202020204" pitchFamily="34" charset="0"/>
              <a:buChar char="•"/>
            </a:pPr>
            <a:r>
              <a:rPr lang="en-US" dirty="0"/>
              <a:t>Call out texture chart since we’ll be calibrating ourselves with texturing soils after this presentation.</a:t>
            </a:r>
          </a:p>
          <a:p>
            <a:endParaRPr lang="en-US" sz="1000" dirty="0"/>
          </a:p>
        </p:txBody>
      </p:sp>
      <p:sp>
        <p:nvSpPr>
          <p:cNvPr id="4" name="Slide Number Placeholder 3"/>
          <p:cNvSpPr>
            <a:spLocks noGrp="1"/>
          </p:cNvSpPr>
          <p:nvPr>
            <p:ph type="sldNum" sz="quarter" idx="10"/>
          </p:nvPr>
        </p:nvSpPr>
        <p:spPr/>
        <p:txBody>
          <a:bodyPr/>
          <a:lstStyle/>
          <a:p>
            <a:fld id="{A30CF485-7674-438B-8A84-A4296A244B5B}" type="slidenum">
              <a:rPr lang="en-US" smtClean="0"/>
              <a:t>6</a:t>
            </a:fld>
            <a:endParaRPr lang="en-US"/>
          </a:p>
        </p:txBody>
      </p:sp>
    </p:spTree>
    <p:extLst>
      <p:ext uri="{BB962C8B-B14F-4D97-AF65-F5344CB8AC3E}">
        <p14:creationId xmlns:p14="http://schemas.microsoft.com/office/powerpoint/2010/main" val="27405983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Mountain / hill: backslope (nearing shoulder).</a:t>
            </a:r>
          </a:p>
        </p:txBody>
      </p:sp>
      <p:sp>
        <p:nvSpPr>
          <p:cNvPr id="4" name="Slide Number Placeholder 3"/>
          <p:cNvSpPr>
            <a:spLocks noGrp="1"/>
          </p:cNvSpPr>
          <p:nvPr>
            <p:ph type="sldNum" sz="quarter" idx="5"/>
          </p:nvPr>
        </p:nvSpPr>
        <p:spPr/>
        <p:txBody>
          <a:bodyPr/>
          <a:lstStyle/>
          <a:p>
            <a:fld id="{A30CF485-7674-438B-8A84-A4296A244B5B}" type="slidenum">
              <a:rPr lang="en-US" smtClean="0"/>
              <a:t>60</a:t>
            </a:fld>
            <a:endParaRPr lang="en-US"/>
          </a:p>
        </p:txBody>
      </p:sp>
    </p:spTree>
    <p:extLst>
      <p:ext uri="{BB962C8B-B14F-4D97-AF65-F5344CB8AC3E}">
        <p14:creationId xmlns:p14="http://schemas.microsoft.com/office/powerpoint/2010/main" val="7746761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Mountain / hill: backslope (nearing shoulder).</a:t>
            </a:r>
          </a:p>
        </p:txBody>
      </p:sp>
      <p:sp>
        <p:nvSpPr>
          <p:cNvPr id="4" name="Slide Number Placeholder 3"/>
          <p:cNvSpPr>
            <a:spLocks noGrp="1"/>
          </p:cNvSpPr>
          <p:nvPr>
            <p:ph type="sldNum" sz="quarter" idx="5"/>
          </p:nvPr>
        </p:nvSpPr>
        <p:spPr/>
        <p:txBody>
          <a:bodyPr/>
          <a:lstStyle/>
          <a:p>
            <a:fld id="{A30CF485-7674-438B-8A84-A4296A244B5B}" type="slidenum">
              <a:rPr lang="en-US" smtClean="0"/>
              <a:t>61</a:t>
            </a:fld>
            <a:endParaRPr lang="en-US"/>
          </a:p>
        </p:txBody>
      </p:sp>
    </p:spTree>
    <p:extLst>
      <p:ext uri="{BB962C8B-B14F-4D97-AF65-F5344CB8AC3E}">
        <p14:creationId xmlns:p14="http://schemas.microsoft.com/office/powerpoint/2010/main" val="35749602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Alluvial... collar.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30CF485-7674-438B-8A84-A4296A244B5B}" type="slidenum">
              <a:rPr lang="en-US" smtClean="0"/>
              <a:t>62</a:t>
            </a:fld>
            <a:endParaRPr lang="en-US"/>
          </a:p>
        </p:txBody>
      </p:sp>
    </p:spTree>
    <p:extLst>
      <p:ext uri="{BB962C8B-B14F-4D97-AF65-F5344CB8AC3E}">
        <p14:creationId xmlns:p14="http://schemas.microsoft.com/office/powerpoint/2010/main" val="1872687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Alluvial... collar.</a:t>
            </a:r>
          </a:p>
        </p:txBody>
      </p:sp>
      <p:sp>
        <p:nvSpPr>
          <p:cNvPr id="4" name="Slide Number Placeholder 3"/>
          <p:cNvSpPr>
            <a:spLocks noGrp="1"/>
          </p:cNvSpPr>
          <p:nvPr>
            <p:ph type="sldNum" sz="quarter" idx="5"/>
          </p:nvPr>
        </p:nvSpPr>
        <p:spPr/>
        <p:txBody>
          <a:bodyPr/>
          <a:lstStyle/>
          <a:p>
            <a:fld id="{A30CF485-7674-438B-8A84-A4296A244B5B}" type="slidenum">
              <a:rPr lang="en-US" smtClean="0"/>
              <a:t>63</a:t>
            </a:fld>
            <a:endParaRPr lang="en-US"/>
          </a:p>
        </p:txBody>
      </p:sp>
    </p:spTree>
    <p:extLst>
      <p:ext uri="{BB962C8B-B14F-4D97-AF65-F5344CB8AC3E}">
        <p14:creationId xmlns:p14="http://schemas.microsoft.com/office/powerpoint/2010/main" val="39441727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think you could go a few ways with this one. Interesting to hear Mike’s opinion. I think it’s a ”mini-plain”... “</a:t>
            </a:r>
            <a:r>
              <a:rPr lang="en-US" dirty="0" err="1"/>
              <a:t>plainlet</a:t>
            </a:r>
            <a:r>
              <a:rPr lang="en-US" dirty="0"/>
              <a:t>”...</a:t>
            </a:r>
          </a:p>
        </p:txBody>
      </p:sp>
      <p:sp>
        <p:nvSpPr>
          <p:cNvPr id="4" name="Slide Number Placeholder 3"/>
          <p:cNvSpPr>
            <a:spLocks noGrp="1"/>
          </p:cNvSpPr>
          <p:nvPr>
            <p:ph type="sldNum" sz="quarter" idx="5"/>
          </p:nvPr>
        </p:nvSpPr>
        <p:spPr/>
        <p:txBody>
          <a:bodyPr/>
          <a:lstStyle/>
          <a:p>
            <a:fld id="{A30CF485-7674-438B-8A84-A4296A244B5B}" type="slidenum">
              <a:rPr lang="en-US" smtClean="0"/>
              <a:t>64</a:t>
            </a:fld>
            <a:endParaRPr lang="en-US"/>
          </a:p>
        </p:txBody>
      </p:sp>
    </p:spTree>
    <p:extLst>
      <p:ext uri="{BB962C8B-B14F-4D97-AF65-F5344CB8AC3E}">
        <p14:creationId xmlns:p14="http://schemas.microsoft.com/office/powerpoint/2010/main" val="1020487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think you could go a few ways with this one. Interesting to hear Mike’s opinion. I think it’s a ”mini-plain”... “</a:t>
            </a:r>
            <a:r>
              <a:rPr lang="en-US" dirty="0" err="1"/>
              <a:t>plainlet</a:t>
            </a:r>
            <a:r>
              <a:rPr lang="en-US" dirty="0"/>
              <a:t>”...</a:t>
            </a:r>
          </a:p>
        </p:txBody>
      </p:sp>
      <p:sp>
        <p:nvSpPr>
          <p:cNvPr id="4" name="Slide Number Placeholder 3"/>
          <p:cNvSpPr>
            <a:spLocks noGrp="1"/>
          </p:cNvSpPr>
          <p:nvPr>
            <p:ph type="sldNum" sz="quarter" idx="5"/>
          </p:nvPr>
        </p:nvSpPr>
        <p:spPr/>
        <p:txBody>
          <a:bodyPr/>
          <a:lstStyle/>
          <a:p>
            <a:fld id="{A30CF485-7674-438B-8A84-A4296A244B5B}" type="slidenum">
              <a:rPr lang="en-US" smtClean="0"/>
              <a:t>65</a:t>
            </a:fld>
            <a:endParaRPr lang="en-US"/>
          </a:p>
        </p:txBody>
      </p:sp>
    </p:spTree>
    <p:extLst>
      <p:ext uri="{BB962C8B-B14F-4D97-AF65-F5344CB8AC3E}">
        <p14:creationId xmlns:p14="http://schemas.microsoft.com/office/powerpoint/2010/main" val="8473410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Fun with scale. On a very fine scale, you might call this a “hill” or “hillock” next to a “</a:t>
            </a:r>
            <a:r>
              <a:rPr lang="en-US" dirty="0" err="1"/>
              <a:t>floodplainlet</a:t>
            </a:r>
            <a:r>
              <a:rPr lang="en-US" dirty="0"/>
              <a:t>”. At a wider and more realistic scale, I think you’re on an alluvial fan that is dissected by draws...</a:t>
            </a:r>
          </a:p>
        </p:txBody>
      </p:sp>
      <p:sp>
        <p:nvSpPr>
          <p:cNvPr id="4" name="Slide Number Placeholder 3"/>
          <p:cNvSpPr>
            <a:spLocks noGrp="1"/>
          </p:cNvSpPr>
          <p:nvPr>
            <p:ph type="sldNum" sz="quarter" idx="5"/>
          </p:nvPr>
        </p:nvSpPr>
        <p:spPr/>
        <p:txBody>
          <a:bodyPr/>
          <a:lstStyle/>
          <a:p>
            <a:fld id="{A30CF485-7674-438B-8A84-A4296A244B5B}" type="slidenum">
              <a:rPr lang="en-US" smtClean="0"/>
              <a:t>66</a:t>
            </a:fld>
            <a:endParaRPr lang="en-US"/>
          </a:p>
        </p:txBody>
      </p:sp>
    </p:spTree>
    <p:extLst>
      <p:ext uri="{BB962C8B-B14F-4D97-AF65-F5344CB8AC3E}">
        <p14:creationId xmlns:p14="http://schemas.microsoft.com/office/powerpoint/2010/main" val="25694590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Fun with scale. On a very fine scale, you might call this a “hill” or “hillock” next to a “</a:t>
            </a:r>
            <a:r>
              <a:rPr lang="en-US" dirty="0" err="1"/>
              <a:t>floodplainlet</a:t>
            </a:r>
            <a:r>
              <a:rPr lang="en-US" dirty="0"/>
              <a:t>”. At a wider and more realistic scale, I think you’re on an alluvial fan that is dissected by draws...</a:t>
            </a:r>
          </a:p>
        </p:txBody>
      </p:sp>
      <p:sp>
        <p:nvSpPr>
          <p:cNvPr id="4" name="Slide Number Placeholder 3"/>
          <p:cNvSpPr>
            <a:spLocks noGrp="1"/>
          </p:cNvSpPr>
          <p:nvPr>
            <p:ph type="sldNum" sz="quarter" idx="5"/>
          </p:nvPr>
        </p:nvSpPr>
        <p:spPr/>
        <p:txBody>
          <a:bodyPr/>
          <a:lstStyle/>
          <a:p>
            <a:fld id="{A30CF485-7674-438B-8A84-A4296A244B5B}" type="slidenum">
              <a:rPr lang="en-US" smtClean="0"/>
              <a:t>67</a:t>
            </a:fld>
            <a:endParaRPr lang="en-US"/>
          </a:p>
        </p:txBody>
      </p:sp>
    </p:spTree>
    <p:extLst>
      <p:ext uri="{BB962C8B-B14F-4D97-AF65-F5344CB8AC3E}">
        <p14:creationId xmlns:p14="http://schemas.microsoft.com/office/powerpoint/2010/main" val="3020131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believe this is a Terrace: Tread.</a:t>
            </a:r>
          </a:p>
        </p:txBody>
      </p:sp>
      <p:sp>
        <p:nvSpPr>
          <p:cNvPr id="4" name="Slide Number Placeholder 3"/>
          <p:cNvSpPr>
            <a:spLocks noGrp="1"/>
          </p:cNvSpPr>
          <p:nvPr>
            <p:ph type="sldNum" sz="quarter" idx="5"/>
          </p:nvPr>
        </p:nvSpPr>
        <p:spPr/>
        <p:txBody>
          <a:bodyPr/>
          <a:lstStyle/>
          <a:p>
            <a:fld id="{A30CF485-7674-438B-8A84-A4296A244B5B}" type="slidenum">
              <a:rPr lang="en-US" smtClean="0"/>
              <a:t>68</a:t>
            </a:fld>
            <a:endParaRPr lang="en-US"/>
          </a:p>
        </p:txBody>
      </p:sp>
    </p:spTree>
    <p:extLst>
      <p:ext uri="{BB962C8B-B14F-4D97-AF65-F5344CB8AC3E}">
        <p14:creationId xmlns:p14="http://schemas.microsoft.com/office/powerpoint/2010/main" val="23257364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believe this is a Terrace: Tread.</a:t>
            </a:r>
          </a:p>
        </p:txBody>
      </p:sp>
      <p:sp>
        <p:nvSpPr>
          <p:cNvPr id="4" name="Slide Number Placeholder 3"/>
          <p:cNvSpPr>
            <a:spLocks noGrp="1"/>
          </p:cNvSpPr>
          <p:nvPr>
            <p:ph type="sldNum" sz="quarter" idx="5"/>
          </p:nvPr>
        </p:nvSpPr>
        <p:spPr/>
        <p:txBody>
          <a:bodyPr/>
          <a:lstStyle/>
          <a:p>
            <a:fld id="{A30CF485-7674-438B-8A84-A4296A244B5B}" type="slidenum">
              <a:rPr lang="en-US" smtClean="0"/>
              <a:t>69</a:t>
            </a:fld>
            <a:endParaRPr lang="en-US"/>
          </a:p>
        </p:txBody>
      </p:sp>
    </p:spTree>
    <p:extLst>
      <p:ext uri="{BB962C8B-B14F-4D97-AF65-F5344CB8AC3E}">
        <p14:creationId xmlns:p14="http://schemas.microsoft.com/office/powerpoint/2010/main" val="3988072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7</a:t>
            </a:fld>
            <a:endParaRPr lang="en-US"/>
          </a:p>
        </p:txBody>
      </p:sp>
    </p:spTree>
    <p:extLst>
      <p:ext uri="{BB962C8B-B14F-4D97-AF65-F5344CB8AC3E}">
        <p14:creationId xmlns:p14="http://schemas.microsoft.com/office/powerpoint/2010/main" val="33943405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believe this is a rattlesnake that indicates the end of the </a:t>
            </a:r>
            <a:r>
              <a:rPr lang="en-US" dirty="0" err="1"/>
              <a:t>powerpoint</a:t>
            </a:r>
            <a:r>
              <a:rPr lang="en-US"/>
              <a:t>.</a:t>
            </a:r>
            <a:endParaRPr lang="en-US" dirty="0"/>
          </a:p>
        </p:txBody>
      </p:sp>
      <p:sp>
        <p:nvSpPr>
          <p:cNvPr id="4" name="Slide Number Placeholder 3"/>
          <p:cNvSpPr>
            <a:spLocks noGrp="1"/>
          </p:cNvSpPr>
          <p:nvPr>
            <p:ph type="sldNum" sz="quarter" idx="5"/>
          </p:nvPr>
        </p:nvSpPr>
        <p:spPr/>
        <p:txBody>
          <a:bodyPr/>
          <a:lstStyle/>
          <a:p>
            <a:fld id="{A30CF485-7674-438B-8A84-A4296A244B5B}" type="slidenum">
              <a:rPr lang="en-US" smtClean="0"/>
              <a:t>70</a:t>
            </a:fld>
            <a:endParaRPr lang="en-US"/>
          </a:p>
        </p:txBody>
      </p:sp>
    </p:spTree>
    <p:extLst>
      <p:ext uri="{BB962C8B-B14F-4D97-AF65-F5344CB8AC3E}">
        <p14:creationId xmlns:p14="http://schemas.microsoft.com/office/powerpoint/2010/main" val="1786842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8</a:t>
            </a:fld>
            <a:endParaRPr lang="en-US"/>
          </a:p>
        </p:txBody>
      </p:sp>
    </p:spTree>
    <p:extLst>
      <p:ext uri="{BB962C8B-B14F-4D97-AF65-F5344CB8AC3E}">
        <p14:creationId xmlns:p14="http://schemas.microsoft.com/office/powerpoint/2010/main" val="3637699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9</a:t>
            </a:fld>
            <a:endParaRPr lang="en-US"/>
          </a:p>
        </p:txBody>
      </p:sp>
    </p:spTree>
    <p:extLst>
      <p:ext uri="{BB962C8B-B14F-4D97-AF65-F5344CB8AC3E}">
        <p14:creationId xmlns:p14="http://schemas.microsoft.com/office/powerpoint/2010/main" val="3177259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r>
              <a:rPr lang="en-US" dirty="0"/>
              <a:t>March 6-9, 2018</a:t>
            </a:r>
          </a:p>
        </p:txBody>
      </p:sp>
      <p:sp>
        <p:nvSpPr>
          <p:cNvPr id="5" name="Footer Placeholder 4"/>
          <p:cNvSpPr>
            <a:spLocks noGrp="1"/>
          </p:cNvSpPr>
          <p:nvPr>
            <p:ph type="ftr" sz="quarter" idx="11"/>
          </p:nvPr>
        </p:nvSpPr>
        <p:spPr/>
        <p:txBody>
          <a:bodyPr/>
          <a:lstStyle>
            <a:lvl1pPr>
              <a:defRPr/>
            </a:lvl1pPr>
          </a:lstStyle>
          <a:p>
            <a:r>
              <a:rPr lang="en-US" dirty="0"/>
              <a:t>Terrestrial core methods instructor training</a:t>
            </a:r>
          </a:p>
        </p:txBody>
      </p:sp>
      <p:sp>
        <p:nvSpPr>
          <p:cNvPr id="6" name="Slide Number Placeholder 5"/>
          <p:cNvSpPr>
            <a:spLocks noGrp="1"/>
          </p:cNvSpPr>
          <p:nvPr>
            <p:ph type="sldNum" sz="quarter" idx="12"/>
          </p:nvPr>
        </p:nvSpPr>
        <p:spPr/>
        <p:txBody>
          <a:bodyPr/>
          <a:lstStyle/>
          <a:p>
            <a:fld id="{3FCBE583-718F-4C5E-89D5-DB0F11B42FD9}"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100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dirty="0"/>
              <a:t>March 6-9, 2018</a:t>
            </a:r>
          </a:p>
        </p:txBody>
      </p:sp>
      <p:sp>
        <p:nvSpPr>
          <p:cNvPr id="5" name="Footer Placeholder 4"/>
          <p:cNvSpPr>
            <a:spLocks noGrp="1"/>
          </p:cNvSpPr>
          <p:nvPr>
            <p:ph type="ftr" sz="quarter" idx="11"/>
          </p:nvPr>
        </p:nvSpPr>
        <p:spPr/>
        <p:txBody>
          <a:bodyPr/>
          <a:lstStyle/>
          <a:p>
            <a:r>
              <a:rPr lang="en-US" dirty="0"/>
              <a:t>Terrestrial core methods instructor training</a:t>
            </a:r>
          </a:p>
        </p:txBody>
      </p:sp>
      <p:sp>
        <p:nvSpPr>
          <p:cNvPr id="6" name="Slide Number Placeholder 5"/>
          <p:cNvSpPr>
            <a:spLocks noGrp="1"/>
          </p:cNvSpPr>
          <p:nvPr>
            <p:ph type="sldNum" sz="quarter" idx="12"/>
          </p:nvPr>
        </p:nvSpPr>
        <p:spPr/>
        <p:txBody>
          <a:bodyPr/>
          <a:lstStyle/>
          <a:p>
            <a:fld id="{3FCBE583-718F-4C5E-89D5-DB0F11B42FD9}" type="slidenum">
              <a:rPr lang="en-US" smtClean="0"/>
              <a:t>‹#›</a:t>
            </a:fld>
            <a:endParaRPr lang="en-US"/>
          </a:p>
        </p:txBody>
      </p:sp>
    </p:spTree>
    <p:extLst>
      <p:ext uri="{BB962C8B-B14F-4D97-AF65-F5344CB8AC3E}">
        <p14:creationId xmlns:p14="http://schemas.microsoft.com/office/powerpoint/2010/main" val="2364733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dirty="0"/>
              <a:t>March 6-9, 2018</a:t>
            </a:r>
          </a:p>
        </p:txBody>
      </p:sp>
      <p:sp>
        <p:nvSpPr>
          <p:cNvPr id="5" name="Footer Placeholder 4"/>
          <p:cNvSpPr>
            <a:spLocks noGrp="1"/>
          </p:cNvSpPr>
          <p:nvPr>
            <p:ph type="ftr" sz="quarter" idx="11"/>
          </p:nvPr>
        </p:nvSpPr>
        <p:spPr/>
        <p:txBody>
          <a:bodyPr/>
          <a:lstStyle/>
          <a:p>
            <a:r>
              <a:rPr lang="en-US" dirty="0"/>
              <a:t>Terrestrial core methods instructor training</a:t>
            </a:r>
          </a:p>
        </p:txBody>
      </p:sp>
      <p:sp>
        <p:nvSpPr>
          <p:cNvPr id="6" name="Slide Number Placeholder 5"/>
          <p:cNvSpPr>
            <a:spLocks noGrp="1"/>
          </p:cNvSpPr>
          <p:nvPr>
            <p:ph type="sldNum" sz="quarter" idx="12"/>
          </p:nvPr>
        </p:nvSpPr>
        <p:spPr/>
        <p:txBody>
          <a:bodyPr/>
          <a:lstStyle/>
          <a:p>
            <a:fld id="{3FCBE583-718F-4C5E-89D5-DB0F11B42FD9}" type="slidenum">
              <a:rPr lang="en-US" smtClean="0"/>
              <a:t>‹#›</a:t>
            </a:fld>
            <a:endParaRPr lang="en-US"/>
          </a:p>
        </p:txBody>
      </p:sp>
    </p:spTree>
    <p:extLst>
      <p:ext uri="{BB962C8B-B14F-4D97-AF65-F5344CB8AC3E}">
        <p14:creationId xmlns:p14="http://schemas.microsoft.com/office/powerpoint/2010/main" val="1127156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dirty="0"/>
              <a:t>March 6-9, 2018</a:t>
            </a:r>
          </a:p>
        </p:txBody>
      </p:sp>
      <p:sp>
        <p:nvSpPr>
          <p:cNvPr id="5" name="Footer Placeholder 4"/>
          <p:cNvSpPr>
            <a:spLocks noGrp="1"/>
          </p:cNvSpPr>
          <p:nvPr>
            <p:ph type="ftr" sz="quarter" idx="11"/>
          </p:nvPr>
        </p:nvSpPr>
        <p:spPr/>
        <p:txBody>
          <a:bodyPr/>
          <a:lstStyle>
            <a:lvl1pPr>
              <a:defRPr/>
            </a:lvl1pPr>
          </a:lstStyle>
          <a:p>
            <a:r>
              <a:rPr lang="en-US" dirty="0"/>
              <a:t>Terrestrial core methods instructor training</a:t>
            </a:r>
          </a:p>
        </p:txBody>
      </p:sp>
      <p:sp>
        <p:nvSpPr>
          <p:cNvPr id="6" name="Slide Number Placeholder 5"/>
          <p:cNvSpPr>
            <a:spLocks noGrp="1"/>
          </p:cNvSpPr>
          <p:nvPr>
            <p:ph type="sldNum" sz="quarter" idx="12"/>
          </p:nvPr>
        </p:nvSpPr>
        <p:spPr/>
        <p:txBody>
          <a:bodyPr/>
          <a:lstStyle/>
          <a:p>
            <a:fld id="{3FCBE583-718F-4C5E-89D5-DB0F11B42FD9}" type="slidenum">
              <a:rPr lang="en-US" smtClean="0"/>
              <a:t>‹#›</a:t>
            </a:fld>
            <a:endParaRPr lang="en-US" dirty="0"/>
          </a:p>
        </p:txBody>
      </p:sp>
    </p:spTree>
    <p:extLst>
      <p:ext uri="{BB962C8B-B14F-4D97-AF65-F5344CB8AC3E}">
        <p14:creationId xmlns:p14="http://schemas.microsoft.com/office/powerpoint/2010/main" val="153098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r>
              <a:rPr lang="en-US" dirty="0"/>
              <a:t>March 6-9, 2018</a:t>
            </a:r>
          </a:p>
        </p:txBody>
      </p:sp>
      <p:sp>
        <p:nvSpPr>
          <p:cNvPr id="5" name="Footer Placeholder 4"/>
          <p:cNvSpPr>
            <a:spLocks noGrp="1"/>
          </p:cNvSpPr>
          <p:nvPr>
            <p:ph type="ftr" sz="quarter" idx="11"/>
          </p:nvPr>
        </p:nvSpPr>
        <p:spPr/>
        <p:txBody>
          <a:bodyPr/>
          <a:lstStyle/>
          <a:p>
            <a:r>
              <a:rPr lang="en-US" dirty="0"/>
              <a:t>Terrestrial core methods instructor training</a:t>
            </a:r>
          </a:p>
        </p:txBody>
      </p:sp>
      <p:sp>
        <p:nvSpPr>
          <p:cNvPr id="6" name="Slide Number Placeholder 5"/>
          <p:cNvSpPr>
            <a:spLocks noGrp="1"/>
          </p:cNvSpPr>
          <p:nvPr>
            <p:ph type="sldNum" sz="quarter" idx="12"/>
          </p:nvPr>
        </p:nvSpPr>
        <p:spPr/>
        <p:txBody>
          <a:bodyPr/>
          <a:lstStyle/>
          <a:p>
            <a:fld id="{3FCBE583-718F-4C5E-89D5-DB0F11B42FD9}"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310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r>
              <a:rPr lang="en-US" dirty="0"/>
              <a:t>March 6-9, 2018</a:t>
            </a:r>
          </a:p>
        </p:txBody>
      </p:sp>
      <p:sp>
        <p:nvSpPr>
          <p:cNvPr id="6" name="Footer Placeholder 5"/>
          <p:cNvSpPr>
            <a:spLocks noGrp="1"/>
          </p:cNvSpPr>
          <p:nvPr>
            <p:ph type="ftr" sz="quarter" idx="11"/>
          </p:nvPr>
        </p:nvSpPr>
        <p:spPr/>
        <p:txBody>
          <a:bodyPr/>
          <a:lstStyle/>
          <a:p>
            <a:r>
              <a:rPr lang="en-US" dirty="0"/>
              <a:t>Terrestrial core methods instructors training</a:t>
            </a:r>
          </a:p>
        </p:txBody>
      </p:sp>
      <p:sp>
        <p:nvSpPr>
          <p:cNvPr id="7" name="Slide Number Placeholder 6"/>
          <p:cNvSpPr>
            <a:spLocks noGrp="1"/>
          </p:cNvSpPr>
          <p:nvPr>
            <p:ph type="sldNum" sz="quarter" idx="12"/>
          </p:nvPr>
        </p:nvSpPr>
        <p:spPr/>
        <p:txBody>
          <a:bodyPr/>
          <a:lstStyle/>
          <a:p>
            <a:fld id="{3FCBE583-718F-4C5E-89D5-DB0F11B42FD9}" type="slidenum">
              <a:rPr lang="en-US" smtClean="0"/>
              <a:t>‹#›</a:t>
            </a:fld>
            <a:endParaRPr lang="en-US"/>
          </a:p>
        </p:txBody>
      </p:sp>
    </p:spTree>
    <p:extLst>
      <p:ext uri="{BB962C8B-B14F-4D97-AF65-F5344CB8AC3E}">
        <p14:creationId xmlns:p14="http://schemas.microsoft.com/office/powerpoint/2010/main" val="3758333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r>
              <a:rPr lang="en-US" dirty="0"/>
              <a:t>March 6-9, 2018	</a:t>
            </a:r>
          </a:p>
        </p:txBody>
      </p:sp>
      <p:sp>
        <p:nvSpPr>
          <p:cNvPr id="8" name="Footer Placeholder 7"/>
          <p:cNvSpPr>
            <a:spLocks noGrp="1"/>
          </p:cNvSpPr>
          <p:nvPr>
            <p:ph type="ftr" sz="quarter" idx="11"/>
          </p:nvPr>
        </p:nvSpPr>
        <p:spPr/>
        <p:txBody>
          <a:bodyPr/>
          <a:lstStyle/>
          <a:p>
            <a:r>
              <a:rPr lang="en-US" dirty="0"/>
              <a:t>Terrestrial core methods instructor training</a:t>
            </a:r>
          </a:p>
        </p:txBody>
      </p:sp>
      <p:sp>
        <p:nvSpPr>
          <p:cNvPr id="9" name="Slide Number Placeholder 8"/>
          <p:cNvSpPr>
            <a:spLocks noGrp="1"/>
          </p:cNvSpPr>
          <p:nvPr>
            <p:ph type="sldNum" sz="quarter" idx="12"/>
          </p:nvPr>
        </p:nvSpPr>
        <p:spPr/>
        <p:txBody>
          <a:bodyPr/>
          <a:lstStyle/>
          <a:p>
            <a:fld id="{3FCBE583-718F-4C5E-89D5-DB0F11B42FD9}" type="slidenum">
              <a:rPr lang="en-US" smtClean="0"/>
              <a:t>‹#›</a:t>
            </a:fld>
            <a:endParaRPr lang="en-US"/>
          </a:p>
        </p:txBody>
      </p:sp>
    </p:spTree>
    <p:extLst>
      <p:ext uri="{BB962C8B-B14F-4D97-AF65-F5344CB8AC3E}">
        <p14:creationId xmlns:p14="http://schemas.microsoft.com/office/powerpoint/2010/main" val="1407804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r>
              <a:rPr lang="en-US" dirty="0"/>
              <a:t>March 6-9, 2018</a:t>
            </a:r>
          </a:p>
        </p:txBody>
      </p:sp>
      <p:sp>
        <p:nvSpPr>
          <p:cNvPr id="4" name="Footer Placeholder 3"/>
          <p:cNvSpPr>
            <a:spLocks noGrp="1"/>
          </p:cNvSpPr>
          <p:nvPr>
            <p:ph type="ftr" sz="quarter" idx="11"/>
          </p:nvPr>
        </p:nvSpPr>
        <p:spPr/>
        <p:txBody>
          <a:bodyPr/>
          <a:lstStyle/>
          <a:p>
            <a:r>
              <a:rPr lang="en-US" dirty="0"/>
              <a:t>Terrestrial core methods instructor training</a:t>
            </a:r>
          </a:p>
        </p:txBody>
      </p:sp>
      <p:sp>
        <p:nvSpPr>
          <p:cNvPr id="5" name="Slide Number Placeholder 4"/>
          <p:cNvSpPr>
            <a:spLocks noGrp="1"/>
          </p:cNvSpPr>
          <p:nvPr>
            <p:ph type="sldNum" sz="quarter" idx="12"/>
          </p:nvPr>
        </p:nvSpPr>
        <p:spPr/>
        <p:txBody>
          <a:bodyPr/>
          <a:lstStyle/>
          <a:p>
            <a:fld id="{3FCBE583-718F-4C5E-89D5-DB0F11B42FD9}" type="slidenum">
              <a:rPr lang="en-US" smtClean="0"/>
              <a:t>‹#›</a:t>
            </a:fld>
            <a:endParaRPr lang="en-US"/>
          </a:p>
        </p:txBody>
      </p:sp>
    </p:spTree>
    <p:extLst>
      <p:ext uri="{BB962C8B-B14F-4D97-AF65-F5344CB8AC3E}">
        <p14:creationId xmlns:p14="http://schemas.microsoft.com/office/powerpoint/2010/main" val="2034221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lvl1pPr>
              <a:defRPr/>
            </a:lvl1pPr>
          </a:lstStyle>
          <a:p>
            <a:r>
              <a:rPr lang="en-US" dirty="0"/>
              <a:t>March 6-9, 2018</a:t>
            </a:r>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Terrestrial core methods instructor training</a:t>
            </a:r>
          </a:p>
        </p:txBody>
      </p:sp>
      <p:sp>
        <p:nvSpPr>
          <p:cNvPr id="9" name="Slide Number Placeholder 8"/>
          <p:cNvSpPr>
            <a:spLocks noGrp="1"/>
          </p:cNvSpPr>
          <p:nvPr>
            <p:ph type="sldNum" sz="quarter" idx="12"/>
          </p:nvPr>
        </p:nvSpPr>
        <p:spPr/>
        <p:txBody>
          <a:bodyPr/>
          <a:lstStyle/>
          <a:p>
            <a:fld id="{3FCBE583-718F-4C5E-89D5-DB0F11B42FD9}" type="slidenum">
              <a:rPr lang="en-US" smtClean="0"/>
              <a:t>‹#›</a:t>
            </a:fld>
            <a:endParaRPr lang="en-US"/>
          </a:p>
        </p:txBody>
      </p:sp>
    </p:spTree>
    <p:extLst>
      <p:ext uri="{BB962C8B-B14F-4D97-AF65-F5344CB8AC3E}">
        <p14:creationId xmlns:p14="http://schemas.microsoft.com/office/powerpoint/2010/main" val="1451425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r>
              <a:rPr lang="en-US" dirty="0"/>
              <a:t>March 6-9, 2018</a:t>
            </a: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dirty="0"/>
              <a:t>Terrestrial core methods instructor training</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FCBE583-718F-4C5E-89D5-DB0F11B42FD9}" type="slidenum">
              <a:rPr lang="en-US" smtClean="0"/>
              <a:t>‹#›</a:t>
            </a:fld>
            <a:endParaRPr lang="en-US"/>
          </a:p>
        </p:txBody>
      </p:sp>
    </p:spTree>
    <p:extLst>
      <p:ext uri="{BB962C8B-B14F-4D97-AF65-F5344CB8AC3E}">
        <p14:creationId xmlns:p14="http://schemas.microsoft.com/office/powerpoint/2010/main" val="999509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r>
              <a:rPr lang="en-US" dirty="0"/>
              <a:t>March 6-9, 2018</a:t>
            </a:r>
          </a:p>
        </p:txBody>
      </p:sp>
      <p:sp>
        <p:nvSpPr>
          <p:cNvPr id="6" name="Footer Placeholder 5"/>
          <p:cNvSpPr>
            <a:spLocks noGrp="1"/>
          </p:cNvSpPr>
          <p:nvPr>
            <p:ph type="ftr" sz="quarter" idx="11"/>
          </p:nvPr>
        </p:nvSpPr>
        <p:spPr/>
        <p:txBody>
          <a:bodyPr/>
          <a:lstStyle/>
          <a:p>
            <a:r>
              <a:rPr lang="en-US" dirty="0"/>
              <a:t>Terrestrial core methods instructor training</a:t>
            </a:r>
          </a:p>
        </p:txBody>
      </p:sp>
      <p:sp>
        <p:nvSpPr>
          <p:cNvPr id="7" name="Slide Number Placeholder 6"/>
          <p:cNvSpPr>
            <a:spLocks noGrp="1"/>
          </p:cNvSpPr>
          <p:nvPr>
            <p:ph type="sldNum" sz="quarter" idx="12"/>
          </p:nvPr>
        </p:nvSpPr>
        <p:spPr/>
        <p:txBody>
          <a:bodyPr/>
          <a:lstStyle/>
          <a:p>
            <a:fld id="{3FCBE583-718F-4C5E-89D5-DB0F11B42FD9}" type="slidenum">
              <a:rPr lang="en-US" smtClean="0"/>
              <a:t>‹#›</a:t>
            </a:fld>
            <a:endParaRPr lang="en-US"/>
          </a:p>
        </p:txBody>
      </p:sp>
    </p:spTree>
    <p:extLst>
      <p:ext uri="{BB962C8B-B14F-4D97-AF65-F5344CB8AC3E}">
        <p14:creationId xmlns:p14="http://schemas.microsoft.com/office/powerpoint/2010/main" val="1019745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r>
              <a:rPr lang="en-US" dirty="0"/>
              <a:t>March 6-9, 2018</a:t>
            </a: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a:t>Terrestrial core methods instructor training</a:t>
            </a: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3FCBE583-718F-4C5E-89D5-DB0F11B42FD9}"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36483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hyperlink" Target="https://esis.sc.egov.usda.gov/Welcome/pgReportLocation.aspx?type=ESD"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esis.sc.egov.usda.gov/Welcome/pgReportLocation.aspx?type=ESD" TargetMode="External"/><Relationship Id="rId7"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esis.sc.egov.usda.gov/Welcome/pgReportLocation.aspx?type=ESD" TargetMode="External"/><Relationship Id="rId7"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46.PNG"/><Relationship Id="rId9" Type="http://schemas.openxmlformats.org/officeDocument/2006/relationships/image" Target="../media/image49.png"/></Relationships>
</file>

<file path=ppt/slides/_rels/slide4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esis.sc.egov.usda.gov/Welcome/pgReportLocation.aspx?type=ESD" TargetMode="External"/><Relationship Id="rId7"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s://www.nrcs.usda.gov/wps/portal/nrcs/soilsurvey/soils/survey/state/" TargetMode="External"/><Relationship Id="rId3" Type="http://schemas.openxmlformats.org/officeDocument/2006/relationships/hyperlink" Target="websoilsurvey.sc.egov.usda.gov" TargetMode="External"/><Relationship Id="rId7" Type="http://schemas.openxmlformats.org/officeDocument/2006/relationships/hyperlink" Target="https://www.nrcs.usda.gov/wps/portal/nrcs/detailfull/soils/home/?cid=nrcs142p2_053587"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websoilsurvey.sc.egov.usda.gov/App/HomePage.htm" TargetMode="External"/><Relationship Id="rId5" Type="http://schemas.openxmlformats.org/officeDocument/2006/relationships/hyperlink" Target="https://casoilresource.lawr.ucdavis.edu/" TargetMode="External"/><Relationship Id="rId10" Type="http://schemas.openxmlformats.org/officeDocument/2006/relationships/hyperlink" Target="http://www.landpotential.org/" TargetMode="External"/><Relationship Id="rId4" Type="http://schemas.openxmlformats.org/officeDocument/2006/relationships/hyperlink" Target="http://casoilresource.lawr.ucdavis.edu/drupal/node/932" TargetMode="External"/><Relationship Id="rId9" Type="http://schemas.openxmlformats.org/officeDocument/2006/relationships/slide" Target="slide51.xml"/></Relationships>
</file>

<file path=ppt/slides/_rels/slide52.xml.rels><?xml version="1.0" encoding="UTF-8" standalone="yes"?>
<Relationships xmlns="http://schemas.openxmlformats.org/package/2006/relationships"><Relationship Id="rId3" Type="http://schemas.openxmlformats.org/officeDocument/2006/relationships/hyperlink" Target="ftp://ftp-fc.sc.egov.usda.gov/NSSC/Field_Book/FieldBookVer3.pdf" TargetMode="External"/><Relationship Id="rId7" Type="http://schemas.openxmlformats.org/officeDocument/2006/relationships/hyperlink" Target="http://www.amazon.com/Soils-Geomorphology-Randall-J-Schaetzl/dp/0521812011/ref=sr_1_1?s=books&amp;ie=UTF8&amp;qid=1402437272&amp;sr=1-1&amp;keywords=soils+schaetzl"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www.amazon.com/Nature-Properties-Soils-14th-Edition/dp/013227938X" TargetMode="External"/><Relationship Id="rId5" Type="http://schemas.openxmlformats.org/officeDocument/2006/relationships/hyperlink" Target="http://www.soilandhealth.org/01aglibrary/010159.Jenny.pdf" TargetMode="External"/><Relationship Id="rId4" Type="http://schemas.openxmlformats.org/officeDocument/2006/relationships/hyperlink" Target="http://www.youtube.com/watch?v=e_hQaXV7Mp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solidFill>
                  <a:schemeClr val="tx1">
                    <a:lumMod val="65000"/>
                    <a:lumOff val="35000"/>
                  </a:schemeClr>
                </a:solidFill>
                <a:effectLst>
                  <a:outerShdw blurRad="38100" dist="38100" dir="2700000" algn="tl">
                    <a:srgbClr val="000000">
                      <a:alpha val="43137"/>
                    </a:srgbClr>
                  </a:outerShdw>
                </a:effectLst>
              </a:rPr>
              <a:t>Soil Texture</a:t>
            </a:r>
          </a:p>
        </p:txBody>
      </p:sp>
      <p:sp>
        <p:nvSpPr>
          <p:cNvPr id="3" name="Content Placeholder 2"/>
          <p:cNvSpPr>
            <a:spLocks noGrp="1"/>
          </p:cNvSpPr>
          <p:nvPr>
            <p:ph idx="1"/>
          </p:nvPr>
        </p:nvSpPr>
        <p:spPr>
          <a:xfrm>
            <a:off x="457200" y="1912776"/>
            <a:ext cx="4114800" cy="4640424"/>
          </a:xfrm>
        </p:spPr>
        <p:txBody>
          <a:bodyPr/>
          <a:lstStyle/>
          <a:p>
            <a:r>
              <a:rPr lang="en-US" dirty="0">
                <a:solidFill>
                  <a:schemeClr val="tx1">
                    <a:lumMod val="65000"/>
                    <a:lumOff val="35000"/>
                  </a:schemeClr>
                </a:solidFill>
              </a:rPr>
              <a:t>Percent soil particles of different sizes (sand, silt, and clay)</a:t>
            </a:r>
          </a:p>
          <a:p>
            <a:r>
              <a:rPr lang="en-US" dirty="0">
                <a:solidFill>
                  <a:schemeClr val="tx1">
                    <a:lumMod val="65000"/>
                    <a:lumOff val="35000"/>
                  </a:schemeClr>
                </a:solidFill>
              </a:rPr>
              <a:t>Affects all soil processes</a:t>
            </a:r>
          </a:p>
          <a:p>
            <a:r>
              <a:rPr lang="en-US" dirty="0">
                <a:solidFill>
                  <a:schemeClr val="tx1">
                    <a:lumMod val="65000"/>
                    <a:lumOff val="35000"/>
                  </a:schemeClr>
                </a:solidFill>
              </a:rPr>
              <a:t>Estimate texture by feel</a:t>
            </a:r>
          </a:p>
        </p:txBody>
      </p:sp>
      <p:grpSp>
        <p:nvGrpSpPr>
          <p:cNvPr id="4" name="Group 3"/>
          <p:cNvGrpSpPr/>
          <p:nvPr/>
        </p:nvGrpSpPr>
        <p:grpSpPr>
          <a:xfrm>
            <a:off x="4717923" y="1476346"/>
            <a:ext cx="3968877" cy="4018189"/>
            <a:chOff x="3037114" y="962025"/>
            <a:chExt cx="4873399" cy="4933950"/>
          </a:xfrm>
        </p:grpSpPr>
        <p:pic>
          <p:nvPicPr>
            <p:cNvPr id="1030" name="Picture 6" descr="Image result for soil texture triangle"/>
            <p:cNvPicPr>
              <a:picLocks noChangeAspect="1" noChangeArrowheads="1"/>
            </p:cNvPicPr>
            <p:nvPr/>
          </p:nvPicPr>
          <p:blipFill rotWithShape="1">
            <a:blip r:embed="rId3">
              <a:extLst>
                <a:ext uri="{28A0092B-C50C-407E-A947-70E740481C1C}">
                  <a14:useLocalDpi xmlns:a14="http://schemas.microsoft.com/office/drawing/2010/main" val="0"/>
                </a:ext>
              </a:extLst>
            </a:blip>
            <a:srcRect l="27013"/>
            <a:stretch/>
          </p:blipFill>
          <p:spPr bwMode="auto">
            <a:xfrm>
              <a:off x="3037114" y="962025"/>
              <a:ext cx="4873399" cy="4933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soil texture triangle"/>
            <p:cNvPicPr>
              <a:picLocks noChangeAspect="1" noChangeArrowheads="1"/>
            </p:cNvPicPr>
            <p:nvPr/>
          </p:nvPicPr>
          <p:blipFill rotWithShape="1">
            <a:blip r:embed="rId3">
              <a:extLst>
                <a:ext uri="{28A0092B-C50C-407E-A947-70E740481C1C}">
                  <a14:useLocalDpi xmlns:a14="http://schemas.microsoft.com/office/drawing/2010/main" val="0"/>
                </a:ext>
              </a:extLst>
            </a:blip>
            <a:srcRect l="27013" r="67933" b="75096"/>
            <a:stretch/>
          </p:blipFill>
          <p:spPr bwMode="auto">
            <a:xfrm>
              <a:off x="3037114" y="2328862"/>
              <a:ext cx="337457" cy="12287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51828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81000" y="0"/>
            <a:ext cx="8763000" cy="1143000"/>
          </a:xfrm>
        </p:spPr>
        <p:txBody>
          <a:bodyPr>
            <a:normAutofit/>
          </a:bodyPr>
          <a:lstStyle/>
          <a:p>
            <a:pPr algn="l"/>
            <a:r>
              <a:rPr lang="en-US" sz="3300" dirty="0">
                <a:solidFill>
                  <a:schemeClr val="tx1"/>
                </a:solidFill>
                <a:effectLst>
                  <a:outerShdw blurRad="38100" dist="38100" dir="2700000" algn="tl">
                    <a:srgbClr val="000000">
                      <a:alpha val="43137"/>
                    </a:srgbClr>
                  </a:outerShdw>
                </a:effectLst>
                <a:latin typeface="Calisto MT" charset="0"/>
                <a:ea typeface="Calisto MT" charset="0"/>
                <a:cs typeface="Calisto MT" charset="0"/>
              </a:rPr>
              <a:t>Vegetation varies with:</a:t>
            </a:r>
          </a:p>
        </p:txBody>
      </p:sp>
      <p:sp>
        <p:nvSpPr>
          <p:cNvPr id="4" name="Rectangle 3"/>
          <p:cNvSpPr/>
          <p:nvPr/>
        </p:nvSpPr>
        <p:spPr>
          <a:xfrm>
            <a:off x="533400" y="1761979"/>
            <a:ext cx="7353300" cy="1631216"/>
          </a:xfrm>
          <a:prstGeom prst="rect">
            <a:avLst/>
          </a:prstGeom>
        </p:spPr>
        <p:txBody>
          <a:bodyPr wrap="square">
            <a:spAutoFit/>
          </a:bodyPr>
          <a:lstStyle/>
          <a:p>
            <a:pPr marL="342900" indent="-342900">
              <a:buFont typeface="Arial" charset="0"/>
              <a:buChar char="•"/>
            </a:pPr>
            <a:r>
              <a:rPr lang="en-US" sz="2500" dirty="0">
                <a:latin typeface="Calisto MT" charset="0"/>
                <a:ea typeface="Calisto MT" charset="0"/>
                <a:cs typeface="Calisto MT" charset="0"/>
              </a:rPr>
              <a:t>temperature</a:t>
            </a:r>
          </a:p>
          <a:p>
            <a:pPr marL="342900" indent="-342900">
              <a:buFont typeface="Arial" charset="0"/>
              <a:buChar char="•"/>
            </a:pPr>
            <a:r>
              <a:rPr lang="en-US" sz="2500" dirty="0">
                <a:latin typeface="Calisto MT" charset="0"/>
                <a:ea typeface="Calisto MT" charset="0"/>
                <a:cs typeface="Calisto MT" charset="0"/>
              </a:rPr>
              <a:t>precipitation</a:t>
            </a:r>
          </a:p>
          <a:p>
            <a:pPr marL="342900" indent="-342900">
              <a:buFont typeface="Arial" charset="0"/>
              <a:buChar char="•"/>
            </a:pPr>
            <a:r>
              <a:rPr lang="en-US" sz="2500" dirty="0">
                <a:latin typeface="Calisto MT" charset="0"/>
                <a:ea typeface="Calisto MT" charset="0"/>
                <a:cs typeface="Calisto MT" charset="0"/>
              </a:rPr>
              <a:t>geomorphology</a:t>
            </a:r>
          </a:p>
          <a:p>
            <a:pPr marL="342900" indent="-342900">
              <a:buFont typeface="Arial" charset="0"/>
              <a:buChar char="•"/>
            </a:pPr>
            <a:r>
              <a:rPr lang="en-US" sz="2500" dirty="0">
                <a:latin typeface="Calisto MT" charset="0"/>
                <a:ea typeface="Calisto MT" charset="0"/>
                <a:cs typeface="Calisto MT" charset="0"/>
              </a:rPr>
              <a:t>soils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4521200"/>
            <a:ext cx="3505200" cy="23368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2286000"/>
            <a:ext cx="3505200" cy="23368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0"/>
            <a:ext cx="3505200" cy="2336800"/>
          </a:xfrm>
          <a:prstGeom prst="rect">
            <a:avLst/>
          </a:prstGeom>
        </p:spPr>
      </p:pic>
    </p:spTree>
    <p:extLst>
      <p:ext uri="{BB962C8B-B14F-4D97-AF65-F5344CB8AC3E}">
        <p14:creationId xmlns:p14="http://schemas.microsoft.com/office/powerpoint/2010/main" val="1642532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81000" y="0"/>
            <a:ext cx="8763000" cy="1143000"/>
          </a:xfrm>
        </p:spPr>
        <p:txBody>
          <a:bodyPr>
            <a:normAutofit/>
          </a:bodyPr>
          <a:lstStyle/>
          <a:p>
            <a:pPr algn="l"/>
            <a:r>
              <a:rPr lang="en-US" sz="3300" dirty="0">
                <a:solidFill>
                  <a:schemeClr val="tx1"/>
                </a:solidFill>
                <a:effectLst>
                  <a:outerShdw blurRad="38100" dist="38100" dir="2700000" algn="tl">
                    <a:srgbClr val="000000">
                      <a:alpha val="43137"/>
                    </a:srgbClr>
                  </a:outerShdw>
                </a:effectLst>
                <a:latin typeface="Calisto MT" charset="0"/>
                <a:ea typeface="Calisto MT" charset="0"/>
                <a:cs typeface="Calisto MT" charset="0"/>
              </a:rPr>
              <a:t>Vegetation varies with:</a:t>
            </a:r>
          </a:p>
        </p:txBody>
      </p:sp>
      <p:sp>
        <p:nvSpPr>
          <p:cNvPr id="4" name="Rectangle 3"/>
          <p:cNvSpPr/>
          <p:nvPr/>
        </p:nvSpPr>
        <p:spPr>
          <a:xfrm>
            <a:off x="533400" y="1761981"/>
            <a:ext cx="7353300" cy="4524315"/>
          </a:xfrm>
          <a:prstGeom prst="rect">
            <a:avLst/>
          </a:prstGeom>
        </p:spPr>
        <p:txBody>
          <a:bodyPr wrap="square">
            <a:spAutoFit/>
          </a:bodyPr>
          <a:lstStyle/>
          <a:p>
            <a:pPr marL="342900" indent="-342900">
              <a:buFont typeface="Arial" charset="0"/>
              <a:buChar char="•"/>
            </a:pPr>
            <a:r>
              <a:rPr lang="en-US" sz="2400" dirty="0">
                <a:latin typeface="Calisto MT" charset="0"/>
                <a:ea typeface="Calisto MT" charset="0"/>
                <a:cs typeface="Calisto MT" charset="0"/>
              </a:rPr>
              <a:t>temperature</a:t>
            </a:r>
          </a:p>
          <a:p>
            <a:pPr marL="342900" indent="-342900">
              <a:buFont typeface="Arial" charset="0"/>
              <a:buChar char="•"/>
            </a:pPr>
            <a:r>
              <a:rPr lang="en-US" sz="2400" dirty="0">
                <a:latin typeface="Calisto MT" charset="0"/>
                <a:ea typeface="Calisto MT" charset="0"/>
                <a:cs typeface="Calisto MT" charset="0"/>
              </a:rPr>
              <a:t>precipitation</a:t>
            </a:r>
          </a:p>
          <a:p>
            <a:pPr marL="342900" indent="-342900">
              <a:buFont typeface="Arial" charset="0"/>
              <a:buChar char="•"/>
            </a:pPr>
            <a:r>
              <a:rPr lang="en-US" sz="2400" dirty="0">
                <a:latin typeface="Calisto MT" charset="0"/>
                <a:ea typeface="Calisto MT" charset="0"/>
                <a:cs typeface="Calisto MT" charset="0"/>
              </a:rPr>
              <a:t>geomorphology</a:t>
            </a:r>
          </a:p>
          <a:p>
            <a:pPr marL="342900" indent="-342900">
              <a:buFont typeface="Arial" charset="0"/>
              <a:buChar char="•"/>
            </a:pPr>
            <a:r>
              <a:rPr lang="en-US" sz="2400" dirty="0">
                <a:latin typeface="Calisto MT" charset="0"/>
                <a:ea typeface="Calisto MT" charset="0"/>
                <a:cs typeface="Calisto MT" charset="0"/>
              </a:rPr>
              <a:t>soils</a:t>
            </a:r>
          </a:p>
          <a:p>
            <a:pPr marL="342900" indent="-342900">
              <a:buFont typeface="Arial" charset="0"/>
              <a:buChar char="•"/>
            </a:pPr>
            <a:r>
              <a:rPr lang="en-US" sz="2400" dirty="0">
                <a:latin typeface="Calisto MT" charset="0"/>
                <a:ea typeface="Calisto MT" charset="0"/>
                <a:cs typeface="Calisto MT" charset="0"/>
              </a:rPr>
              <a:t>disturbance:</a:t>
            </a:r>
          </a:p>
          <a:p>
            <a:pPr marL="800100" lvl="1" indent="-342900">
              <a:buFont typeface="Arial" charset="0"/>
              <a:buChar char="•"/>
            </a:pPr>
            <a:r>
              <a:rPr lang="en-US" sz="2400" dirty="0">
                <a:latin typeface="Calisto MT" charset="0"/>
                <a:ea typeface="Calisto MT" charset="0"/>
                <a:cs typeface="Calisto MT" charset="0"/>
              </a:rPr>
              <a:t>grazing</a:t>
            </a:r>
          </a:p>
          <a:p>
            <a:pPr marL="800100" lvl="1" indent="-342900">
              <a:buFont typeface="Arial" charset="0"/>
              <a:buChar char="•"/>
            </a:pPr>
            <a:r>
              <a:rPr lang="en-US" sz="2400" dirty="0">
                <a:latin typeface="Calisto MT" charset="0"/>
                <a:ea typeface="Calisto MT" charset="0"/>
                <a:cs typeface="Calisto MT" charset="0"/>
              </a:rPr>
              <a:t>fire</a:t>
            </a:r>
          </a:p>
          <a:p>
            <a:pPr marL="800100" lvl="1" indent="-342900">
              <a:buFont typeface="Arial" charset="0"/>
              <a:buChar char="•"/>
            </a:pPr>
            <a:r>
              <a:rPr lang="en-US" sz="2400" dirty="0">
                <a:latin typeface="Calisto MT" charset="0"/>
                <a:ea typeface="Calisto MT" charset="0"/>
                <a:cs typeface="Calisto MT" charset="0"/>
              </a:rPr>
              <a:t>roads </a:t>
            </a:r>
          </a:p>
          <a:p>
            <a:pPr marL="800100" lvl="1" indent="-342900">
              <a:buFont typeface="Arial" charset="0"/>
              <a:buChar char="•"/>
            </a:pPr>
            <a:r>
              <a:rPr lang="en-US" sz="2400" dirty="0">
                <a:latin typeface="Calisto MT" charset="0"/>
                <a:ea typeface="Calisto MT" charset="0"/>
                <a:cs typeface="Calisto MT" charset="0"/>
              </a:rPr>
              <a:t>recreation</a:t>
            </a:r>
          </a:p>
          <a:p>
            <a:pPr marL="800100" lvl="1" indent="-342900">
              <a:buFont typeface="Arial" charset="0"/>
              <a:buChar char="•"/>
            </a:pPr>
            <a:r>
              <a:rPr lang="en-US" sz="2400" dirty="0">
                <a:latin typeface="Calisto MT" charset="0"/>
                <a:ea typeface="Calisto MT" charset="0"/>
                <a:cs typeface="Calisto MT" charset="0"/>
              </a:rPr>
              <a:t>oil / gas</a:t>
            </a:r>
          </a:p>
          <a:p>
            <a:pPr marL="800100" lvl="1" indent="-342900">
              <a:buFont typeface="Arial" charset="0"/>
              <a:buChar char="•"/>
            </a:pPr>
            <a:r>
              <a:rPr lang="en-US" sz="2400" dirty="0">
                <a:latin typeface="Calisto MT" charset="0"/>
                <a:ea typeface="Calisto MT" charset="0"/>
                <a:cs typeface="Calisto MT" charset="0"/>
              </a:rPr>
              <a:t>wildlife</a:t>
            </a:r>
          </a:p>
          <a:p>
            <a:pPr marL="800100" lvl="1" indent="-342900">
              <a:buFont typeface="Arial" charset="0"/>
              <a:buChar char="•"/>
            </a:pPr>
            <a:r>
              <a:rPr lang="en-US" sz="2400" dirty="0">
                <a:latin typeface="Calisto MT" charset="0"/>
                <a:ea typeface="Calisto MT" charset="0"/>
                <a:cs typeface="Calisto MT" charset="0"/>
              </a:rPr>
              <a:t>drought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2855" y="533400"/>
            <a:ext cx="4361145" cy="2907430"/>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bright="3000" contrast="1000"/>
                    </a14:imgEffect>
                  </a14:imgLayer>
                </a14:imgProps>
              </a:ext>
              <a:ext uri="{28A0092B-C50C-407E-A947-70E740481C1C}">
                <a14:useLocalDpi xmlns:a14="http://schemas.microsoft.com/office/drawing/2010/main" val="0"/>
              </a:ext>
            </a:extLst>
          </a:blip>
          <a:stretch>
            <a:fillRect/>
          </a:stretch>
        </p:blipFill>
        <p:spPr>
          <a:xfrm>
            <a:off x="4782855" y="3440830"/>
            <a:ext cx="4361145" cy="2907430"/>
          </a:xfrm>
          <a:prstGeom prst="rect">
            <a:avLst/>
          </a:prstGeom>
        </p:spPr>
      </p:pic>
    </p:spTree>
    <p:extLst>
      <p:ext uri="{BB962C8B-B14F-4D97-AF65-F5344CB8AC3E}">
        <p14:creationId xmlns:p14="http://schemas.microsoft.com/office/powerpoint/2010/main" val="1244224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81000" y="0"/>
            <a:ext cx="8763000" cy="1143000"/>
          </a:xfrm>
        </p:spPr>
        <p:txBody>
          <a:bodyPr>
            <a:normAutofit/>
          </a:bodyPr>
          <a:lstStyle/>
          <a:p>
            <a:pPr algn="l"/>
            <a:r>
              <a:rPr lang="en-US" sz="3300" dirty="0">
                <a:solidFill>
                  <a:schemeClr val="tx1"/>
                </a:solidFill>
                <a:effectLst>
                  <a:outerShdw blurRad="38100" dist="38100" dir="2700000" algn="tl">
                    <a:srgbClr val="000000">
                      <a:alpha val="43137"/>
                    </a:srgbClr>
                  </a:outerShdw>
                </a:effectLst>
                <a:latin typeface="Calisto MT" charset="0"/>
                <a:ea typeface="Calisto MT" charset="0"/>
                <a:cs typeface="Calisto MT" charset="0"/>
              </a:rPr>
              <a:t>Ecological site:</a:t>
            </a:r>
          </a:p>
        </p:txBody>
      </p:sp>
      <p:sp>
        <p:nvSpPr>
          <p:cNvPr id="4" name="Rectangle 3"/>
          <p:cNvSpPr/>
          <p:nvPr/>
        </p:nvSpPr>
        <p:spPr>
          <a:xfrm>
            <a:off x="457200" y="1808872"/>
            <a:ext cx="8153400" cy="3323987"/>
          </a:xfrm>
          <a:prstGeom prst="rect">
            <a:avLst/>
          </a:prstGeom>
        </p:spPr>
        <p:txBody>
          <a:bodyPr wrap="square">
            <a:spAutoFit/>
          </a:bodyPr>
          <a:lstStyle/>
          <a:p>
            <a:r>
              <a:rPr lang="en-US" sz="2700" dirty="0">
                <a:latin typeface="Calisto MT" charset="0"/>
                <a:ea typeface="Calisto MT" charset="0"/>
                <a:cs typeface="Calisto MT" charset="0"/>
              </a:rPr>
              <a:t>“… a distinctive kind of land with specific soil and physical characteristics that differ from other kinds of land in its ability to produce a distinctive kind and amount of vegetation and its ability to respond similarly to management actions and natural disturbances.” </a:t>
            </a:r>
          </a:p>
          <a:p>
            <a:r>
              <a:rPr lang="en-US" sz="2400" dirty="0">
                <a:latin typeface="Calisto MT" charset="0"/>
                <a:ea typeface="Calisto MT" charset="0"/>
                <a:cs typeface="Calisto MT" charset="0"/>
              </a:rPr>
              <a:t>		</a:t>
            </a:r>
            <a:r>
              <a:rPr lang="en-US" sz="2100" dirty="0">
                <a:latin typeface="Calisto MT" charset="0"/>
                <a:ea typeface="Calisto MT" charset="0"/>
                <a:cs typeface="Calisto MT" charset="0"/>
              </a:rPr>
              <a:t>Interagency Ecological Site Handbook for Rangelands</a:t>
            </a:r>
          </a:p>
          <a:p>
            <a:endParaRPr lang="en-US" sz="2400" dirty="0">
              <a:latin typeface="Calisto MT" charset="0"/>
              <a:ea typeface="Calisto MT" charset="0"/>
              <a:cs typeface="Calisto MT" charset="0"/>
            </a:endParaRPr>
          </a:p>
        </p:txBody>
      </p:sp>
    </p:spTree>
    <p:extLst>
      <p:ext uri="{BB962C8B-B14F-4D97-AF65-F5344CB8AC3E}">
        <p14:creationId xmlns:p14="http://schemas.microsoft.com/office/powerpoint/2010/main" val="213642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81000" y="0"/>
            <a:ext cx="8763000" cy="1143000"/>
          </a:xfrm>
        </p:spPr>
        <p:txBody>
          <a:bodyPr>
            <a:normAutofit/>
          </a:bodyPr>
          <a:lstStyle/>
          <a:p>
            <a:pPr algn="l"/>
            <a:r>
              <a:rPr lang="en-US" sz="3300" dirty="0">
                <a:solidFill>
                  <a:schemeClr val="tx1"/>
                </a:solidFill>
                <a:effectLst>
                  <a:outerShdw blurRad="38100" dist="38100" dir="2700000" algn="tl">
                    <a:srgbClr val="000000">
                      <a:alpha val="43137"/>
                    </a:srgbClr>
                  </a:outerShdw>
                </a:effectLst>
                <a:latin typeface="Calisto MT" charset="0"/>
                <a:ea typeface="Calisto MT" charset="0"/>
                <a:cs typeface="Calisto MT" charset="0"/>
              </a:rPr>
              <a:t>Ecological sites</a:t>
            </a:r>
          </a:p>
        </p:txBody>
      </p:sp>
      <p:sp>
        <p:nvSpPr>
          <p:cNvPr id="4" name="Rectangle 3"/>
          <p:cNvSpPr/>
          <p:nvPr/>
        </p:nvSpPr>
        <p:spPr>
          <a:xfrm>
            <a:off x="228600" y="1761927"/>
            <a:ext cx="4038600" cy="2400657"/>
          </a:xfrm>
          <a:prstGeom prst="rect">
            <a:avLst/>
          </a:prstGeom>
        </p:spPr>
        <p:txBody>
          <a:bodyPr wrap="square">
            <a:spAutoFit/>
          </a:bodyPr>
          <a:lstStyle/>
          <a:p>
            <a:r>
              <a:rPr lang="en-US" sz="2500" dirty="0">
                <a:latin typeface="Calisto MT" charset="0"/>
                <a:ea typeface="Calisto MT" charset="0"/>
                <a:cs typeface="Calisto MT" charset="0"/>
              </a:rPr>
              <a:t>classify the land to account for variation in:</a:t>
            </a:r>
          </a:p>
          <a:p>
            <a:pPr marL="800100" lvl="1" indent="-342900">
              <a:buFont typeface="Arial" charset="0"/>
              <a:buChar char="•"/>
            </a:pPr>
            <a:r>
              <a:rPr lang="en-US" sz="2500" dirty="0">
                <a:latin typeface="Calisto MT" charset="0"/>
                <a:ea typeface="Calisto MT" charset="0"/>
                <a:cs typeface="Calisto MT" charset="0"/>
              </a:rPr>
              <a:t>temperature</a:t>
            </a:r>
          </a:p>
          <a:p>
            <a:pPr marL="800100" lvl="1" indent="-342900">
              <a:buFont typeface="Arial" charset="0"/>
              <a:buChar char="•"/>
            </a:pPr>
            <a:r>
              <a:rPr lang="en-US" sz="2500" dirty="0">
                <a:latin typeface="Calisto MT" charset="0"/>
                <a:ea typeface="Calisto MT" charset="0"/>
                <a:cs typeface="Calisto MT" charset="0"/>
              </a:rPr>
              <a:t>precipitation</a:t>
            </a:r>
          </a:p>
          <a:p>
            <a:pPr marL="800100" lvl="1" indent="-342900">
              <a:buFont typeface="Arial" charset="0"/>
              <a:buChar char="•"/>
            </a:pPr>
            <a:r>
              <a:rPr lang="en-US" sz="2500" dirty="0">
                <a:latin typeface="Calisto MT" charset="0"/>
                <a:ea typeface="Calisto MT" charset="0"/>
                <a:cs typeface="Calisto MT" charset="0"/>
              </a:rPr>
              <a:t>geomorphology</a:t>
            </a:r>
          </a:p>
          <a:p>
            <a:pPr marL="800100" lvl="1" indent="-342900">
              <a:buFont typeface="Arial" charset="0"/>
              <a:buChar char="•"/>
            </a:pPr>
            <a:r>
              <a:rPr lang="en-US" sz="2500" dirty="0">
                <a:latin typeface="Calisto MT" charset="0"/>
                <a:ea typeface="Calisto MT" charset="0"/>
                <a:cs typeface="Calisto MT" charset="0"/>
              </a:rPr>
              <a:t>soils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447800"/>
            <a:ext cx="5029200" cy="3352800"/>
          </a:xfrm>
          <a:prstGeom prst="rect">
            <a:avLst/>
          </a:prstGeom>
        </p:spPr>
      </p:pic>
    </p:spTree>
    <p:extLst>
      <p:ext uri="{BB962C8B-B14F-4D97-AF65-F5344CB8AC3E}">
        <p14:creationId xmlns:p14="http://schemas.microsoft.com/office/powerpoint/2010/main" val="3032054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81000" y="0"/>
            <a:ext cx="8763000" cy="1143000"/>
          </a:xfrm>
        </p:spPr>
        <p:txBody>
          <a:bodyPr>
            <a:normAutofit/>
          </a:bodyPr>
          <a:lstStyle/>
          <a:p>
            <a:pPr algn="l"/>
            <a:r>
              <a:rPr lang="en-US" sz="3300" dirty="0">
                <a:solidFill>
                  <a:schemeClr val="tx1"/>
                </a:solidFill>
                <a:effectLst>
                  <a:outerShdw blurRad="38100" dist="38100" dir="2700000" algn="tl">
                    <a:srgbClr val="000000">
                      <a:alpha val="43137"/>
                    </a:srgbClr>
                  </a:outerShdw>
                </a:effectLst>
                <a:latin typeface="Calisto MT" charset="0"/>
                <a:ea typeface="Calisto MT" charset="0"/>
                <a:cs typeface="Calisto MT" charset="0"/>
              </a:rPr>
              <a:t>Ecological sites</a:t>
            </a:r>
          </a:p>
        </p:txBody>
      </p:sp>
      <p:sp>
        <p:nvSpPr>
          <p:cNvPr id="4" name="Rectangle 3"/>
          <p:cNvSpPr/>
          <p:nvPr/>
        </p:nvSpPr>
        <p:spPr>
          <a:xfrm>
            <a:off x="228600" y="1761924"/>
            <a:ext cx="4038600" cy="3554819"/>
          </a:xfrm>
          <a:prstGeom prst="rect">
            <a:avLst/>
          </a:prstGeom>
        </p:spPr>
        <p:txBody>
          <a:bodyPr wrap="square">
            <a:spAutoFit/>
          </a:bodyPr>
          <a:lstStyle/>
          <a:p>
            <a:r>
              <a:rPr lang="en-US" sz="2500" dirty="0">
                <a:latin typeface="Calisto MT" charset="0"/>
                <a:ea typeface="Calisto MT" charset="0"/>
                <a:cs typeface="Calisto MT" charset="0"/>
              </a:rPr>
              <a:t>so that residual variation is due to disturbance:</a:t>
            </a:r>
          </a:p>
          <a:p>
            <a:pPr marL="800100" lvl="1" indent="-342900">
              <a:buFont typeface="Arial" charset="0"/>
              <a:buChar char="•"/>
            </a:pPr>
            <a:r>
              <a:rPr lang="en-US" sz="2500" dirty="0">
                <a:latin typeface="Calisto MT" charset="0"/>
                <a:ea typeface="Calisto MT" charset="0"/>
                <a:cs typeface="Calisto MT" charset="0"/>
              </a:rPr>
              <a:t>grazing</a:t>
            </a:r>
          </a:p>
          <a:p>
            <a:pPr marL="800100" lvl="1" indent="-342900">
              <a:buFont typeface="Arial" charset="0"/>
              <a:buChar char="•"/>
            </a:pPr>
            <a:r>
              <a:rPr lang="en-US" sz="2500" dirty="0">
                <a:latin typeface="Calisto MT" charset="0"/>
                <a:ea typeface="Calisto MT" charset="0"/>
                <a:cs typeface="Calisto MT" charset="0"/>
              </a:rPr>
              <a:t>fire</a:t>
            </a:r>
          </a:p>
          <a:p>
            <a:pPr marL="800100" lvl="1" indent="-342900">
              <a:buFont typeface="Arial" charset="0"/>
              <a:buChar char="•"/>
            </a:pPr>
            <a:r>
              <a:rPr lang="en-US" sz="2500" dirty="0">
                <a:latin typeface="Calisto MT" charset="0"/>
                <a:ea typeface="Calisto MT" charset="0"/>
                <a:cs typeface="Calisto MT" charset="0"/>
              </a:rPr>
              <a:t>roads </a:t>
            </a:r>
          </a:p>
          <a:p>
            <a:pPr marL="800100" lvl="1" indent="-342900">
              <a:buFont typeface="Arial" charset="0"/>
              <a:buChar char="•"/>
            </a:pPr>
            <a:r>
              <a:rPr lang="en-US" sz="2500" dirty="0">
                <a:latin typeface="Calisto MT" charset="0"/>
                <a:ea typeface="Calisto MT" charset="0"/>
                <a:cs typeface="Calisto MT" charset="0"/>
              </a:rPr>
              <a:t>recreation</a:t>
            </a:r>
          </a:p>
          <a:p>
            <a:pPr marL="800100" lvl="1" indent="-342900">
              <a:buFont typeface="Arial" charset="0"/>
              <a:buChar char="•"/>
            </a:pPr>
            <a:r>
              <a:rPr lang="en-US" sz="2500" dirty="0">
                <a:latin typeface="Calisto MT" charset="0"/>
                <a:ea typeface="Calisto MT" charset="0"/>
                <a:cs typeface="Calisto MT" charset="0"/>
              </a:rPr>
              <a:t>oil / gas</a:t>
            </a:r>
          </a:p>
          <a:p>
            <a:pPr marL="800100" lvl="1" indent="-342900">
              <a:buFont typeface="Arial" charset="0"/>
              <a:buChar char="•"/>
            </a:pPr>
            <a:r>
              <a:rPr lang="en-US" sz="2500" dirty="0">
                <a:latin typeface="Calisto MT" charset="0"/>
                <a:ea typeface="Calisto MT" charset="0"/>
                <a:cs typeface="Calisto MT" charset="0"/>
              </a:rPr>
              <a:t>wildlife</a:t>
            </a:r>
          </a:p>
          <a:p>
            <a:pPr marL="800100" lvl="1" indent="-342900">
              <a:buFont typeface="Arial" charset="0"/>
              <a:buChar char="•"/>
            </a:pPr>
            <a:r>
              <a:rPr lang="en-US" sz="2500" dirty="0">
                <a:latin typeface="Calisto MT" charset="0"/>
                <a:ea typeface="Calisto MT" charset="0"/>
                <a:cs typeface="Calisto MT" charset="0"/>
              </a:rPr>
              <a:t>drought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447800"/>
            <a:ext cx="5029200" cy="3352800"/>
          </a:xfrm>
          <a:prstGeom prst="rect">
            <a:avLst/>
          </a:prstGeom>
        </p:spPr>
      </p:pic>
      <p:sp>
        <p:nvSpPr>
          <p:cNvPr id="5" name="TextBox 4"/>
          <p:cNvSpPr txBox="1"/>
          <p:nvPr/>
        </p:nvSpPr>
        <p:spPr>
          <a:xfrm rot="5400000">
            <a:off x="1558751" y="3806897"/>
            <a:ext cx="2770496" cy="553998"/>
          </a:xfrm>
          <a:prstGeom prst="rect">
            <a:avLst/>
          </a:prstGeom>
          <a:noFill/>
        </p:spPr>
        <p:txBody>
          <a:bodyPr wrap="square" rtlCol="0">
            <a:spAutoFit/>
          </a:bodyPr>
          <a:lstStyle/>
          <a:p>
            <a:r>
              <a:rPr lang="en-US" sz="3000" dirty="0">
                <a:latin typeface="Calibri" panose="020F0502020204030204" pitchFamily="34" charset="0"/>
                <a:ea typeface="Abadi MT Condensed Extra Bold" charset="0"/>
                <a:cs typeface="Calibri" panose="020F0502020204030204" pitchFamily="34" charset="0"/>
              </a:rPr>
              <a:t>MANAGEMENT</a:t>
            </a:r>
          </a:p>
        </p:txBody>
      </p:sp>
    </p:spTree>
    <p:extLst>
      <p:ext uri="{BB962C8B-B14F-4D97-AF65-F5344CB8AC3E}">
        <p14:creationId xmlns:p14="http://schemas.microsoft.com/office/powerpoint/2010/main" val="537378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81000" y="0"/>
            <a:ext cx="8763000" cy="1143000"/>
          </a:xfrm>
        </p:spPr>
        <p:txBody>
          <a:bodyPr>
            <a:normAutofit/>
          </a:bodyPr>
          <a:lstStyle/>
          <a:p>
            <a:pPr algn="l"/>
            <a:r>
              <a:rPr lang="en-US" sz="3300" dirty="0">
                <a:solidFill>
                  <a:schemeClr val="tx1"/>
                </a:solidFill>
                <a:effectLst>
                  <a:outerShdw blurRad="38100" dist="38100" dir="2700000" algn="tl">
                    <a:srgbClr val="000000">
                      <a:alpha val="43137"/>
                    </a:srgbClr>
                  </a:outerShdw>
                </a:effectLst>
                <a:latin typeface="Calisto MT" charset="0"/>
                <a:ea typeface="Calisto MT" charset="0"/>
                <a:cs typeface="Calisto MT" charset="0"/>
              </a:rPr>
              <a:t>Ecological sites</a:t>
            </a:r>
          </a:p>
        </p:txBody>
      </p:sp>
      <p:sp>
        <p:nvSpPr>
          <p:cNvPr id="4" name="Rectangle 3"/>
          <p:cNvSpPr/>
          <p:nvPr/>
        </p:nvSpPr>
        <p:spPr>
          <a:xfrm>
            <a:off x="266108" y="1775992"/>
            <a:ext cx="3848692" cy="3554819"/>
          </a:xfrm>
          <a:prstGeom prst="rect">
            <a:avLst/>
          </a:prstGeom>
        </p:spPr>
        <p:txBody>
          <a:bodyPr wrap="square">
            <a:spAutoFit/>
          </a:bodyPr>
          <a:lstStyle/>
          <a:p>
            <a:r>
              <a:rPr lang="en-US" sz="2500" dirty="0">
                <a:latin typeface="Calisto MT" charset="0"/>
                <a:ea typeface="Calisto MT" charset="0"/>
                <a:cs typeface="Calisto MT" charset="0"/>
              </a:rPr>
              <a:t>As land managers, we want: </a:t>
            </a:r>
            <a:r>
              <a:rPr lang="en-US" sz="2500" dirty="0">
                <a:latin typeface="Calisto MT" panose="02040603050505030304" pitchFamily="18" charset="77"/>
              </a:rPr>
              <a:t>serenity to accept the things we cannot change,</a:t>
            </a:r>
            <a:br>
              <a:rPr lang="en-US" sz="2500" dirty="0">
                <a:latin typeface="Calisto MT" panose="02040603050505030304" pitchFamily="18" charset="77"/>
              </a:rPr>
            </a:br>
            <a:r>
              <a:rPr lang="en-US" sz="2500" dirty="0">
                <a:latin typeface="Calisto MT" panose="02040603050505030304" pitchFamily="18" charset="77"/>
              </a:rPr>
              <a:t>courage to change the things we can, and wisdom to know the difference.</a:t>
            </a:r>
          </a:p>
          <a:p>
            <a:endParaRPr lang="en-US" sz="2500" dirty="0">
              <a:latin typeface="Calisto MT" panose="02040603050505030304" pitchFamily="18" charset="77"/>
            </a:endParaRPr>
          </a:p>
          <a:p>
            <a:r>
              <a:rPr lang="en-US" sz="2500" dirty="0">
                <a:latin typeface="Calisto MT" panose="02040603050505030304" pitchFamily="18" charset="77"/>
              </a:rPr>
              <a:t>Ecological sites help with the last part.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447800"/>
            <a:ext cx="5029200" cy="3352800"/>
          </a:xfrm>
          <a:prstGeom prst="rect">
            <a:avLst/>
          </a:prstGeom>
        </p:spPr>
      </p:pic>
    </p:spTree>
    <p:extLst>
      <p:ext uri="{BB962C8B-B14F-4D97-AF65-F5344CB8AC3E}">
        <p14:creationId xmlns:p14="http://schemas.microsoft.com/office/powerpoint/2010/main" val="1115859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46983" y="1440873"/>
            <a:ext cx="1114726" cy="568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http://www.ars.usda.gov/is/graphics/photos/300dpi/kesa/k9268-2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960" r="24061"/>
          <a:stretch/>
        </p:blipFill>
        <p:spPr bwMode="auto">
          <a:xfrm>
            <a:off x="4998720" y="0"/>
            <a:ext cx="41452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838194"/>
            <a:ext cx="4495800" cy="2352368"/>
          </a:xfrm>
          <a:solidFill>
            <a:schemeClr val="accent1">
              <a:lumMod val="20000"/>
              <a:lumOff val="80000"/>
            </a:schemeClr>
          </a:solidFill>
        </p:spPr>
        <p:txBody>
          <a:bodyPr anchor="ctr">
            <a:normAutofit/>
          </a:bodyPr>
          <a:lstStyle/>
          <a:p>
            <a:pPr algn="ctr"/>
            <a:r>
              <a:rPr lang="en-US" sz="4800" b="1" dirty="0">
                <a:solidFill>
                  <a:schemeClr val="tx2">
                    <a:lumMod val="75000"/>
                  </a:schemeClr>
                </a:solidFill>
                <a:effectLst>
                  <a:outerShdw blurRad="38100" dist="38100" dir="2700000" algn="tl">
                    <a:srgbClr val="000000">
                      <a:alpha val="43137"/>
                    </a:srgbClr>
                  </a:outerShdw>
                </a:effectLst>
              </a:rPr>
              <a:t>Introduction </a:t>
            </a:r>
            <a:br>
              <a:rPr lang="en-US" sz="4800" b="1" dirty="0">
                <a:solidFill>
                  <a:schemeClr val="tx2">
                    <a:lumMod val="75000"/>
                  </a:schemeClr>
                </a:solidFill>
                <a:effectLst>
                  <a:outerShdw blurRad="38100" dist="38100" dir="2700000" algn="tl">
                    <a:srgbClr val="000000">
                      <a:alpha val="43137"/>
                    </a:srgbClr>
                  </a:outerShdw>
                </a:effectLst>
              </a:rPr>
            </a:br>
            <a:r>
              <a:rPr lang="en-US" sz="4800" b="1" dirty="0">
                <a:solidFill>
                  <a:schemeClr val="tx2">
                    <a:lumMod val="75000"/>
                  </a:schemeClr>
                </a:solidFill>
                <a:effectLst>
                  <a:outerShdw blurRad="38100" dist="38100" dir="2700000" algn="tl">
                    <a:srgbClr val="000000">
                      <a:alpha val="43137"/>
                    </a:srgbClr>
                  </a:outerShdw>
                </a:effectLst>
              </a:rPr>
              <a:t>to Plot Characterization</a:t>
            </a:r>
          </a:p>
        </p:txBody>
      </p:sp>
      <p:sp>
        <p:nvSpPr>
          <p:cNvPr id="4" name="Title 1"/>
          <p:cNvSpPr txBox="1">
            <a:spLocks/>
          </p:cNvSpPr>
          <p:nvPr/>
        </p:nvSpPr>
        <p:spPr>
          <a:xfrm>
            <a:off x="114299" y="5695962"/>
            <a:ext cx="4724400" cy="471196"/>
          </a:xfrm>
          <a:prstGeom prst="rect">
            <a:avLst/>
          </a:prstGeom>
          <a:solidFill>
            <a:schemeClr val="accent1">
              <a:lumMod val="20000"/>
              <a:lumOff val="80000"/>
            </a:schemeClr>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000" dirty="0">
                <a:solidFill>
                  <a:schemeClr val="tx2">
                    <a:lumMod val="75000"/>
                  </a:schemeClr>
                </a:solidFill>
              </a:rPr>
              <a:t>Terrestrial Core Methods Training</a:t>
            </a:r>
          </a:p>
        </p:txBody>
      </p:sp>
      <p:sp>
        <p:nvSpPr>
          <p:cNvPr id="6" name="Title 1"/>
          <p:cNvSpPr txBox="1">
            <a:spLocks/>
          </p:cNvSpPr>
          <p:nvPr/>
        </p:nvSpPr>
        <p:spPr>
          <a:xfrm>
            <a:off x="300446" y="6410130"/>
            <a:ext cx="4495800" cy="447870"/>
          </a:xfrm>
          <a:prstGeom prst="rect">
            <a:avLst/>
          </a:prstGeom>
          <a:noFill/>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1400" dirty="0">
                <a:solidFill>
                  <a:schemeClr val="bg1"/>
                </a:solidFill>
              </a:rPr>
              <a:t>February 26-March 1</a:t>
            </a:r>
            <a:r>
              <a:rPr lang="en-US" sz="1400">
                <a:solidFill>
                  <a:schemeClr val="bg1"/>
                </a:solidFill>
              </a:rPr>
              <a:t>, 2019</a:t>
            </a:r>
            <a:endParaRPr lang="en-US" sz="1400" dirty="0">
              <a:solidFill>
                <a:schemeClr val="bg1"/>
              </a:solidFill>
            </a:endParaRPr>
          </a:p>
        </p:txBody>
      </p:sp>
      <p:sp>
        <p:nvSpPr>
          <p:cNvPr id="7" name="Title 1"/>
          <p:cNvSpPr txBox="1">
            <a:spLocks/>
          </p:cNvSpPr>
          <p:nvPr/>
        </p:nvSpPr>
        <p:spPr>
          <a:xfrm>
            <a:off x="368119" y="3509222"/>
            <a:ext cx="4216760" cy="1736096"/>
          </a:xfrm>
          <a:prstGeom prst="rect">
            <a:avLst/>
          </a:prstGeom>
          <a:solidFill>
            <a:schemeClr val="accent1">
              <a:lumMod val="20000"/>
              <a:lumOff val="80000"/>
            </a:schemeClr>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200" dirty="0">
                <a:solidFill>
                  <a:schemeClr val="tx2">
                    <a:lumMod val="75000"/>
                  </a:schemeClr>
                </a:solidFill>
              </a:rPr>
              <a:t>Including Collecting Soil Info and Determining Ecological Sites</a:t>
            </a:r>
          </a:p>
        </p:txBody>
      </p:sp>
    </p:spTree>
    <p:extLst>
      <p:ext uri="{BB962C8B-B14F-4D97-AF65-F5344CB8AC3E}">
        <p14:creationId xmlns:p14="http://schemas.microsoft.com/office/powerpoint/2010/main" val="1920074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a:xfrm>
            <a:off x="822959" y="1845733"/>
            <a:ext cx="7543801" cy="4215853"/>
          </a:xfrm>
        </p:spPr>
        <p:txBody>
          <a:bodyPr>
            <a:normAutofit/>
          </a:bodyPr>
          <a:lstStyle/>
          <a:p>
            <a:r>
              <a:rPr lang="en-US" dirty="0"/>
              <a:t>1) Fill out the Plot Characterization data sheet</a:t>
            </a:r>
          </a:p>
          <a:p>
            <a:r>
              <a:rPr lang="en-US" dirty="0"/>
              <a:t>2)Identify landscape positions</a:t>
            </a:r>
          </a:p>
          <a:p>
            <a:r>
              <a:rPr lang="en-US" dirty="0"/>
              <a:t>3) List best practices for digging a soil pit</a:t>
            </a:r>
          </a:p>
          <a:p>
            <a:r>
              <a:rPr lang="en-US" dirty="0"/>
              <a:t>4) Describe soil properties collected on AIM plots</a:t>
            </a:r>
          </a:p>
          <a:p>
            <a:pPr lvl="1"/>
            <a:r>
              <a:rPr lang="en-US" dirty="0"/>
              <a:t>Soil Coarse Fragment Content</a:t>
            </a:r>
          </a:p>
          <a:p>
            <a:pPr lvl="1"/>
            <a:r>
              <a:rPr lang="en-US" dirty="0"/>
              <a:t>Soil Texture</a:t>
            </a:r>
          </a:p>
          <a:p>
            <a:pPr lvl="1"/>
            <a:r>
              <a:rPr lang="en-US" dirty="0"/>
              <a:t>Percent Clay</a:t>
            </a:r>
          </a:p>
          <a:p>
            <a:pPr lvl="1"/>
            <a:r>
              <a:rPr lang="en-US" dirty="0"/>
              <a:t>Effervescence</a:t>
            </a:r>
          </a:p>
          <a:p>
            <a:pPr lvl="1"/>
            <a:r>
              <a:rPr lang="en-US" dirty="0"/>
              <a:t>Soil Structure</a:t>
            </a:r>
          </a:p>
          <a:p>
            <a:pPr lvl="1"/>
            <a:r>
              <a:rPr lang="en-US" dirty="0"/>
              <a:t>Soil Color</a:t>
            </a:r>
          </a:p>
          <a:p>
            <a:r>
              <a:rPr lang="en-US" dirty="0"/>
              <a:t>5) Describe the process of ecological site identification</a:t>
            </a:r>
          </a:p>
          <a:p>
            <a:pPr lvl="1"/>
            <a:endParaRPr lang="en-US" dirty="0"/>
          </a:p>
          <a:p>
            <a:pPr lvl="1"/>
            <a:endParaRPr lang="en-US" dirty="0"/>
          </a:p>
          <a:p>
            <a:endParaRPr lang="en-US" dirty="0"/>
          </a:p>
        </p:txBody>
      </p:sp>
    </p:spTree>
    <p:extLst>
      <p:ext uri="{BB962C8B-B14F-4D97-AF65-F5344CB8AC3E}">
        <p14:creationId xmlns:p14="http://schemas.microsoft.com/office/powerpoint/2010/main" val="1367302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28600"/>
            <a:ext cx="8763000" cy="676656"/>
          </a:xfrm>
          <a:prstGeom prst="rect">
            <a:avLst/>
          </a:prstGeom>
          <a:solidFill>
            <a:schemeClr val="accent1">
              <a:lumMod val="20000"/>
              <a:lumOff val="80000"/>
            </a:schemeClr>
          </a:solidFill>
        </p:spPr>
        <p:txBody>
          <a:bodyPr/>
          <a:lstStyle/>
          <a:p>
            <a:pPr algn="ctr" eaLnBrk="0" hangingPunct="0">
              <a:defRPr/>
            </a:pPr>
            <a:r>
              <a:rPr lang="en-US" sz="4000" b="1" kern="0" dirty="0">
                <a:solidFill>
                  <a:schemeClr val="tx2">
                    <a:lumMod val="75000"/>
                  </a:schemeClr>
                </a:solidFill>
                <a:effectLst>
                  <a:outerShdw blurRad="38100" dist="38100" dir="2700000" algn="tl">
                    <a:srgbClr val="000000">
                      <a:alpha val="43137"/>
                    </a:srgbClr>
                  </a:outerShdw>
                </a:effectLst>
                <a:latin typeface="+mj-lt"/>
                <a:ea typeface="+mj-ea"/>
                <a:cs typeface="+mj-cs"/>
              </a:rPr>
              <a:t>Plot Characterization Data Sheet</a:t>
            </a:r>
          </a:p>
        </p:txBody>
      </p:sp>
      <p:pic>
        <p:nvPicPr>
          <p:cNvPr id="2" name="Picture 1"/>
          <p:cNvPicPr>
            <a:picLocks noChangeAspect="1"/>
          </p:cNvPicPr>
          <p:nvPr/>
        </p:nvPicPr>
        <p:blipFill>
          <a:blip r:embed="rId3"/>
          <a:stretch>
            <a:fillRect/>
          </a:stretch>
        </p:blipFill>
        <p:spPr>
          <a:xfrm>
            <a:off x="1393658" y="1004288"/>
            <a:ext cx="6280484" cy="5187369"/>
          </a:xfrm>
          <a:prstGeom prst="rect">
            <a:avLst/>
          </a:prstGeom>
          <a:ln w="28575">
            <a:solidFill>
              <a:schemeClr val="tx1"/>
            </a:solidFill>
          </a:ln>
        </p:spPr>
      </p:pic>
    </p:spTree>
    <p:extLst>
      <p:ext uri="{BB962C8B-B14F-4D97-AF65-F5344CB8AC3E}">
        <p14:creationId xmlns:p14="http://schemas.microsoft.com/office/powerpoint/2010/main" val="2472303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28600"/>
            <a:ext cx="8763000" cy="676656"/>
          </a:xfrm>
          <a:prstGeom prst="rect">
            <a:avLst/>
          </a:prstGeom>
          <a:solidFill>
            <a:schemeClr val="accent1">
              <a:lumMod val="20000"/>
              <a:lumOff val="80000"/>
            </a:schemeClr>
          </a:solidFill>
        </p:spPr>
        <p:txBody>
          <a:bodyPr/>
          <a:lstStyle/>
          <a:p>
            <a:pPr algn="ctr" eaLnBrk="0" hangingPunct="0">
              <a:defRPr/>
            </a:pPr>
            <a:r>
              <a:rPr lang="en-US" sz="4000" b="1" kern="0" dirty="0">
                <a:solidFill>
                  <a:schemeClr val="tx2">
                    <a:lumMod val="75000"/>
                  </a:schemeClr>
                </a:solidFill>
                <a:effectLst>
                  <a:outerShdw blurRad="38100" dist="38100" dir="2700000" algn="tl">
                    <a:srgbClr val="000000">
                      <a:alpha val="43137"/>
                    </a:srgbClr>
                  </a:outerShdw>
                </a:effectLst>
                <a:latin typeface="+mj-lt"/>
                <a:ea typeface="+mj-ea"/>
                <a:cs typeface="+mj-cs"/>
              </a:rPr>
              <a:t>Plot Characterization Data Sheet</a:t>
            </a:r>
          </a:p>
        </p:txBody>
      </p:sp>
      <p:pic>
        <p:nvPicPr>
          <p:cNvPr id="3" name="Picture 2"/>
          <p:cNvPicPr>
            <a:picLocks noChangeAspect="1"/>
          </p:cNvPicPr>
          <p:nvPr/>
        </p:nvPicPr>
        <p:blipFill rotWithShape="1">
          <a:blip r:embed="rId3"/>
          <a:srcRect l="4142" r="5717"/>
          <a:stretch/>
        </p:blipFill>
        <p:spPr>
          <a:xfrm rot="5400000">
            <a:off x="1789634" y="-655776"/>
            <a:ext cx="5547362" cy="9151012"/>
          </a:xfrm>
          <a:prstGeom prst="rect">
            <a:avLst/>
          </a:prstGeom>
        </p:spPr>
      </p:pic>
    </p:spTree>
    <p:extLst>
      <p:ext uri="{BB962C8B-B14F-4D97-AF65-F5344CB8AC3E}">
        <p14:creationId xmlns:p14="http://schemas.microsoft.com/office/powerpoint/2010/main" val="3384095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18412" y="1241946"/>
            <a:ext cx="2975212" cy="7506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rPr>
              <a:t>Reading a Soil Texture Triangle</a:t>
            </a:r>
          </a:p>
        </p:txBody>
      </p:sp>
      <p:pic>
        <p:nvPicPr>
          <p:cNvPr id="2052" name="Picture 4" descr="Image result for soil texture triangle high res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7" y="531845"/>
            <a:ext cx="5975672" cy="5467739"/>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3424917" y="3330161"/>
            <a:ext cx="134711" cy="134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278336" y="1873680"/>
            <a:ext cx="2620736" cy="3416320"/>
          </a:xfrm>
          <a:prstGeom prst="rect">
            <a:avLst/>
          </a:prstGeom>
          <a:solidFill>
            <a:schemeClr val="bg1"/>
          </a:solidFill>
        </p:spPr>
        <p:txBody>
          <a:bodyPr wrap="square" rtlCol="0">
            <a:spAutoFit/>
          </a:bodyPr>
          <a:lstStyle/>
          <a:p>
            <a:r>
              <a:rPr lang="en-US" sz="2400" dirty="0">
                <a:solidFill>
                  <a:srgbClr val="FFC000"/>
                </a:solidFill>
              </a:rPr>
              <a:t>Clay is read horizontally</a:t>
            </a:r>
          </a:p>
          <a:p>
            <a:endParaRPr lang="en-US" sz="2400" dirty="0"/>
          </a:p>
          <a:p>
            <a:r>
              <a:rPr lang="en-US" sz="2400" dirty="0">
                <a:solidFill>
                  <a:srgbClr val="7030A0"/>
                </a:solidFill>
              </a:rPr>
              <a:t>Silt is read from right to the bottom</a:t>
            </a:r>
          </a:p>
          <a:p>
            <a:endParaRPr lang="en-US" sz="2400" dirty="0"/>
          </a:p>
          <a:p>
            <a:r>
              <a:rPr lang="en-US" sz="2400" dirty="0">
                <a:solidFill>
                  <a:srgbClr val="00B050"/>
                </a:solidFill>
              </a:rPr>
              <a:t>Sand is read from the bottom to the left</a:t>
            </a:r>
          </a:p>
        </p:txBody>
      </p:sp>
    </p:spTree>
    <p:extLst>
      <p:ext uri="{BB962C8B-B14F-4D97-AF65-F5344CB8AC3E}">
        <p14:creationId xmlns:p14="http://schemas.microsoft.com/office/powerpoint/2010/main" val="493689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71928"/>
            <a:ext cx="9130877" cy="3776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228600" y="228600"/>
            <a:ext cx="8686800" cy="1143000"/>
          </a:xfrm>
          <a:prstGeom prst="rect">
            <a:avLst/>
          </a:prstGeom>
          <a:solidFill>
            <a:schemeClr val="accent1">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tx2">
                    <a:lumMod val="75000"/>
                  </a:schemeClr>
                </a:solidFill>
                <a:effectLst>
                  <a:outerShdw blurRad="38100" dist="38100" dir="2700000" algn="tl">
                    <a:srgbClr val="000000">
                      <a:alpha val="43137"/>
                    </a:srgbClr>
                  </a:outerShdw>
                </a:effectLst>
              </a:rPr>
              <a:t>Soil Profile Data Sheet</a:t>
            </a:r>
          </a:p>
        </p:txBody>
      </p:sp>
      <p:sp>
        <p:nvSpPr>
          <p:cNvPr id="9" name="Content Placeholder 2"/>
          <p:cNvSpPr txBox="1">
            <a:spLocks/>
          </p:cNvSpPr>
          <p:nvPr/>
        </p:nvSpPr>
        <p:spPr>
          <a:xfrm>
            <a:off x="457200" y="1763486"/>
            <a:ext cx="8229600" cy="494211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tx1">
                    <a:lumMod val="65000"/>
                    <a:lumOff val="35000"/>
                  </a:schemeClr>
                </a:solidFill>
              </a:rPr>
              <a:t>Part of Plot Characterization Data Sheet</a:t>
            </a:r>
          </a:p>
        </p:txBody>
      </p:sp>
    </p:spTree>
    <p:extLst>
      <p:ext uri="{BB962C8B-B14F-4D97-AF65-F5344CB8AC3E}">
        <p14:creationId xmlns:p14="http://schemas.microsoft.com/office/powerpoint/2010/main" val="2209206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xx.fbcdn.net/v/t1.0-9/10612804_10100320829317900_4177594217502480128_n.jpg?oh=89bf5893ec643b16a47973de12d2402d&amp;oe=581B81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9"/>
          <p:cNvSpPr txBox="1">
            <a:spLocks noChangeArrowheads="1"/>
          </p:cNvSpPr>
          <p:nvPr/>
        </p:nvSpPr>
        <p:spPr bwMode="auto">
          <a:xfrm>
            <a:off x="921997" y="5791200"/>
            <a:ext cx="7315200" cy="762000"/>
          </a:xfrm>
          <a:prstGeom prst="rect">
            <a:avLst/>
          </a:prstGeom>
          <a:solidFill>
            <a:srgbClr val="FFC000">
              <a:alpha val="75000"/>
            </a:srgbClr>
          </a:solidFill>
          <a:ln>
            <a:noFill/>
          </a:ln>
          <a:extLst/>
        </p:spPr>
        <p:txBody>
          <a:bodyPr anchor="ctr" anchorCtr="0"/>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a:r>
              <a:rPr lang="en-US" altLang="en-US" sz="3200" b="1" dirty="0">
                <a:effectLst>
                  <a:outerShdw blurRad="38100" dist="38100" dir="2700000" algn="tl">
                    <a:srgbClr val="000000">
                      <a:alpha val="43137"/>
                    </a:srgbClr>
                  </a:outerShdw>
                </a:effectLst>
                <a:latin typeface="+mn-lt"/>
              </a:rPr>
              <a:t>What goes in to digging a soil pit?</a:t>
            </a:r>
          </a:p>
        </p:txBody>
      </p:sp>
    </p:spTree>
    <p:extLst>
      <p:ext uri="{BB962C8B-B14F-4D97-AF65-F5344CB8AC3E}">
        <p14:creationId xmlns:p14="http://schemas.microsoft.com/office/powerpoint/2010/main" val="259069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28600"/>
            <a:ext cx="8763000" cy="676656"/>
          </a:xfrm>
          <a:prstGeom prst="rect">
            <a:avLst/>
          </a:prstGeom>
          <a:solidFill>
            <a:schemeClr val="accent1">
              <a:lumMod val="20000"/>
              <a:lumOff val="80000"/>
            </a:schemeClr>
          </a:solidFill>
        </p:spPr>
        <p:txBody>
          <a:bodyPr/>
          <a:lstStyle/>
          <a:p>
            <a:pPr algn="ctr" eaLnBrk="0" hangingPunct="0">
              <a:defRPr/>
            </a:pPr>
            <a:r>
              <a:rPr lang="en-US" sz="4000" b="1" kern="0" dirty="0">
                <a:solidFill>
                  <a:schemeClr val="tx2">
                    <a:lumMod val="75000"/>
                  </a:schemeClr>
                </a:solidFill>
                <a:effectLst>
                  <a:outerShdw blurRad="38100" dist="38100" dir="2700000" algn="tl">
                    <a:srgbClr val="000000">
                      <a:alpha val="43137"/>
                    </a:srgbClr>
                  </a:outerShdw>
                </a:effectLst>
                <a:latin typeface="+mj-lt"/>
                <a:ea typeface="+mj-ea"/>
                <a:cs typeface="+mj-cs"/>
              </a:rPr>
              <a:t>Digging a Soil Pit</a:t>
            </a:r>
          </a:p>
        </p:txBody>
      </p:sp>
      <p:sp>
        <p:nvSpPr>
          <p:cNvPr id="5" name="Content Placeholder 2"/>
          <p:cNvSpPr txBox="1">
            <a:spLocks/>
          </p:cNvSpPr>
          <p:nvPr/>
        </p:nvSpPr>
        <p:spPr>
          <a:xfrm>
            <a:off x="152400" y="1328928"/>
            <a:ext cx="8763000" cy="4864608"/>
          </a:xfrm>
          <a:prstGeom prst="rect">
            <a:avLst/>
          </a:prstGeom>
        </p:spPr>
        <p:txBody>
          <a:bodyPr/>
          <a:lstStyle/>
          <a:p>
            <a:pPr marL="342900" indent="-342900" eaLnBrk="0" hangingPunct="0">
              <a:spcBef>
                <a:spcPts val="600"/>
              </a:spcBef>
              <a:buFontTx/>
              <a:buChar char="•"/>
              <a:defRPr/>
            </a:pPr>
            <a:r>
              <a:rPr lang="en-US" sz="3000" kern="0" dirty="0">
                <a:solidFill>
                  <a:schemeClr val="tx1">
                    <a:lumMod val="65000"/>
                    <a:lumOff val="35000"/>
                  </a:schemeClr>
                </a:solidFill>
              </a:rPr>
              <a:t>Be active, not passive…and stay motivated!</a:t>
            </a:r>
          </a:p>
          <a:p>
            <a:pPr marL="342900" indent="-342900" eaLnBrk="0" hangingPunct="0">
              <a:spcBef>
                <a:spcPts val="600"/>
              </a:spcBef>
              <a:buFontTx/>
              <a:buChar char="•"/>
              <a:defRPr/>
            </a:pPr>
            <a:r>
              <a:rPr lang="en-US" sz="3000" kern="0" dirty="0">
                <a:solidFill>
                  <a:schemeClr val="tx1">
                    <a:lumMod val="65000"/>
                    <a:lumOff val="35000"/>
                  </a:schemeClr>
                </a:solidFill>
              </a:rPr>
              <a:t>Select a representative, undisturbed location (avoid water flow patterns, ant hills, burrows, etc.)</a:t>
            </a:r>
          </a:p>
          <a:p>
            <a:pPr marL="342900" indent="-342900" eaLnBrk="0" hangingPunct="0">
              <a:spcBef>
                <a:spcPts val="600"/>
              </a:spcBef>
              <a:buFontTx/>
              <a:buChar char="•"/>
              <a:defRPr/>
            </a:pPr>
            <a:r>
              <a:rPr lang="en-US" sz="3000" kern="0" dirty="0">
                <a:solidFill>
                  <a:schemeClr val="tx1">
                    <a:lumMod val="65000"/>
                    <a:lumOff val="35000"/>
                  </a:schemeClr>
                </a:solidFill>
              </a:rPr>
              <a:t>Dig to 70+ cm, rectangular shape</a:t>
            </a:r>
          </a:p>
          <a:p>
            <a:pPr marL="342900" indent="-342900" eaLnBrk="0" hangingPunct="0">
              <a:spcBef>
                <a:spcPts val="600"/>
              </a:spcBef>
              <a:buFontTx/>
              <a:buChar char="•"/>
              <a:defRPr/>
            </a:pPr>
            <a:r>
              <a:rPr lang="en-US" sz="3000" kern="0" dirty="0">
                <a:solidFill>
                  <a:schemeClr val="tx1">
                    <a:lumMod val="65000"/>
                    <a:lumOff val="35000"/>
                  </a:schemeClr>
                </a:solidFill>
              </a:rPr>
              <a:t>Pay attention to changes in properties as you dig</a:t>
            </a:r>
          </a:p>
          <a:p>
            <a:pPr marL="342900" indent="-342900" eaLnBrk="0" hangingPunct="0">
              <a:spcBef>
                <a:spcPts val="600"/>
              </a:spcBef>
              <a:buFontTx/>
              <a:buChar char="•"/>
              <a:defRPr/>
            </a:pPr>
            <a:r>
              <a:rPr lang="en-US" sz="3000" kern="0" dirty="0">
                <a:solidFill>
                  <a:schemeClr val="tx1">
                    <a:lumMod val="65000"/>
                    <a:lumOff val="35000"/>
                  </a:schemeClr>
                </a:solidFill>
              </a:rPr>
              <a:t>Cut a clean profile face: DO NOT STEP ON PIT FACE!!</a:t>
            </a:r>
          </a:p>
          <a:p>
            <a:pPr marL="342900" indent="-342900" eaLnBrk="0" hangingPunct="0">
              <a:spcBef>
                <a:spcPts val="600"/>
              </a:spcBef>
              <a:buFontTx/>
              <a:buChar char="•"/>
              <a:defRPr/>
            </a:pPr>
            <a:r>
              <a:rPr lang="en-US" sz="3000" kern="0" dirty="0">
                <a:solidFill>
                  <a:schemeClr val="tx1">
                    <a:lumMod val="65000"/>
                    <a:lumOff val="35000"/>
                  </a:schemeClr>
                </a:solidFill>
              </a:rPr>
              <a:t>Use soil knife and brush to clean pit face</a:t>
            </a:r>
          </a:p>
          <a:p>
            <a:pPr marL="342900" indent="-342900" eaLnBrk="0" hangingPunct="0">
              <a:spcBef>
                <a:spcPct val="20000"/>
              </a:spcBef>
              <a:buFontTx/>
              <a:buChar char="•"/>
              <a:defRPr/>
            </a:pPr>
            <a:endParaRPr lang="en-US" sz="3000" kern="0" dirty="0">
              <a:solidFill>
                <a:schemeClr val="tx1">
                  <a:lumMod val="65000"/>
                  <a:lumOff val="35000"/>
                </a:schemeClr>
              </a:solidFill>
            </a:endParaRPr>
          </a:p>
          <a:p>
            <a:pPr marL="342900" indent="-342900" eaLnBrk="0" hangingPunct="0">
              <a:spcBef>
                <a:spcPct val="20000"/>
              </a:spcBef>
              <a:buFontTx/>
              <a:buChar char="•"/>
              <a:defRPr/>
            </a:pPr>
            <a:endParaRPr lang="en-US" sz="3000" kern="0" dirty="0">
              <a:solidFill>
                <a:schemeClr val="tx1">
                  <a:lumMod val="65000"/>
                  <a:lumOff val="35000"/>
                </a:schemeClr>
              </a:solidFill>
            </a:endParaRPr>
          </a:p>
          <a:p>
            <a:pPr marL="342900" indent="-342900" eaLnBrk="0" hangingPunct="0">
              <a:spcBef>
                <a:spcPct val="20000"/>
              </a:spcBef>
              <a:buFontTx/>
              <a:buChar char="•"/>
              <a:defRPr/>
            </a:pPr>
            <a:endParaRPr lang="en-US" sz="3000" kern="0" dirty="0">
              <a:solidFill>
                <a:schemeClr val="tx1">
                  <a:lumMod val="65000"/>
                  <a:lumOff val="35000"/>
                </a:schemeClr>
              </a:solidFill>
            </a:endParaRPr>
          </a:p>
          <a:p>
            <a:pPr marL="342900" indent="-342900" eaLnBrk="0" hangingPunct="0">
              <a:spcBef>
                <a:spcPct val="20000"/>
              </a:spcBef>
              <a:buFontTx/>
              <a:buChar char="•"/>
              <a:defRPr/>
            </a:pPr>
            <a:endParaRPr lang="en-US" sz="3000" kern="0" dirty="0">
              <a:solidFill>
                <a:schemeClr val="tx1">
                  <a:lumMod val="65000"/>
                  <a:lumOff val="35000"/>
                </a:schemeClr>
              </a:solidFill>
            </a:endParaRPr>
          </a:p>
          <a:p>
            <a:pPr eaLnBrk="0" hangingPunct="0">
              <a:spcBef>
                <a:spcPct val="20000"/>
              </a:spcBef>
              <a:defRPr/>
            </a:pPr>
            <a:endParaRPr lang="en-US" sz="3000" kern="0" dirty="0">
              <a:solidFill>
                <a:schemeClr val="tx1">
                  <a:lumMod val="65000"/>
                  <a:lumOff val="35000"/>
                </a:schemeClr>
              </a:solidFill>
            </a:endParaRPr>
          </a:p>
          <a:p>
            <a:pPr marL="342900" indent="-342900" eaLnBrk="0" hangingPunct="0">
              <a:spcBef>
                <a:spcPct val="20000"/>
              </a:spcBef>
              <a:buFontTx/>
              <a:buChar char="•"/>
              <a:defRPr/>
            </a:pPr>
            <a:endParaRPr lang="en-US" sz="3000" kern="0" dirty="0">
              <a:solidFill>
                <a:schemeClr val="tx1">
                  <a:lumMod val="65000"/>
                  <a:lumOff val="35000"/>
                </a:schemeClr>
              </a:solidFill>
            </a:endParaRPr>
          </a:p>
        </p:txBody>
      </p:sp>
    </p:spTree>
    <p:extLst>
      <p:ext uri="{BB962C8B-B14F-4D97-AF65-F5344CB8AC3E}">
        <p14:creationId xmlns:p14="http://schemas.microsoft.com/office/powerpoint/2010/main" val="3702019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28600"/>
            <a:ext cx="8763000" cy="609600"/>
          </a:xfrm>
          <a:prstGeom prst="rect">
            <a:avLst/>
          </a:prstGeom>
          <a:solidFill>
            <a:schemeClr val="accent1">
              <a:lumMod val="20000"/>
              <a:lumOff val="80000"/>
            </a:schemeClr>
          </a:solidFill>
        </p:spPr>
        <p:txBody>
          <a:bodyPr/>
          <a:lstStyle/>
          <a:p>
            <a:pPr algn="ctr" eaLnBrk="0" hangingPunct="0">
              <a:defRPr/>
            </a:pPr>
            <a:r>
              <a:rPr lang="en-US" sz="4000" b="1" kern="0" dirty="0">
                <a:solidFill>
                  <a:schemeClr val="tx2">
                    <a:lumMod val="75000"/>
                  </a:schemeClr>
                </a:solidFill>
                <a:effectLst>
                  <a:outerShdw blurRad="38100" dist="38100" dir="2700000" algn="tl">
                    <a:srgbClr val="000000">
                      <a:alpha val="43137"/>
                    </a:srgbClr>
                  </a:outerShdw>
                </a:effectLst>
                <a:latin typeface="+mj-lt"/>
                <a:ea typeface="+mj-ea"/>
                <a:cs typeface="+mj-cs"/>
              </a:rPr>
              <a:t>Soil Profile Photos – The Good</a:t>
            </a:r>
          </a:p>
        </p:txBody>
      </p:sp>
      <p:pic>
        <p:nvPicPr>
          <p:cNvPr id="8194" name="Picture 2" descr="Y:\4000 Range\4400 Rangeland Inventory, Monitoring &amp; Evaluation\GBI Assessment Inventory and Monitoring (AIM)\AIM Data\2011 - 2016 Data\Photos 2011-2016\2016\NVAIM CCDO_Wyoming Big Sagebrush 2_CC-WySage-238_Soil_201606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014984"/>
            <a:ext cx="4282440" cy="570992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4533900" y="1527048"/>
            <a:ext cx="4610100" cy="5197856"/>
          </a:xfrm>
          <a:prstGeom prst="rect">
            <a:avLst/>
          </a:prstGeom>
        </p:spPr>
        <p:txBody>
          <a:bodyPr/>
          <a:lstStyle/>
          <a:p>
            <a:pPr marL="342900" indent="-342900" eaLnBrk="0" hangingPunct="0">
              <a:spcBef>
                <a:spcPct val="20000"/>
              </a:spcBef>
              <a:buFontTx/>
              <a:buChar char="•"/>
              <a:defRPr/>
            </a:pPr>
            <a:r>
              <a:rPr lang="en-US" sz="2600" kern="0" dirty="0">
                <a:solidFill>
                  <a:schemeClr val="tx1">
                    <a:lumMod val="65000"/>
                    <a:lumOff val="35000"/>
                  </a:schemeClr>
                </a:solidFill>
              </a:rPr>
              <a:t>Soil surface is visible and sharp</a:t>
            </a:r>
          </a:p>
          <a:p>
            <a:pPr marL="342900" indent="-342900" eaLnBrk="0" hangingPunct="0">
              <a:spcBef>
                <a:spcPct val="20000"/>
              </a:spcBef>
              <a:buFontTx/>
              <a:buChar char="•"/>
              <a:defRPr/>
            </a:pPr>
            <a:endParaRPr lang="en-US" sz="900" kern="0" dirty="0">
              <a:solidFill>
                <a:schemeClr val="tx1">
                  <a:lumMod val="65000"/>
                  <a:lumOff val="35000"/>
                </a:schemeClr>
              </a:solidFill>
            </a:endParaRPr>
          </a:p>
          <a:p>
            <a:pPr marL="342900" indent="-342900" eaLnBrk="0" hangingPunct="0">
              <a:spcBef>
                <a:spcPct val="20000"/>
              </a:spcBef>
              <a:buFontTx/>
              <a:buChar char="•"/>
              <a:defRPr/>
            </a:pPr>
            <a:r>
              <a:rPr lang="en-US" sz="2600" kern="0" dirty="0">
                <a:solidFill>
                  <a:schemeClr val="tx1">
                    <a:lumMod val="65000"/>
                    <a:lumOff val="35000"/>
                  </a:schemeClr>
                </a:solidFill>
              </a:rPr>
              <a:t>Pit face is square and clean</a:t>
            </a:r>
          </a:p>
          <a:p>
            <a:pPr marL="342900" indent="-342900" eaLnBrk="0" hangingPunct="0">
              <a:spcBef>
                <a:spcPct val="20000"/>
              </a:spcBef>
              <a:buFontTx/>
              <a:buChar char="•"/>
              <a:defRPr/>
            </a:pPr>
            <a:endParaRPr lang="en-US" sz="900" kern="0" dirty="0">
              <a:solidFill>
                <a:schemeClr val="tx1">
                  <a:lumMod val="65000"/>
                  <a:lumOff val="35000"/>
                </a:schemeClr>
              </a:solidFill>
            </a:endParaRPr>
          </a:p>
          <a:p>
            <a:pPr marL="342900" indent="-342900" eaLnBrk="0" hangingPunct="0">
              <a:spcBef>
                <a:spcPct val="20000"/>
              </a:spcBef>
              <a:buFontTx/>
              <a:buChar char="•"/>
              <a:defRPr/>
            </a:pPr>
            <a:r>
              <a:rPr lang="en-US" sz="2600" kern="0" dirty="0">
                <a:solidFill>
                  <a:schemeClr val="tx1">
                    <a:lumMod val="65000"/>
                    <a:lumOff val="35000"/>
                  </a:schemeClr>
                </a:solidFill>
              </a:rPr>
              <a:t>Photo is taken in all shade so horizons are more clear and visible</a:t>
            </a:r>
          </a:p>
          <a:p>
            <a:pPr marL="342900" indent="-342900" eaLnBrk="0" hangingPunct="0">
              <a:spcBef>
                <a:spcPct val="20000"/>
              </a:spcBef>
              <a:buFontTx/>
              <a:buChar char="•"/>
              <a:defRPr/>
            </a:pPr>
            <a:endParaRPr lang="en-US" sz="900" kern="0" dirty="0">
              <a:solidFill>
                <a:schemeClr val="tx1">
                  <a:lumMod val="65000"/>
                  <a:lumOff val="35000"/>
                </a:schemeClr>
              </a:solidFill>
            </a:endParaRPr>
          </a:p>
          <a:p>
            <a:pPr marL="342900" indent="-342900" eaLnBrk="0" hangingPunct="0">
              <a:spcBef>
                <a:spcPct val="20000"/>
              </a:spcBef>
              <a:buFontTx/>
              <a:buChar char="•"/>
              <a:defRPr/>
            </a:pPr>
            <a:r>
              <a:rPr lang="en-US" sz="2600" kern="0" dirty="0">
                <a:solidFill>
                  <a:schemeClr val="tx1">
                    <a:lumMod val="65000"/>
                    <a:lumOff val="35000"/>
                  </a:schemeClr>
                </a:solidFill>
              </a:rPr>
              <a:t>Roots are trimmed</a:t>
            </a:r>
          </a:p>
          <a:p>
            <a:pPr marL="342900" indent="-342900" eaLnBrk="0" hangingPunct="0">
              <a:spcBef>
                <a:spcPct val="20000"/>
              </a:spcBef>
              <a:buFontTx/>
              <a:buChar char="•"/>
              <a:defRPr/>
            </a:pPr>
            <a:endParaRPr lang="en-US" sz="900" kern="0" dirty="0">
              <a:solidFill>
                <a:schemeClr val="tx1">
                  <a:lumMod val="65000"/>
                  <a:lumOff val="35000"/>
                </a:schemeClr>
              </a:solidFill>
            </a:endParaRPr>
          </a:p>
          <a:p>
            <a:pPr marL="342900" indent="-342900" eaLnBrk="0" hangingPunct="0">
              <a:spcBef>
                <a:spcPct val="20000"/>
              </a:spcBef>
              <a:buFontTx/>
              <a:buChar char="•"/>
              <a:defRPr/>
            </a:pPr>
            <a:r>
              <a:rPr lang="en-US" sz="2600" kern="0" dirty="0">
                <a:solidFill>
                  <a:schemeClr val="tx1">
                    <a:lumMod val="65000"/>
                    <a:lumOff val="35000"/>
                  </a:schemeClr>
                </a:solidFill>
              </a:rPr>
              <a:t>Tape is flat and on the left side</a:t>
            </a:r>
          </a:p>
          <a:p>
            <a:pPr marL="342900" indent="-342900" eaLnBrk="0" hangingPunct="0">
              <a:spcBef>
                <a:spcPct val="20000"/>
              </a:spcBef>
              <a:buFontTx/>
              <a:buChar char="•"/>
              <a:defRPr/>
            </a:pPr>
            <a:endParaRPr lang="en-US" sz="2600" kern="0" dirty="0">
              <a:solidFill>
                <a:schemeClr val="tx1">
                  <a:lumMod val="65000"/>
                  <a:lumOff val="35000"/>
                </a:schemeClr>
              </a:solidFill>
            </a:endParaRPr>
          </a:p>
          <a:p>
            <a:pPr marL="342900" indent="-342900" eaLnBrk="0" hangingPunct="0">
              <a:spcBef>
                <a:spcPct val="20000"/>
              </a:spcBef>
              <a:buFontTx/>
              <a:buChar char="•"/>
              <a:defRPr/>
            </a:pPr>
            <a:endParaRPr lang="en-US" sz="2600" kern="0" dirty="0">
              <a:solidFill>
                <a:schemeClr val="tx1">
                  <a:lumMod val="65000"/>
                  <a:lumOff val="35000"/>
                </a:schemeClr>
              </a:solidFill>
            </a:endParaRPr>
          </a:p>
          <a:p>
            <a:pPr marL="342900" indent="-342900" eaLnBrk="0" hangingPunct="0">
              <a:spcBef>
                <a:spcPct val="20000"/>
              </a:spcBef>
              <a:buFontTx/>
              <a:buChar char="•"/>
              <a:defRPr/>
            </a:pPr>
            <a:endParaRPr lang="en-US" sz="2600" kern="0" dirty="0">
              <a:solidFill>
                <a:schemeClr val="tx1">
                  <a:lumMod val="65000"/>
                  <a:lumOff val="35000"/>
                </a:schemeClr>
              </a:solidFill>
            </a:endParaRPr>
          </a:p>
          <a:p>
            <a:pPr eaLnBrk="0" hangingPunct="0">
              <a:spcBef>
                <a:spcPct val="20000"/>
              </a:spcBef>
              <a:defRPr/>
            </a:pPr>
            <a:endParaRPr lang="en-US" sz="2600" kern="0" dirty="0">
              <a:solidFill>
                <a:schemeClr val="tx1">
                  <a:lumMod val="65000"/>
                  <a:lumOff val="35000"/>
                </a:schemeClr>
              </a:solidFill>
            </a:endParaRPr>
          </a:p>
          <a:p>
            <a:pPr marL="342900" indent="-342900" eaLnBrk="0" hangingPunct="0">
              <a:spcBef>
                <a:spcPct val="20000"/>
              </a:spcBef>
              <a:buFontTx/>
              <a:buChar char="•"/>
              <a:defRPr/>
            </a:pPr>
            <a:endParaRPr lang="en-US" sz="2600" kern="0" dirty="0">
              <a:solidFill>
                <a:schemeClr val="tx1">
                  <a:lumMod val="65000"/>
                  <a:lumOff val="35000"/>
                </a:schemeClr>
              </a:solidFill>
            </a:endParaRPr>
          </a:p>
        </p:txBody>
      </p:sp>
    </p:spTree>
    <p:extLst>
      <p:ext uri="{BB962C8B-B14F-4D97-AF65-F5344CB8AC3E}">
        <p14:creationId xmlns:p14="http://schemas.microsoft.com/office/powerpoint/2010/main" val="292586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8457" y="1600200"/>
            <a:ext cx="7847045" cy="443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96982" y="4114795"/>
            <a:ext cx="3048000" cy="838200"/>
          </a:xfrm>
          <a:prstGeom prst="rect">
            <a:avLst/>
          </a:prstGeom>
          <a:solidFill>
            <a:srgbClr val="92D050">
              <a:alpha val="90000"/>
            </a:srgb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tx1"/>
                </a:solidFill>
              </a:rPr>
              <a:t>Effervescence</a:t>
            </a:r>
          </a:p>
        </p:txBody>
      </p:sp>
      <p:sp>
        <p:nvSpPr>
          <p:cNvPr id="21" name="Rectangle 20"/>
          <p:cNvSpPr/>
          <p:nvPr/>
        </p:nvSpPr>
        <p:spPr>
          <a:xfrm>
            <a:off x="985381" y="5334000"/>
            <a:ext cx="3048000" cy="838200"/>
          </a:xfrm>
          <a:prstGeom prst="rect">
            <a:avLst/>
          </a:prstGeom>
          <a:solidFill>
            <a:schemeClr val="tx1">
              <a:lumMod val="85000"/>
              <a:lumOff val="15000"/>
              <a:alpha val="90000"/>
            </a:schemeClr>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bg1">
                    <a:lumMod val="75000"/>
                  </a:schemeClr>
                </a:solidFill>
              </a:rPr>
              <a:t>Bulk Density</a:t>
            </a:r>
          </a:p>
        </p:txBody>
      </p:sp>
      <p:sp>
        <p:nvSpPr>
          <p:cNvPr id="20" name="Rectangle 19"/>
          <p:cNvSpPr/>
          <p:nvPr/>
        </p:nvSpPr>
        <p:spPr>
          <a:xfrm>
            <a:off x="5105400" y="4114800"/>
            <a:ext cx="3048000" cy="838200"/>
          </a:xfrm>
          <a:prstGeom prst="rect">
            <a:avLst/>
          </a:prstGeom>
          <a:solidFill>
            <a:srgbClr val="92D050">
              <a:alpha val="90000"/>
            </a:srgb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tx1"/>
                </a:solidFill>
              </a:rPr>
              <a:t>Structure</a:t>
            </a:r>
          </a:p>
        </p:txBody>
      </p:sp>
      <p:sp>
        <p:nvSpPr>
          <p:cNvPr id="18" name="Rectangle 17"/>
          <p:cNvSpPr/>
          <p:nvPr/>
        </p:nvSpPr>
        <p:spPr>
          <a:xfrm>
            <a:off x="979052" y="2819400"/>
            <a:ext cx="3048000" cy="838200"/>
          </a:xfrm>
          <a:prstGeom prst="rect">
            <a:avLst/>
          </a:prstGeom>
          <a:solidFill>
            <a:srgbClr val="92D050">
              <a:alpha val="90000"/>
            </a:srgb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tx1"/>
                </a:solidFill>
              </a:rPr>
              <a:t>Color</a:t>
            </a:r>
          </a:p>
        </p:txBody>
      </p:sp>
      <p:sp>
        <p:nvSpPr>
          <p:cNvPr id="2" name="Title 1"/>
          <p:cNvSpPr>
            <a:spLocks noGrp="1"/>
          </p:cNvSpPr>
          <p:nvPr>
            <p:ph type="title"/>
          </p:nvPr>
        </p:nvSpPr>
        <p:spPr>
          <a:xfrm>
            <a:off x="228600" y="228600"/>
            <a:ext cx="8686800" cy="1143000"/>
          </a:xfrm>
          <a:solidFill>
            <a:schemeClr val="accent1">
              <a:lumMod val="20000"/>
              <a:lumOff val="80000"/>
            </a:schemeClr>
          </a:solidFill>
        </p:spPr>
        <p:txBody>
          <a:bodyPr>
            <a:noAutofit/>
          </a:bodyPr>
          <a:lstStyle/>
          <a:p>
            <a:r>
              <a:rPr lang="en-US" sz="3200" b="1" dirty="0">
                <a:solidFill>
                  <a:schemeClr val="tx2">
                    <a:lumMod val="75000"/>
                  </a:schemeClr>
                </a:solidFill>
                <a:effectLst>
                  <a:outerShdw blurRad="38100" dist="38100" dir="2700000" algn="tl">
                    <a:srgbClr val="000000">
                      <a:alpha val="43137"/>
                    </a:srgbClr>
                  </a:outerShdw>
                </a:effectLst>
              </a:rPr>
              <a:t>What soil properties does AIM </a:t>
            </a:r>
            <a:r>
              <a:rPr lang="en-US" sz="3200" b="1" i="1" u="sng" dirty="0">
                <a:solidFill>
                  <a:schemeClr val="tx2">
                    <a:lumMod val="75000"/>
                  </a:schemeClr>
                </a:solidFill>
                <a:effectLst>
                  <a:outerShdw blurRad="38100" dist="38100" dir="2700000" algn="tl">
                    <a:srgbClr val="000000">
                      <a:alpha val="43137"/>
                    </a:srgbClr>
                  </a:outerShdw>
                </a:effectLst>
              </a:rPr>
              <a:t>require</a:t>
            </a:r>
            <a:r>
              <a:rPr lang="en-US" sz="3200" b="1" dirty="0">
                <a:solidFill>
                  <a:schemeClr val="tx2">
                    <a:lumMod val="75000"/>
                  </a:schemeClr>
                </a:solidFill>
                <a:effectLst>
                  <a:outerShdw blurRad="38100" dist="38100" dir="2700000" algn="tl">
                    <a:srgbClr val="000000">
                      <a:alpha val="43137"/>
                    </a:srgbClr>
                  </a:outerShdw>
                </a:effectLst>
              </a:rPr>
              <a:t> you to measure?</a:t>
            </a:r>
          </a:p>
        </p:txBody>
      </p:sp>
      <p:sp>
        <p:nvSpPr>
          <p:cNvPr id="4" name="Rectangle 3"/>
          <p:cNvSpPr/>
          <p:nvPr/>
        </p:nvSpPr>
        <p:spPr>
          <a:xfrm>
            <a:off x="990600" y="1600200"/>
            <a:ext cx="3048000" cy="838200"/>
          </a:xfrm>
          <a:prstGeom prst="rect">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tx1"/>
                </a:solidFill>
              </a:rPr>
              <a:t>Texture</a:t>
            </a:r>
          </a:p>
        </p:txBody>
      </p:sp>
      <p:sp>
        <p:nvSpPr>
          <p:cNvPr id="11" name="Rectangle 10"/>
          <p:cNvSpPr/>
          <p:nvPr/>
        </p:nvSpPr>
        <p:spPr>
          <a:xfrm>
            <a:off x="5105400" y="5334000"/>
            <a:ext cx="3048000" cy="838200"/>
          </a:xfrm>
          <a:prstGeom prst="rect">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tx1"/>
                </a:solidFill>
              </a:rPr>
              <a:t>Soil Horizon Depth</a:t>
            </a:r>
          </a:p>
        </p:txBody>
      </p:sp>
      <p:sp>
        <p:nvSpPr>
          <p:cNvPr id="13" name="Rectangle 12"/>
          <p:cNvSpPr/>
          <p:nvPr/>
        </p:nvSpPr>
        <p:spPr>
          <a:xfrm>
            <a:off x="5105400" y="1600200"/>
            <a:ext cx="3048000" cy="838200"/>
          </a:xfrm>
          <a:prstGeom prst="rect">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tx1"/>
                </a:solidFill>
              </a:rPr>
              <a:t>Coarse Fragments</a:t>
            </a:r>
          </a:p>
        </p:txBody>
      </p:sp>
      <p:sp>
        <p:nvSpPr>
          <p:cNvPr id="14" name="Rectangle 13"/>
          <p:cNvSpPr/>
          <p:nvPr/>
        </p:nvSpPr>
        <p:spPr>
          <a:xfrm>
            <a:off x="5105400" y="2819400"/>
            <a:ext cx="3048000" cy="838200"/>
          </a:xfrm>
          <a:prstGeom prst="rect">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tx1"/>
                </a:solidFill>
              </a:rPr>
              <a:t>Percent Clay</a:t>
            </a:r>
          </a:p>
        </p:txBody>
      </p:sp>
      <p:grpSp>
        <p:nvGrpSpPr>
          <p:cNvPr id="3" name="Group 2"/>
          <p:cNvGrpSpPr/>
          <p:nvPr/>
        </p:nvGrpSpPr>
        <p:grpSpPr>
          <a:xfrm>
            <a:off x="972598" y="2819400"/>
            <a:ext cx="7185125" cy="3352800"/>
            <a:chOff x="968275" y="2819400"/>
            <a:chExt cx="7185125" cy="3352800"/>
          </a:xfrm>
        </p:grpSpPr>
        <p:sp>
          <p:nvSpPr>
            <p:cNvPr id="12" name="Rectangle 11"/>
            <p:cNvSpPr/>
            <p:nvPr/>
          </p:nvSpPr>
          <p:spPr>
            <a:xfrm>
              <a:off x="998397" y="4107533"/>
              <a:ext cx="3048000" cy="845462"/>
            </a:xfrm>
            <a:prstGeom prst="rect">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tx1"/>
                  </a:solidFill>
                </a:rPr>
                <a:t>Effervescence</a:t>
              </a:r>
            </a:p>
          </p:txBody>
        </p:sp>
        <p:sp>
          <p:nvSpPr>
            <p:cNvPr id="15" name="Rectangle 14"/>
            <p:cNvSpPr/>
            <p:nvPr/>
          </p:nvSpPr>
          <p:spPr>
            <a:xfrm>
              <a:off x="5094623" y="4114800"/>
              <a:ext cx="3058777" cy="838200"/>
            </a:xfrm>
            <a:prstGeom prst="rect">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tx1"/>
                  </a:solidFill>
                </a:rPr>
                <a:t>Structure</a:t>
              </a:r>
            </a:p>
          </p:txBody>
        </p:sp>
        <p:sp>
          <p:nvSpPr>
            <p:cNvPr id="16" name="Rectangle 15"/>
            <p:cNvSpPr/>
            <p:nvPr/>
          </p:nvSpPr>
          <p:spPr>
            <a:xfrm>
              <a:off x="968275" y="2819400"/>
              <a:ext cx="3048000" cy="838200"/>
            </a:xfrm>
            <a:prstGeom prst="rect">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tx1"/>
                  </a:solidFill>
                </a:rPr>
                <a:t>Color</a:t>
              </a:r>
            </a:p>
          </p:txBody>
        </p:sp>
        <p:sp>
          <p:nvSpPr>
            <p:cNvPr id="17" name="Rectangle 16"/>
            <p:cNvSpPr/>
            <p:nvPr/>
          </p:nvSpPr>
          <p:spPr>
            <a:xfrm>
              <a:off x="977153" y="5334000"/>
              <a:ext cx="3048000" cy="838200"/>
            </a:xfrm>
            <a:prstGeom prst="rect">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tx1"/>
                  </a:solidFill>
                </a:rPr>
                <a:t>Bulk Density</a:t>
              </a:r>
            </a:p>
          </p:txBody>
        </p:sp>
      </p:grpSp>
    </p:spTree>
    <p:extLst>
      <p:ext uri="{BB962C8B-B14F-4D97-AF65-F5344CB8AC3E}">
        <p14:creationId xmlns:p14="http://schemas.microsoft.com/office/powerpoint/2010/main" val="221808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nrcs.usda.gov/Internet/FSE_MEDIA/stelprdb12377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953"/>
            <a:ext cx="3573138" cy="6948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533400"/>
            <a:ext cx="4495800" cy="2514600"/>
          </a:xfrm>
          <a:solidFill>
            <a:schemeClr val="accent1">
              <a:lumMod val="20000"/>
              <a:lumOff val="80000"/>
            </a:schemeClr>
          </a:solidFill>
        </p:spPr>
        <p:txBody>
          <a:bodyPr anchor="ctr">
            <a:normAutofit/>
          </a:bodyPr>
          <a:lstStyle/>
          <a:p>
            <a:pPr algn="ctr"/>
            <a:r>
              <a:rPr lang="en-US" sz="4000" b="1" dirty="0">
                <a:solidFill>
                  <a:schemeClr val="tx2">
                    <a:lumMod val="75000"/>
                  </a:schemeClr>
                </a:solidFill>
                <a:effectLst>
                  <a:outerShdw blurRad="38100" dist="38100" dir="2700000" algn="tl">
                    <a:srgbClr val="000000">
                      <a:alpha val="43137"/>
                    </a:srgbClr>
                  </a:outerShdw>
                </a:effectLst>
              </a:rPr>
              <a:t>How many horizons do you see?</a:t>
            </a:r>
          </a:p>
        </p:txBody>
      </p:sp>
      <p:sp>
        <p:nvSpPr>
          <p:cNvPr id="11" name="Title 1"/>
          <p:cNvSpPr txBox="1">
            <a:spLocks/>
          </p:cNvSpPr>
          <p:nvPr/>
        </p:nvSpPr>
        <p:spPr>
          <a:xfrm>
            <a:off x="228600" y="3499104"/>
            <a:ext cx="4495800" cy="2514600"/>
          </a:xfrm>
          <a:prstGeom prst="rect">
            <a:avLst/>
          </a:prstGeom>
          <a:solidFill>
            <a:schemeClr val="accent1">
              <a:lumMod val="20000"/>
              <a:lumOff val="80000"/>
            </a:schemeClr>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tx2">
                    <a:lumMod val="75000"/>
                  </a:schemeClr>
                </a:solidFill>
                <a:effectLst>
                  <a:outerShdw blurRad="38100" dist="38100" dir="2700000" algn="tl">
                    <a:srgbClr val="000000">
                      <a:alpha val="43137"/>
                    </a:srgbClr>
                  </a:outerShdw>
                </a:effectLst>
              </a:rPr>
              <a:t>What are the differences in soil properties between horizons?</a:t>
            </a:r>
          </a:p>
        </p:txBody>
      </p:sp>
    </p:spTree>
    <p:extLst>
      <p:ext uri="{BB962C8B-B14F-4D97-AF65-F5344CB8AC3E}">
        <p14:creationId xmlns:p14="http://schemas.microsoft.com/office/powerpoint/2010/main" val="1265717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nrcs.usda.gov/Internet/FSE_MEDIA/stelprdb12377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953"/>
            <a:ext cx="3573138" cy="6948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533400"/>
            <a:ext cx="4495800" cy="2514600"/>
          </a:xfrm>
          <a:solidFill>
            <a:schemeClr val="accent1">
              <a:lumMod val="20000"/>
              <a:lumOff val="80000"/>
            </a:schemeClr>
          </a:solidFill>
        </p:spPr>
        <p:txBody>
          <a:bodyPr anchor="ctr">
            <a:normAutofit/>
          </a:bodyPr>
          <a:lstStyle/>
          <a:p>
            <a:pPr algn="ctr"/>
            <a:r>
              <a:rPr lang="en-US" sz="4000" b="1" dirty="0">
                <a:solidFill>
                  <a:schemeClr val="tx2">
                    <a:lumMod val="75000"/>
                  </a:schemeClr>
                </a:solidFill>
                <a:effectLst>
                  <a:outerShdw blurRad="38100" dist="38100" dir="2700000" algn="tl">
                    <a:srgbClr val="000000">
                      <a:alpha val="43137"/>
                    </a:srgbClr>
                  </a:outerShdw>
                </a:effectLst>
              </a:rPr>
              <a:t>How many horizons do you see?</a:t>
            </a:r>
          </a:p>
        </p:txBody>
      </p:sp>
      <p:sp>
        <p:nvSpPr>
          <p:cNvPr id="11" name="Title 1"/>
          <p:cNvSpPr txBox="1">
            <a:spLocks/>
          </p:cNvSpPr>
          <p:nvPr/>
        </p:nvSpPr>
        <p:spPr>
          <a:xfrm>
            <a:off x="228600" y="3499104"/>
            <a:ext cx="4495800" cy="2514600"/>
          </a:xfrm>
          <a:prstGeom prst="rect">
            <a:avLst/>
          </a:prstGeom>
          <a:solidFill>
            <a:schemeClr val="accent1">
              <a:lumMod val="20000"/>
              <a:lumOff val="80000"/>
            </a:schemeClr>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tx2">
                    <a:lumMod val="75000"/>
                  </a:schemeClr>
                </a:solidFill>
                <a:effectLst>
                  <a:outerShdw blurRad="38100" dist="38100" dir="2700000" algn="tl">
                    <a:srgbClr val="000000">
                      <a:alpha val="43137"/>
                    </a:srgbClr>
                  </a:outerShdw>
                </a:effectLst>
              </a:rPr>
              <a:t>What are the differences in soil properties between horizons?</a:t>
            </a:r>
          </a:p>
        </p:txBody>
      </p:sp>
      <p:sp>
        <p:nvSpPr>
          <p:cNvPr id="3" name="Freeform 2"/>
          <p:cNvSpPr/>
          <p:nvPr/>
        </p:nvSpPr>
        <p:spPr>
          <a:xfrm>
            <a:off x="5379868" y="1811045"/>
            <a:ext cx="3613212" cy="195496"/>
          </a:xfrm>
          <a:custGeom>
            <a:avLst/>
            <a:gdLst>
              <a:gd name="connsiteX0" fmla="*/ 3613212 w 3613212"/>
              <a:gd name="connsiteY0" fmla="*/ 8877 h 195496"/>
              <a:gd name="connsiteX1" fmla="*/ 3382392 w 3613212"/>
              <a:gd name="connsiteY1" fmla="*/ 35510 h 195496"/>
              <a:gd name="connsiteX2" fmla="*/ 2805344 w 3613212"/>
              <a:gd name="connsiteY2" fmla="*/ 44388 h 195496"/>
              <a:gd name="connsiteX3" fmla="*/ 2672179 w 3613212"/>
              <a:gd name="connsiteY3" fmla="*/ 62143 h 195496"/>
              <a:gd name="connsiteX4" fmla="*/ 2645546 w 3613212"/>
              <a:gd name="connsiteY4" fmla="*/ 71021 h 195496"/>
              <a:gd name="connsiteX5" fmla="*/ 2530136 w 3613212"/>
              <a:gd name="connsiteY5" fmla="*/ 79899 h 195496"/>
              <a:gd name="connsiteX6" fmla="*/ 2450237 w 3613212"/>
              <a:gd name="connsiteY6" fmla="*/ 88776 h 195496"/>
              <a:gd name="connsiteX7" fmla="*/ 2388093 w 3613212"/>
              <a:gd name="connsiteY7" fmla="*/ 106532 h 195496"/>
              <a:gd name="connsiteX8" fmla="*/ 2299316 w 3613212"/>
              <a:gd name="connsiteY8" fmla="*/ 115409 h 195496"/>
              <a:gd name="connsiteX9" fmla="*/ 2237173 w 3613212"/>
              <a:gd name="connsiteY9" fmla="*/ 124287 h 195496"/>
              <a:gd name="connsiteX10" fmla="*/ 1899821 w 3613212"/>
              <a:gd name="connsiteY10" fmla="*/ 106532 h 195496"/>
              <a:gd name="connsiteX11" fmla="*/ 1748901 w 3613212"/>
              <a:gd name="connsiteY11" fmla="*/ 97654 h 195496"/>
              <a:gd name="connsiteX12" fmla="*/ 1340528 w 3613212"/>
              <a:gd name="connsiteY12" fmla="*/ 88776 h 195496"/>
              <a:gd name="connsiteX13" fmla="*/ 1180730 w 3613212"/>
              <a:gd name="connsiteY13" fmla="*/ 71021 h 195496"/>
              <a:gd name="connsiteX14" fmla="*/ 1145219 w 3613212"/>
              <a:gd name="connsiteY14" fmla="*/ 62143 h 195496"/>
              <a:gd name="connsiteX15" fmla="*/ 1118586 w 3613212"/>
              <a:gd name="connsiteY15" fmla="*/ 53266 h 195496"/>
              <a:gd name="connsiteX16" fmla="*/ 1047565 w 3613212"/>
              <a:gd name="connsiteY16" fmla="*/ 44388 h 195496"/>
              <a:gd name="connsiteX17" fmla="*/ 976544 w 3613212"/>
              <a:gd name="connsiteY17" fmla="*/ 26633 h 195496"/>
              <a:gd name="connsiteX18" fmla="*/ 861134 w 3613212"/>
              <a:gd name="connsiteY18" fmla="*/ 0 h 195496"/>
              <a:gd name="connsiteX19" fmla="*/ 532660 w 3613212"/>
              <a:gd name="connsiteY19" fmla="*/ 8877 h 195496"/>
              <a:gd name="connsiteX20" fmla="*/ 488272 w 3613212"/>
              <a:gd name="connsiteY20" fmla="*/ 26633 h 195496"/>
              <a:gd name="connsiteX21" fmla="*/ 408373 w 3613212"/>
              <a:gd name="connsiteY21" fmla="*/ 53266 h 195496"/>
              <a:gd name="connsiteX22" fmla="*/ 372862 w 3613212"/>
              <a:gd name="connsiteY22" fmla="*/ 71021 h 195496"/>
              <a:gd name="connsiteX23" fmla="*/ 319596 w 3613212"/>
              <a:gd name="connsiteY23" fmla="*/ 79899 h 195496"/>
              <a:gd name="connsiteX24" fmla="*/ 284085 w 3613212"/>
              <a:gd name="connsiteY24" fmla="*/ 88776 h 195496"/>
              <a:gd name="connsiteX25" fmla="*/ 248575 w 3613212"/>
              <a:gd name="connsiteY25" fmla="*/ 106532 h 195496"/>
              <a:gd name="connsiteX26" fmla="*/ 186431 w 3613212"/>
              <a:gd name="connsiteY26" fmla="*/ 124287 h 195496"/>
              <a:gd name="connsiteX27" fmla="*/ 133165 w 3613212"/>
              <a:gd name="connsiteY27" fmla="*/ 142042 h 195496"/>
              <a:gd name="connsiteX28" fmla="*/ 106532 w 3613212"/>
              <a:gd name="connsiteY28" fmla="*/ 150920 h 195496"/>
              <a:gd name="connsiteX29" fmla="*/ 79899 w 3613212"/>
              <a:gd name="connsiteY29" fmla="*/ 159798 h 195496"/>
              <a:gd name="connsiteX30" fmla="*/ 0 w 3613212"/>
              <a:gd name="connsiteY30" fmla="*/ 195308 h 19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13212" h="195496">
                <a:moveTo>
                  <a:pt x="3613212" y="8877"/>
                </a:moveTo>
                <a:cubicBezTo>
                  <a:pt x="3509024" y="43608"/>
                  <a:pt x="3561874" y="31287"/>
                  <a:pt x="3382392" y="35510"/>
                </a:cubicBezTo>
                <a:lnTo>
                  <a:pt x="2805344" y="44388"/>
                </a:lnTo>
                <a:cubicBezTo>
                  <a:pt x="2766892" y="48661"/>
                  <a:pt x="2712019" y="53290"/>
                  <a:pt x="2672179" y="62143"/>
                </a:cubicBezTo>
                <a:cubicBezTo>
                  <a:pt x="2663044" y="64173"/>
                  <a:pt x="2654832" y="69860"/>
                  <a:pt x="2645546" y="71021"/>
                </a:cubicBezTo>
                <a:cubicBezTo>
                  <a:pt x="2607260" y="75807"/>
                  <a:pt x="2568561" y="76406"/>
                  <a:pt x="2530136" y="79899"/>
                </a:cubicBezTo>
                <a:cubicBezTo>
                  <a:pt x="2503449" y="82325"/>
                  <a:pt x="2476870" y="85817"/>
                  <a:pt x="2450237" y="88776"/>
                </a:cubicBezTo>
                <a:cubicBezTo>
                  <a:pt x="2429522" y="94695"/>
                  <a:pt x="2409309" y="102788"/>
                  <a:pt x="2388093" y="106532"/>
                </a:cubicBezTo>
                <a:cubicBezTo>
                  <a:pt x="2358806" y="111700"/>
                  <a:pt x="2328852" y="111934"/>
                  <a:pt x="2299316" y="115409"/>
                </a:cubicBezTo>
                <a:cubicBezTo>
                  <a:pt x="2278535" y="117854"/>
                  <a:pt x="2257887" y="121328"/>
                  <a:pt x="2237173" y="124287"/>
                </a:cubicBezTo>
                <a:lnTo>
                  <a:pt x="1899821" y="106532"/>
                </a:lnTo>
                <a:cubicBezTo>
                  <a:pt x="1849502" y="103787"/>
                  <a:pt x="1799269" y="99253"/>
                  <a:pt x="1748901" y="97654"/>
                </a:cubicBezTo>
                <a:cubicBezTo>
                  <a:pt x="1612813" y="93334"/>
                  <a:pt x="1476652" y="91735"/>
                  <a:pt x="1340528" y="88776"/>
                </a:cubicBezTo>
                <a:cubicBezTo>
                  <a:pt x="1287262" y="82858"/>
                  <a:pt x="1232724" y="84020"/>
                  <a:pt x="1180730" y="71021"/>
                </a:cubicBezTo>
                <a:cubicBezTo>
                  <a:pt x="1168893" y="68062"/>
                  <a:pt x="1156951" y="65495"/>
                  <a:pt x="1145219" y="62143"/>
                </a:cubicBezTo>
                <a:cubicBezTo>
                  <a:pt x="1136221" y="59572"/>
                  <a:pt x="1127793" y="54940"/>
                  <a:pt x="1118586" y="53266"/>
                </a:cubicBezTo>
                <a:cubicBezTo>
                  <a:pt x="1095113" y="48998"/>
                  <a:pt x="1071145" y="48016"/>
                  <a:pt x="1047565" y="44388"/>
                </a:cubicBezTo>
                <a:cubicBezTo>
                  <a:pt x="938121" y="27550"/>
                  <a:pt x="1052147" y="44080"/>
                  <a:pt x="976544" y="26633"/>
                </a:cubicBezTo>
                <a:cubicBezTo>
                  <a:pt x="849205" y="-2753"/>
                  <a:pt x="925509" y="21457"/>
                  <a:pt x="861134" y="0"/>
                </a:cubicBezTo>
                <a:cubicBezTo>
                  <a:pt x="751643" y="2959"/>
                  <a:pt x="641913" y="1073"/>
                  <a:pt x="532660" y="8877"/>
                </a:cubicBezTo>
                <a:cubicBezTo>
                  <a:pt x="516765" y="10012"/>
                  <a:pt x="503279" y="21273"/>
                  <a:pt x="488272" y="26633"/>
                </a:cubicBezTo>
                <a:cubicBezTo>
                  <a:pt x="461834" y="36075"/>
                  <a:pt x="433483" y="40711"/>
                  <a:pt x="408373" y="53266"/>
                </a:cubicBezTo>
                <a:cubicBezTo>
                  <a:pt x="396536" y="59184"/>
                  <a:pt x="385538" y="67218"/>
                  <a:pt x="372862" y="71021"/>
                </a:cubicBezTo>
                <a:cubicBezTo>
                  <a:pt x="355621" y="76193"/>
                  <a:pt x="337247" y="76369"/>
                  <a:pt x="319596" y="79899"/>
                </a:cubicBezTo>
                <a:cubicBezTo>
                  <a:pt x="307632" y="82292"/>
                  <a:pt x="295922" y="85817"/>
                  <a:pt x="284085" y="88776"/>
                </a:cubicBezTo>
                <a:cubicBezTo>
                  <a:pt x="272248" y="94695"/>
                  <a:pt x="260739" y="101319"/>
                  <a:pt x="248575" y="106532"/>
                </a:cubicBezTo>
                <a:cubicBezTo>
                  <a:pt x="225380" y="116473"/>
                  <a:pt x="211445" y="116783"/>
                  <a:pt x="186431" y="124287"/>
                </a:cubicBezTo>
                <a:cubicBezTo>
                  <a:pt x="168505" y="129665"/>
                  <a:pt x="150920" y="136124"/>
                  <a:pt x="133165" y="142042"/>
                </a:cubicBezTo>
                <a:lnTo>
                  <a:pt x="106532" y="150920"/>
                </a:lnTo>
                <a:cubicBezTo>
                  <a:pt x="97654" y="153879"/>
                  <a:pt x="87685" y="154607"/>
                  <a:pt x="79899" y="159798"/>
                </a:cubicBezTo>
                <a:cubicBezTo>
                  <a:pt x="19246" y="200232"/>
                  <a:pt x="47972" y="195308"/>
                  <a:pt x="0" y="195308"/>
                </a:cubicBezTo>
              </a:path>
            </a:pathLst>
          </a:custGeom>
          <a:noFill/>
          <a:ln w="38100">
            <a:solidFill>
              <a:srgbClr val="FFFF00"/>
            </a:solidFill>
          </a:ln>
          <a:effectLst>
            <a:outerShdw blurRad="38100" dist="254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5397623" y="3338004"/>
            <a:ext cx="3577701" cy="177553"/>
          </a:xfrm>
          <a:custGeom>
            <a:avLst/>
            <a:gdLst>
              <a:gd name="connsiteX0" fmla="*/ 0 w 3577701"/>
              <a:gd name="connsiteY0" fmla="*/ 79899 h 177553"/>
              <a:gd name="connsiteX1" fmla="*/ 177554 w 3577701"/>
              <a:gd name="connsiteY1" fmla="*/ 71021 h 177553"/>
              <a:gd name="connsiteX2" fmla="*/ 479394 w 3577701"/>
              <a:gd name="connsiteY2" fmla="*/ 62144 h 177553"/>
              <a:gd name="connsiteX3" fmla="*/ 736847 w 3577701"/>
              <a:gd name="connsiteY3" fmla="*/ 44388 h 177553"/>
              <a:gd name="connsiteX4" fmla="*/ 1500327 w 3577701"/>
              <a:gd name="connsiteY4" fmla="*/ 35511 h 177553"/>
              <a:gd name="connsiteX5" fmla="*/ 1526960 w 3577701"/>
              <a:gd name="connsiteY5" fmla="*/ 26633 h 177553"/>
              <a:gd name="connsiteX6" fmla="*/ 1597981 w 3577701"/>
              <a:gd name="connsiteY6" fmla="*/ 17755 h 177553"/>
              <a:gd name="connsiteX7" fmla="*/ 1633492 w 3577701"/>
              <a:gd name="connsiteY7" fmla="*/ 0 h 177553"/>
              <a:gd name="connsiteX8" fmla="*/ 1926455 w 3577701"/>
              <a:gd name="connsiteY8" fmla="*/ 17755 h 177553"/>
              <a:gd name="connsiteX9" fmla="*/ 2015231 w 3577701"/>
              <a:gd name="connsiteY9" fmla="*/ 44388 h 177553"/>
              <a:gd name="connsiteX10" fmla="*/ 2041864 w 3577701"/>
              <a:gd name="connsiteY10" fmla="*/ 53266 h 177553"/>
              <a:gd name="connsiteX11" fmla="*/ 2112886 w 3577701"/>
              <a:gd name="connsiteY11" fmla="*/ 88777 h 177553"/>
              <a:gd name="connsiteX12" fmla="*/ 2166152 w 3577701"/>
              <a:gd name="connsiteY12" fmla="*/ 106532 h 177553"/>
              <a:gd name="connsiteX13" fmla="*/ 2192785 w 3577701"/>
              <a:gd name="connsiteY13" fmla="*/ 115410 h 177553"/>
              <a:gd name="connsiteX14" fmla="*/ 2246051 w 3577701"/>
              <a:gd name="connsiteY14" fmla="*/ 124287 h 177553"/>
              <a:gd name="connsiteX15" fmla="*/ 2317072 w 3577701"/>
              <a:gd name="connsiteY15" fmla="*/ 142043 h 177553"/>
              <a:gd name="connsiteX16" fmla="*/ 2388094 w 3577701"/>
              <a:gd name="connsiteY16" fmla="*/ 159798 h 177553"/>
              <a:gd name="connsiteX17" fmla="*/ 2698812 w 3577701"/>
              <a:gd name="connsiteY17" fmla="*/ 177553 h 177553"/>
              <a:gd name="connsiteX18" fmla="*/ 3551068 w 3577701"/>
              <a:gd name="connsiteY18" fmla="*/ 168676 h 177553"/>
              <a:gd name="connsiteX19" fmla="*/ 3577701 w 3577701"/>
              <a:gd name="connsiteY19" fmla="*/ 159798 h 17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77701" h="177553">
                <a:moveTo>
                  <a:pt x="0" y="79899"/>
                </a:moveTo>
                <a:lnTo>
                  <a:pt x="177554" y="71021"/>
                </a:lnTo>
                <a:lnTo>
                  <a:pt x="479394" y="62144"/>
                </a:lnTo>
                <a:cubicBezTo>
                  <a:pt x="838498" y="45442"/>
                  <a:pt x="45350" y="57435"/>
                  <a:pt x="736847" y="44388"/>
                </a:cubicBezTo>
                <a:lnTo>
                  <a:pt x="1500327" y="35511"/>
                </a:lnTo>
                <a:cubicBezTo>
                  <a:pt x="1509205" y="32552"/>
                  <a:pt x="1517753" y="28307"/>
                  <a:pt x="1526960" y="26633"/>
                </a:cubicBezTo>
                <a:cubicBezTo>
                  <a:pt x="1550433" y="22365"/>
                  <a:pt x="1574835" y="23541"/>
                  <a:pt x="1597981" y="17755"/>
                </a:cubicBezTo>
                <a:cubicBezTo>
                  <a:pt x="1610820" y="14545"/>
                  <a:pt x="1621655" y="5918"/>
                  <a:pt x="1633492" y="0"/>
                </a:cubicBezTo>
                <a:cubicBezTo>
                  <a:pt x="1712696" y="3444"/>
                  <a:pt x="1837420" y="5036"/>
                  <a:pt x="1926455" y="17755"/>
                </a:cubicBezTo>
                <a:cubicBezTo>
                  <a:pt x="1949929" y="21108"/>
                  <a:pt x="1996705" y="38213"/>
                  <a:pt x="2015231" y="44388"/>
                </a:cubicBezTo>
                <a:lnTo>
                  <a:pt x="2041864" y="53266"/>
                </a:lnTo>
                <a:cubicBezTo>
                  <a:pt x="2072854" y="84254"/>
                  <a:pt x="2051681" y="68375"/>
                  <a:pt x="2112886" y="88777"/>
                </a:cubicBezTo>
                <a:lnTo>
                  <a:pt x="2166152" y="106532"/>
                </a:lnTo>
                <a:cubicBezTo>
                  <a:pt x="2175030" y="109491"/>
                  <a:pt x="2183554" y="113872"/>
                  <a:pt x="2192785" y="115410"/>
                </a:cubicBezTo>
                <a:lnTo>
                  <a:pt x="2246051" y="124287"/>
                </a:lnTo>
                <a:cubicBezTo>
                  <a:pt x="2296960" y="141257"/>
                  <a:pt x="2247446" y="125975"/>
                  <a:pt x="2317072" y="142043"/>
                </a:cubicBezTo>
                <a:cubicBezTo>
                  <a:pt x="2340850" y="147530"/>
                  <a:pt x="2363880" y="156771"/>
                  <a:pt x="2388094" y="159798"/>
                </a:cubicBezTo>
                <a:cubicBezTo>
                  <a:pt x="2538451" y="178593"/>
                  <a:pt x="2435273" y="167793"/>
                  <a:pt x="2698812" y="177553"/>
                </a:cubicBezTo>
                <a:lnTo>
                  <a:pt x="3551068" y="168676"/>
                </a:lnTo>
                <a:cubicBezTo>
                  <a:pt x="3560424" y="168487"/>
                  <a:pt x="3577701" y="159798"/>
                  <a:pt x="3577701" y="159798"/>
                </a:cubicBezTo>
              </a:path>
            </a:pathLst>
          </a:custGeom>
          <a:noFill/>
          <a:ln w="38100">
            <a:solidFill>
              <a:srgbClr val="FFFF00"/>
            </a:solidFill>
          </a:ln>
          <a:effectLst>
            <a:outerShdw blurRad="38100" dist="254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384800" y="5655733"/>
            <a:ext cx="3589867" cy="304800"/>
          </a:xfrm>
          <a:custGeom>
            <a:avLst/>
            <a:gdLst>
              <a:gd name="connsiteX0" fmla="*/ 0 w 3589867"/>
              <a:gd name="connsiteY0" fmla="*/ 0 h 304800"/>
              <a:gd name="connsiteX1" fmla="*/ 778933 w 3589867"/>
              <a:gd name="connsiteY1" fmla="*/ 16934 h 304800"/>
              <a:gd name="connsiteX2" fmla="*/ 829733 w 3589867"/>
              <a:gd name="connsiteY2" fmla="*/ 33867 h 304800"/>
              <a:gd name="connsiteX3" fmla="*/ 905933 w 3589867"/>
              <a:gd name="connsiteY3" fmla="*/ 50800 h 304800"/>
              <a:gd name="connsiteX4" fmla="*/ 982133 w 3589867"/>
              <a:gd name="connsiteY4" fmla="*/ 76200 h 304800"/>
              <a:gd name="connsiteX5" fmla="*/ 1007533 w 3589867"/>
              <a:gd name="connsiteY5" fmla="*/ 84667 h 304800"/>
              <a:gd name="connsiteX6" fmla="*/ 1032933 w 3589867"/>
              <a:gd name="connsiteY6" fmla="*/ 93134 h 304800"/>
              <a:gd name="connsiteX7" fmla="*/ 1066800 w 3589867"/>
              <a:gd name="connsiteY7" fmla="*/ 101600 h 304800"/>
              <a:gd name="connsiteX8" fmla="*/ 1092200 w 3589867"/>
              <a:gd name="connsiteY8" fmla="*/ 110067 h 304800"/>
              <a:gd name="connsiteX9" fmla="*/ 1159933 w 3589867"/>
              <a:gd name="connsiteY9" fmla="*/ 127000 h 304800"/>
              <a:gd name="connsiteX10" fmla="*/ 1202267 w 3589867"/>
              <a:gd name="connsiteY10" fmla="*/ 135467 h 304800"/>
              <a:gd name="connsiteX11" fmla="*/ 1227667 w 3589867"/>
              <a:gd name="connsiteY11" fmla="*/ 143934 h 304800"/>
              <a:gd name="connsiteX12" fmla="*/ 1295400 w 3589867"/>
              <a:gd name="connsiteY12" fmla="*/ 160867 h 304800"/>
              <a:gd name="connsiteX13" fmla="*/ 1380067 w 3589867"/>
              <a:gd name="connsiteY13" fmla="*/ 186267 h 304800"/>
              <a:gd name="connsiteX14" fmla="*/ 1439333 w 3589867"/>
              <a:gd name="connsiteY14" fmla="*/ 203200 h 304800"/>
              <a:gd name="connsiteX15" fmla="*/ 1498600 w 3589867"/>
              <a:gd name="connsiteY15" fmla="*/ 211667 h 304800"/>
              <a:gd name="connsiteX16" fmla="*/ 1532467 w 3589867"/>
              <a:gd name="connsiteY16" fmla="*/ 220134 h 304800"/>
              <a:gd name="connsiteX17" fmla="*/ 1617133 w 3589867"/>
              <a:gd name="connsiteY17" fmla="*/ 237067 h 304800"/>
              <a:gd name="connsiteX18" fmla="*/ 1727200 w 3589867"/>
              <a:gd name="connsiteY18" fmla="*/ 262467 h 304800"/>
              <a:gd name="connsiteX19" fmla="*/ 1828800 w 3589867"/>
              <a:gd name="connsiteY19" fmla="*/ 279400 h 304800"/>
              <a:gd name="connsiteX20" fmla="*/ 2048933 w 3589867"/>
              <a:gd name="connsiteY20" fmla="*/ 296334 h 304800"/>
              <a:gd name="connsiteX21" fmla="*/ 2413000 w 3589867"/>
              <a:gd name="connsiteY21" fmla="*/ 304800 h 304800"/>
              <a:gd name="connsiteX22" fmla="*/ 3454400 w 3589867"/>
              <a:gd name="connsiteY22" fmla="*/ 296334 h 304800"/>
              <a:gd name="connsiteX23" fmla="*/ 3572933 w 3589867"/>
              <a:gd name="connsiteY23" fmla="*/ 279400 h 304800"/>
              <a:gd name="connsiteX24" fmla="*/ 3589867 w 3589867"/>
              <a:gd name="connsiteY24" fmla="*/ 27093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89867" h="304800">
                <a:moveTo>
                  <a:pt x="0" y="0"/>
                </a:moveTo>
                <a:cubicBezTo>
                  <a:pt x="288561" y="57715"/>
                  <a:pt x="-65010" y="-10290"/>
                  <a:pt x="778933" y="16934"/>
                </a:cubicBezTo>
                <a:cubicBezTo>
                  <a:pt x="796773" y="17509"/>
                  <a:pt x="812800" y="28223"/>
                  <a:pt x="829733" y="33867"/>
                </a:cubicBezTo>
                <a:cubicBezTo>
                  <a:pt x="871422" y="47763"/>
                  <a:pt x="846323" y="40866"/>
                  <a:pt x="905933" y="50800"/>
                </a:cubicBezTo>
                <a:lnTo>
                  <a:pt x="982133" y="76200"/>
                </a:lnTo>
                <a:lnTo>
                  <a:pt x="1007533" y="84667"/>
                </a:lnTo>
                <a:cubicBezTo>
                  <a:pt x="1016000" y="87489"/>
                  <a:pt x="1024275" y="90970"/>
                  <a:pt x="1032933" y="93134"/>
                </a:cubicBezTo>
                <a:cubicBezTo>
                  <a:pt x="1044222" y="95956"/>
                  <a:pt x="1055611" y="98403"/>
                  <a:pt x="1066800" y="101600"/>
                </a:cubicBezTo>
                <a:cubicBezTo>
                  <a:pt x="1075381" y="104052"/>
                  <a:pt x="1083590" y="107719"/>
                  <a:pt x="1092200" y="110067"/>
                </a:cubicBezTo>
                <a:cubicBezTo>
                  <a:pt x="1114652" y="116190"/>
                  <a:pt x="1137112" y="122436"/>
                  <a:pt x="1159933" y="127000"/>
                </a:cubicBezTo>
                <a:cubicBezTo>
                  <a:pt x="1174044" y="129822"/>
                  <a:pt x="1188306" y="131977"/>
                  <a:pt x="1202267" y="135467"/>
                </a:cubicBezTo>
                <a:cubicBezTo>
                  <a:pt x="1210925" y="137632"/>
                  <a:pt x="1219057" y="141586"/>
                  <a:pt x="1227667" y="143934"/>
                </a:cubicBezTo>
                <a:cubicBezTo>
                  <a:pt x="1250119" y="150057"/>
                  <a:pt x="1273322" y="153508"/>
                  <a:pt x="1295400" y="160867"/>
                </a:cubicBezTo>
                <a:cubicBezTo>
                  <a:pt x="1416146" y="201115"/>
                  <a:pt x="1290481" y="160670"/>
                  <a:pt x="1380067" y="186267"/>
                </a:cubicBezTo>
                <a:cubicBezTo>
                  <a:pt x="1411809" y="195336"/>
                  <a:pt x="1402933" y="196582"/>
                  <a:pt x="1439333" y="203200"/>
                </a:cubicBezTo>
                <a:cubicBezTo>
                  <a:pt x="1458967" y="206770"/>
                  <a:pt x="1478966" y="208097"/>
                  <a:pt x="1498600" y="211667"/>
                </a:cubicBezTo>
                <a:cubicBezTo>
                  <a:pt x="1510049" y="213749"/>
                  <a:pt x="1521089" y="217696"/>
                  <a:pt x="1532467" y="220134"/>
                </a:cubicBezTo>
                <a:cubicBezTo>
                  <a:pt x="1560609" y="226164"/>
                  <a:pt x="1589829" y="227965"/>
                  <a:pt x="1617133" y="237067"/>
                </a:cubicBezTo>
                <a:cubicBezTo>
                  <a:pt x="1664044" y="252705"/>
                  <a:pt x="1652463" y="250011"/>
                  <a:pt x="1727200" y="262467"/>
                </a:cubicBezTo>
                <a:cubicBezTo>
                  <a:pt x="1761067" y="268111"/>
                  <a:pt x="1794585" y="276549"/>
                  <a:pt x="1828800" y="279400"/>
                </a:cubicBezTo>
                <a:lnTo>
                  <a:pt x="2048933" y="296334"/>
                </a:lnTo>
                <a:cubicBezTo>
                  <a:pt x="2170247" y="300591"/>
                  <a:pt x="2291644" y="301978"/>
                  <a:pt x="2413000" y="304800"/>
                </a:cubicBezTo>
                <a:lnTo>
                  <a:pt x="3454400" y="296334"/>
                </a:lnTo>
                <a:cubicBezTo>
                  <a:pt x="3485790" y="295862"/>
                  <a:pt x="3538158" y="290991"/>
                  <a:pt x="3572933" y="279400"/>
                </a:cubicBezTo>
                <a:cubicBezTo>
                  <a:pt x="3578920" y="277404"/>
                  <a:pt x="3584222" y="273756"/>
                  <a:pt x="3589867" y="270934"/>
                </a:cubicBezTo>
              </a:path>
            </a:pathLst>
          </a:custGeom>
          <a:noFill/>
          <a:ln w="38100">
            <a:solidFill>
              <a:srgbClr val="FFFF00"/>
            </a:solidFill>
          </a:ln>
          <a:effectLst>
            <a:outerShdw blurRad="38100" dist="254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4825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2093"/>
          </a:xfrm>
        </p:spPr>
        <p:txBody>
          <a:bodyPr/>
          <a:lstStyle/>
          <a:p>
            <a:r>
              <a:rPr lang="en-US" dirty="0">
                <a:solidFill>
                  <a:schemeClr val="tx1">
                    <a:lumMod val="65000"/>
                    <a:lumOff val="35000"/>
                  </a:schemeClr>
                </a:solidFill>
                <a:effectLst>
                  <a:outerShdw blurRad="38100" dist="38100" dir="2700000" algn="tl">
                    <a:srgbClr val="000000">
                      <a:alpha val="43137"/>
                    </a:srgbClr>
                  </a:outerShdw>
                </a:effectLst>
              </a:rPr>
              <a:t>Soil Coarse Fragment Content</a:t>
            </a:r>
          </a:p>
        </p:txBody>
      </p:sp>
      <p:sp>
        <p:nvSpPr>
          <p:cNvPr id="3" name="Content Placeholder 2"/>
          <p:cNvSpPr>
            <a:spLocks noGrp="1"/>
          </p:cNvSpPr>
          <p:nvPr>
            <p:ph idx="1"/>
          </p:nvPr>
        </p:nvSpPr>
        <p:spPr>
          <a:xfrm>
            <a:off x="42440" y="1938198"/>
            <a:ext cx="3287130" cy="3733800"/>
          </a:xfrm>
          <a:noFill/>
        </p:spPr>
        <p:txBody>
          <a:bodyPr>
            <a:normAutofit/>
          </a:bodyPr>
          <a:lstStyle/>
          <a:p>
            <a:r>
              <a:rPr lang="en-US" dirty="0">
                <a:solidFill>
                  <a:schemeClr val="tx1">
                    <a:lumMod val="65000"/>
                    <a:lumOff val="35000"/>
                  </a:schemeClr>
                </a:solidFill>
              </a:rPr>
              <a:t>Percent rocks (&gt;2 mm) by volume</a:t>
            </a:r>
          </a:p>
          <a:p>
            <a:r>
              <a:rPr lang="en-US" dirty="0">
                <a:solidFill>
                  <a:schemeClr val="tx1">
                    <a:lumMod val="65000"/>
                    <a:lumOff val="35000"/>
                  </a:schemeClr>
                </a:solidFill>
              </a:rPr>
              <a:t>Affects soil water availability through infiltration, storage and evaporation</a:t>
            </a:r>
          </a:p>
          <a:p>
            <a:r>
              <a:rPr lang="en-US" dirty="0">
                <a:solidFill>
                  <a:schemeClr val="tx1">
                    <a:lumMod val="65000"/>
                    <a:lumOff val="35000"/>
                  </a:schemeClr>
                </a:solidFill>
              </a:rPr>
              <a:t>Measure by sieving and comparing soil volume with and without rocks</a:t>
            </a:r>
          </a:p>
          <a:p>
            <a:endParaRPr lang="en-US" dirty="0">
              <a:solidFill>
                <a:schemeClr val="tx1">
                  <a:lumMod val="65000"/>
                  <a:lumOff val="35000"/>
                </a:schemeClr>
              </a:solidFill>
            </a:endParaRPr>
          </a:p>
        </p:txBody>
      </p:sp>
      <p:sp>
        <p:nvSpPr>
          <p:cNvPr id="5" name="AutoShape 2" descr="http://www.blm.gov/photos/netpub/server.np?preview=12749&amp;site=BLM&amp;catalog=catal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2" descr="http://geo.msu.edu/extra/soilprofiles/Typic%20Torriorthe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3676" y="1066521"/>
            <a:ext cx="3641724" cy="54771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844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2093"/>
          </a:xfrm>
        </p:spPr>
        <p:txBody>
          <a:bodyPr/>
          <a:lstStyle/>
          <a:p>
            <a:r>
              <a:rPr lang="en-US" dirty="0">
                <a:solidFill>
                  <a:schemeClr val="tx1">
                    <a:lumMod val="65000"/>
                    <a:lumOff val="35000"/>
                  </a:schemeClr>
                </a:solidFill>
                <a:effectLst>
                  <a:outerShdw blurRad="38100" dist="38100" dir="2700000" algn="tl">
                    <a:srgbClr val="000000">
                      <a:alpha val="43137"/>
                    </a:srgbClr>
                  </a:outerShdw>
                </a:effectLst>
              </a:rPr>
              <a:t>Soil Coarse Fragment Content</a:t>
            </a:r>
          </a:p>
        </p:txBody>
      </p:sp>
      <p:sp>
        <p:nvSpPr>
          <p:cNvPr id="3" name="Content Placeholder 2"/>
          <p:cNvSpPr>
            <a:spLocks noGrp="1"/>
          </p:cNvSpPr>
          <p:nvPr>
            <p:ph idx="1"/>
          </p:nvPr>
        </p:nvSpPr>
        <p:spPr>
          <a:xfrm>
            <a:off x="42440" y="1938198"/>
            <a:ext cx="3287130" cy="3733800"/>
          </a:xfrm>
          <a:noFill/>
        </p:spPr>
        <p:txBody>
          <a:bodyPr>
            <a:normAutofit/>
          </a:bodyPr>
          <a:lstStyle/>
          <a:p>
            <a:r>
              <a:rPr lang="en-US" dirty="0">
                <a:solidFill>
                  <a:schemeClr val="tx1">
                    <a:lumMod val="65000"/>
                    <a:lumOff val="35000"/>
                  </a:schemeClr>
                </a:solidFill>
              </a:rPr>
              <a:t>Percent rocks (&gt;2 mm) by volume</a:t>
            </a:r>
          </a:p>
          <a:p>
            <a:r>
              <a:rPr lang="en-US" dirty="0">
                <a:solidFill>
                  <a:schemeClr val="tx1">
                    <a:lumMod val="65000"/>
                    <a:lumOff val="35000"/>
                  </a:schemeClr>
                </a:solidFill>
              </a:rPr>
              <a:t>Affects soil water availability through infiltration, storage and evaporation</a:t>
            </a:r>
          </a:p>
          <a:p>
            <a:r>
              <a:rPr lang="en-US" dirty="0">
                <a:solidFill>
                  <a:schemeClr val="tx1">
                    <a:lumMod val="65000"/>
                    <a:lumOff val="35000"/>
                  </a:schemeClr>
                </a:solidFill>
              </a:rPr>
              <a:t>Measure by sieving and comparing soil volume with and without rocks</a:t>
            </a:r>
          </a:p>
          <a:p>
            <a:endParaRPr lang="en-US" dirty="0">
              <a:solidFill>
                <a:schemeClr val="tx1">
                  <a:lumMod val="65000"/>
                  <a:lumOff val="35000"/>
                </a:schemeClr>
              </a:solidFill>
            </a:endParaRPr>
          </a:p>
        </p:txBody>
      </p:sp>
      <p:sp>
        <p:nvSpPr>
          <p:cNvPr id="5" name="AutoShape 2" descr="http://www.blm.gov/photos/netpub/server.np?preview=12749&amp;site=BLM&amp;catalog=catal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2" descr="http://geo.msu.edu/extra/soilprofiles/Typic%20Torriorthe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3676" y="1066521"/>
            <a:ext cx="3641724" cy="54771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369187" y="1800800"/>
            <a:ext cx="5666863" cy="3510458"/>
            <a:chOff x="955083" y="1800800"/>
            <a:chExt cx="8080968" cy="3510458"/>
          </a:xfrm>
        </p:grpSpPr>
        <p:sp>
          <p:nvSpPr>
            <p:cNvPr id="13" name="Freeform 7"/>
            <p:cNvSpPr/>
            <p:nvPr/>
          </p:nvSpPr>
          <p:spPr>
            <a:xfrm flipV="1">
              <a:off x="1119149" y="2242187"/>
              <a:ext cx="7916901" cy="45719"/>
            </a:xfrm>
            <a:custGeom>
              <a:avLst/>
              <a:gdLst>
                <a:gd name="connsiteX0" fmla="*/ 0 w 3762375"/>
                <a:gd name="connsiteY0" fmla="*/ 51706 h 63006"/>
                <a:gd name="connsiteX1" fmla="*/ 1638300 w 3762375"/>
                <a:gd name="connsiteY1" fmla="*/ 51706 h 63006"/>
                <a:gd name="connsiteX2" fmla="*/ 1695450 w 3762375"/>
                <a:gd name="connsiteY2" fmla="*/ 32656 h 63006"/>
                <a:gd name="connsiteX3" fmla="*/ 1924050 w 3762375"/>
                <a:gd name="connsiteY3" fmla="*/ 13606 h 63006"/>
                <a:gd name="connsiteX4" fmla="*/ 2295525 w 3762375"/>
                <a:gd name="connsiteY4" fmla="*/ 13606 h 63006"/>
                <a:gd name="connsiteX5" fmla="*/ 2333625 w 3762375"/>
                <a:gd name="connsiteY5" fmla="*/ 23131 h 63006"/>
                <a:gd name="connsiteX6" fmla="*/ 2428875 w 3762375"/>
                <a:gd name="connsiteY6" fmla="*/ 32656 h 63006"/>
                <a:gd name="connsiteX7" fmla="*/ 2505075 w 3762375"/>
                <a:gd name="connsiteY7" fmla="*/ 42181 h 63006"/>
                <a:gd name="connsiteX8" fmla="*/ 2752725 w 3762375"/>
                <a:gd name="connsiteY8" fmla="*/ 51706 h 63006"/>
                <a:gd name="connsiteX9" fmla="*/ 2857500 w 3762375"/>
                <a:gd name="connsiteY9" fmla="*/ 42181 h 63006"/>
                <a:gd name="connsiteX10" fmla="*/ 3048000 w 3762375"/>
                <a:gd name="connsiteY10" fmla="*/ 23131 h 63006"/>
                <a:gd name="connsiteX11" fmla="*/ 3181350 w 3762375"/>
                <a:gd name="connsiteY11" fmla="*/ 4081 h 63006"/>
                <a:gd name="connsiteX12" fmla="*/ 3762375 w 3762375"/>
                <a:gd name="connsiteY12" fmla="*/ 13606 h 63006"/>
                <a:gd name="connsiteX0" fmla="*/ 0 w 5753100"/>
                <a:gd name="connsiteY0" fmla="*/ 32656 h 51706"/>
                <a:gd name="connsiteX1" fmla="*/ 3629025 w 5753100"/>
                <a:gd name="connsiteY1" fmla="*/ 51706 h 51706"/>
                <a:gd name="connsiteX2" fmla="*/ 3686175 w 5753100"/>
                <a:gd name="connsiteY2" fmla="*/ 32656 h 51706"/>
                <a:gd name="connsiteX3" fmla="*/ 3914775 w 5753100"/>
                <a:gd name="connsiteY3" fmla="*/ 13606 h 51706"/>
                <a:gd name="connsiteX4" fmla="*/ 4286250 w 5753100"/>
                <a:gd name="connsiteY4" fmla="*/ 13606 h 51706"/>
                <a:gd name="connsiteX5" fmla="*/ 4324350 w 5753100"/>
                <a:gd name="connsiteY5" fmla="*/ 23131 h 51706"/>
                <a:gd name="connsiteX6" fmla="*/ 4419600 w 5753100"/>
                <a:gd name="connsiteY6" fmla="*/ 32656 h 51706"/>
                <a:gd name="connsiteX7" fmla="*/ 4495800 w 5753100"/>
                <a:gd name="connsiteY7" fmla="*/ 42181 h 51706"/>
                <a:gd name="connsiteX8" fmla="*/ 4743450 w 5753100"/>
                <a:gd name="connsiteY8" fmla="*/ 51706 h 51706"/>
                <a:gd name="connsiteX9" fmla="*/ 4848225 w 5753100"/>
                <a:gd name="connsiteY9" fmla="*/ 42181 h 51706"/>
                <a:gd name="connsiteX10" fmla="*/ 5038725 w 5753100"/>
                <a:gd name="connsiteY10" fmla="*/ 23131 h 51706"/>
                <a:gd name="connsiteX11" fmla="*/ 5172075 w 5753100"/>
                <a:gd name="connsiteY11" fmla="*/ 4081 h 51706"/>
                <a:gd name="connsiteX12" fmla="*/ 5753100 w 5753100"/>
                <a:gd name="connsiteY12" fmla="*/ 13606 h 51706"/>
                <a:gd name="connsiteX0" fmla="*/ 0 w 8524875"/>
                <a:gd name="connsiteY0" fmla="*/ 0 h 58341"/>
                <a:gd name="connsiteX1" fmla="*/ 6400800 w 8524875"/>
                <a:gd name="connsiteY1" fmla="*/ 57150 h 58341"/>
                <a:gd name="connsiteX2" fmla="*/ 6457950 w 8524875"/>
                <a:gd name="connsiteY2" fmla="*/ 38100 h 58341"/>
                <a:gd name="connsiteX3" fmla="*/ 6686550 w 8524875"/>
                <a:gd name="connsiteY3" fmla="*/ 19050 h 58341"/>
                <a:gd name="connsiteX4" fmla="*/ 7058025 w 8524875"/>
                <a:gd name="connsiteY4" fmla="*/ 19050 h 58341"/>
                <a:gd name="connsiteX5" fmla="*/ 7096125 w 8524875"/>
                <a:gd name="connsiteY5" fmla="*/ 28575 h 58341"/>
                <a:gd name="connsiteX6" fmla="*/ 7191375 w 8524875"/>
                <a:gd name="connsiteY6" fmla="*/ 38100 h 58341"/>
                <a:gd name="connsiteX7" fmla="*/ 7267575 w 8524875"/>
                <a:gd name="connsiteY7" fmla="*/ 47625 h 58341"/>
                <a:gd name="connsiteX8" fmla="*/ 7515225 w 8524875"/>
                <a:gd name="connsiteY8" fmla="*/ 57150 h 58341"/>
                <a:gd name="connsiteX9" fmla="*/ 7620000 w 8524875"/>
                <a:gd name="connsiteY9" fmla="*/ 47625 h 58341"/>
                <a:gd name="connsiteX10" fmla="*/ 7810500 w 8524875"/>
                <a:gd name="connsiteY10" fmla="*/ 28575 h 58341"/>
                <a:gd name="connsiteX11" fmla="*/ 7943850 w 8524875"/>
                <a:gd name="connsiteY11" fmla="*/ 9525 h 58341"/>
                <a:gd name="connsiteX12" fmla="*/ 8524875 w 8524875"/>
                <a:gd name="connsiteY12" fmla="*/ 19050 h 58341"/>
                <a:gd name="connsiteX0" fmla="*/ 0 w 8524875"/>
                <a:gd name="connsiteY0" fmla="*/ 0 h 67633"/>
                <a:gd name="connsiteX1" fmla="*/ 5105400 w 8524875"/>
                <a:gd name="connsiteY1" fmla="*/ 66675 h 67633"/>
                <a:gd name="connsiteX2" fmla="*/ 6457950 w 8524875"/>
                <a:gd name="connsiteY2" fmla="*/ 38100 h 67633"/>
                <a:gd name="connsiteX3" fmla="*/ 6686550 w 8524875"/>
                <a:gd name="connsiteY3" fmla="*/ 19050 h 67633"/>
                <a:gd name="connsiteX4" fmla="*/ 7058025 w 8524875"/>
                <a:gd name="connsiteY4" fmla="*/ 19050 h 67633"/>
                <a:gd name="connsiteX5" fmla="*/ 7096125 w 8524875"/>
                <a:gd name="connsiteY5" fmla="*/ 28575 h 67633"/>
                <a:gd name="connsiteX6" fmla="*/ 7191375 w 8524875"/>
                <a:gd name="connsiteY6" fmla="*/ 38100 h 67633"/>
                <a:gd name="connsiteX7" fmla="*/ 7267575 w 8524875"/>
                <a:gd name="connsiteY7" fmla="*/ 47625 h 67633"/>
                <a:gd name="connsiteX8" fmla="*/ 7515225 w 8524875"/>
                <a:gd name="connsiteY8" fmla="*/ 57150 h 67633"/>
                <a:gd name="connsiteX9" fmla="*/ 7620000 w 8524875"/>
                <a:gd name="connsiteY9" fmla="*/ 47625 h 67633"/>
                <a:gd name="connsiteX10" fmla="*/ 7810500 w 8524875"/>
                <a:gd name="connsiteY10" fmla="*/ 28575 h 67633"/>
                <a:gd name="connsiteX11" fmla="*/ 7943850 w 8524875"/>
                <a:gd name="connsiteY11" fmla="*/ 9525 h 67633"/>
                <a:gd name="connsiteX12" fmla="*/ 8524875 w 8524875"/>
                <a:gd name="connsiteY12" fmla="*/ 19050 h 67633"/>
                <a:gd name="connsiteX0" fmla="*/ 0 w 8524875"/>
                <a:gd name="connsiteY0" fmla="*/ 0 h 69392"/>
                <a:gd name="connsiteX1" fmla="*/ 5105400 w 8524875"/>
                <a:gd name="connsiteY1" fmla="*/ 66675 h 69392"/>
                <a:gd name="connsiteX2" fmla="*/ 6457950 w 8524875"/>
                <a:gd name="connsiteY2" fmla="*/ 38100 h 69392"/>
                <a:gd name="connsiteX3" fmla="*/ 6686550 w 8524875"/>
                <a:gd name="connsiteY3" fmla="*/ 19050 h 69392"/>
                <a:gd name="connsiteX4" fmla="*/ 7058025 w 8524875"/>
                <a:gd name="connsiteY4" fmla="*/ 19050 h 69392"/>
                <a:gd name="connsiteX5" fmla="*/ 7096125 w 8524875"/>
                <a:gd name="connsiteY5" fmla="*/ 28575 h 69392"/>
                <a:gd name="connsiteX6" fmla="*/ 7191375 w 8524875"/>
                <a:gd name="connsiteY6" fmla="*/ 38100 h 69392"/>
                <a:gd name="connsiteX7" fmla="*/ 7267575 w 8524875"/>
                <a:gd name="connsiteY7" fmla="*/ 47625 h 69392"/>
                <a:gd name="connsiteX8" fmla="*/ 7515225 w 8524875"/>
                <a:gd name="connsiteY8" fmla="*/ 57150 h 69392"/>
                <a:gd name="connsiteX9" fmla="*/ 7620000 w 8524875"/>
                <a:gd name="connsiteY9" fmla="*/ 47625 h 69392"/>
                <a:gd name="connsiteX10" fmla="*/ 7810500 w 8524875"/>
                <a:gd name="connsiteY10" fmla="*/ 28575 h 69392"/>
                <a:gd name="connsiteX11" fmla="*/ 7943850 w 8524875"/>
                <a:gd name="connsiteY11" fmla="*/ 9525 h 69392"/>
                <a:gd name="connsiteX12" fmla="*/ 8524875 w 8524875"/>
                <a:gd name="connsiteY12" fmla="*/ 19050 h 69392"/>
                <a:gd name="connsiteX0" fmla="*/ 0 w 8524875"/>
                <a:gd name="connsiteY0" fmla="*/ 0 h 57150"/>
                <a:gd name="connsiteX1" fmla="*/ 5114925 w 8524875"/>
                <a:gd name="connsiteY1" fmla="*/ 9525 h 57150"/>
                <a:gd name="connsiteX2" fmla="*/ 6457950 w 8524875"/>
                <a:gd name="connsiteY2" fmla="*/ 38100 h 57150"/>
                <a:gd name="connsiteX3" fmla="*/ 6686550 w 8524875"/>
                <a:gd name="connsiteY3" fmla="*/ 19050 h 57150"/>
                <a:gd name="connsiteX4" fmla="*/ 7058025 w 8524875"/>
                <a:gd name="connsiteY4" fmla="*/ 19050 h 57150"/>
                <a:gd name="connsiteX5" fmla="*/ 7096125 w 8524875"/>
                <a:gd name="connsiteY5" fmla="*/ 28575 h 57150"/>
                <a:gd name="connsiteX6" fmla="*/ 7191375 w 8524875"/>
                <a:gd name="connsiteY6" fmla="*/ 38100 h 57150"/>
                <a:gd name="connsiteX7" fmla="*/ 7267575 w 8524875"/>
                <a:gd name="connsiteY7" fmla="*/ 47625 h 57150"/>
                <a:gd name="connsiteX8" fmla="*/ 7515225 w 8524875"/>
                <a:gd name="connsiteY8" fmla="*/ 57150 h 57150"/>
                <a:gd name="connsiteX9" fmla="*/ 7620000 w 8524875"/>
                <a:gd name="connsiteY9" fmla="*/ 47625 h 57150"/>
                <a:gd name="connsiteX10" fmla="*/ 7810500 w 8524875"/>
                <a:gd name="connsiteY10" fmla="*/ 28575 h 57150"/>
                <a:gd name="connsiteX11" fmla="*/ 7943850 w 8524875"/>
                <a:gd name="connsiteY11" fmla="*/ 9525 h 57150"/>
                <a:gd name="connsiteX12" fmla="*/ 8524875 w 8524875"/>
                <a:gd name="connsiteY12" fmla="*/ 19050 h 57150"/>
                <a:gd name="connsiteX0" fmla="*/ 0 w 8524875"/>
                <a:gd name="connsiteY0" fmla="*/ 0 h 57150"/>
                <a:gd name="connsiteX1" fmla="*/ 5114925 w 8524875"/>
                <a:gd name="connsiteY1" fmla="*/ 9525 h 57150"/>
                <a:gd name="connsiteX2" fmla="*/ 6457950 w 8524875"/>
                <a:gd name="connsiteY2" fmla="*/ 38100 h 57150"/>
                <a:gd name="connsiteX3" fmla="*/ 6686550 w 8524875"/>
                <a:gd name="connsiteY3" fmla="*/ 19050 h 57150"/>
                <a:gd name="connsiteX4" fmla="*/ 7058025 w 8524875"/>
                <a:gd name="connsiteY4" fmla="*/ 19050 h 57150"/>
                <a:gd name="connsiteX5" fmla="*/ 7096125 w 8524875"/>
                <a:gd name="connsiteY5" fmla="*/ 28575 h 57150"/>
                <a:gd name="connsiteX6" fmla="*/ 7191375 w 8524875"/>
                <a:gd name="connsiteY6" fmla="*/ 38100 h 57150"/>
                <a:gd name="connsiteX7" fmla="*/ 7267575 w 8524875"/>
                <a:gd name="connsiteY7" fmla="*/ 47625 h 57150"/>
                <a:gd name="connsiteX8" fmla="*/ 7515225 w 8524875"/>
                <a:gd name="connsiteY8" fmla="*/ 57150 h 57150"/>
                <a:gd name="connsiteX9" fmla="*/ 7620000 w 8524875"/>
                <a:gd name="connsiteY9" fmla="*/ 47625 h 57150"/>
                <a:gd name="connsiteX10" fmla="*/ 7810500 w 8524875"/>
                <a:gd name="connsiteY10" fmla="*/ 28575 h 57150"/>
                <a:gd name="connsiteX11" fmla="*/ 7943850 w 8524875"/>
                <a:gd name="connsiteY11" fmla="*/ 9525 h 57150"/>
                <a:gd name="connsiteX12" fmla="*/ 8524875 w 8524875"/>
                <a:gd name="connsiteY12" fmla="*/ 190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24875" h="57150">
                  <a:moveTo>
                    <a:pt x="0" y="0"/>
                  </a:moveTo>
                  <a:cubicBezTo>
                    <a:pt x="1701800" y="22225"/>
                    <a:pt x="3451157" y="6683"/>
                    <a:pt x="5114925" y="9525"/>
                  </a:cubicBezTo>
                  <a:cubicBezTo>
                    <a:pt x="5448315" y="10094"/>
                    <a:pt x="6196013" y="36513"/>
                    <a:pt x="6457950" y="38100"/>
                  </a:cubicBezTo>
                  <a:cubicBezTo>
                    <a:pt x="6719888" y="39688"/>
                    <a:pt x="6650218" y="21187"/>
                    <a:pt x="6686550" y="19050"/>
                  </a:cubicBezTo>
                  <a:cubicBezTo>
                    <a:pt x="6849071" y="-1265"/>
                    <a:pt x="6781002" y="3220"/>
                    <a:pt x="7058025" y="19050"/>
                  </a:cubicBezTo>
                  <a:cubicBezTo>
                    <a:pt x="7071095" y="19797"/>
                    <a:pt x="7083166" y="26724"/>
                    <a:pt x="7096125" y="28575"/>
                  </a:cubicBezTo>
                  <a:cubicBezTo>
                    <a:pt x="7127713" y="33088"/>
                    <a:pt x="7159662" y="34576"/>
                    <a:pt x="7191375" y="38100"/>
                  </a:cubicBezTo>
                  <a:cubicBezTo>
                    <a:pt x="7216816" y="40927"/>
                    <a:pt x="7242022" y="46122"/>
                    <a:pt x="7267575" y="47625"/>
                  </a:cubicBezTo>
                  <a:cubicBezTo>
                    <a:pt x="7350043" y="52476"/>
                    <a:pt x="7432675" y="53975"/>
                    <a:pt x="7515225" y="57150"/>
                  </a:cubicBezTo>
                  <a:lnTo>
                    <a:pt x="7620000" y="47625"/>
                  </a:lnTo>
                  <a:cubicBezTo>
                    <a:pt x="7887955" y="20830"/>
                    <a:pt x="7497331" y="57045"/>
                    <a:pt x="7810500" y="28575"/>
                  </a:cubicBezTo>
                  <a:cubicBezTo>
                    <a:pt x="7863383" y="10947"/>
                    <a:pt x="7860378" y="9525"/>
                    <a:pt x="7943850" y="9525"/>
                  </a:cubicBezTo>
                  <a:cubicBezTo>
                    <a:pt x="8137551" y="9525"/>
                    <a:pt x="8331174" y="19050"/>
                    <a:pt x="8524875" y="19050"/>
                  </a:cubicBezTo>
                </a:path>
              </a:pathLst>
            </a:custGeom>
            <a:noFill/>
            <a:ln>
              <a:solidFill>
                <a:srgbClr val="FFFF00"/>
              </a:solidFill>
            </a:ln>
            <a:effectLst>
              <a:outerShdw blurRad="38100" dist="254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9"/>
            <p:cNvSpPr/>
            <p:nvPr/>
          </p:nvSpPr>
          <p:spPr>
            <a:xfrm>
              <a:off x="1119150" y="2822256"/>
              <a:ext cx="7916901" cy="45719"/>
            </a:xfrm>
            <a:custGeom>
              <a:avLst/>
              <a:gdLst>
                <a:gd name="connsiteX0" fmla="*/ 0 w 3762375"/>
                <a:gd name="connsiteY0" fmla="*/ 51706 h 63006"/>
                <a:gd name="connsiteX1" fmla="*/ 1638300 w 3762375"/>
                <a:gd name="connsiteY1" fmla="*/ 51706 h 63006"/>
                <a:gd name="connsiteX2" fmla="*/ 1695450 w 3762375"/>
                <a:gd name="connsiteY2" fmla="*/ 32656 h 63006"/>
                <a:gd name="connsiteX3" fmla="*/ 1924050 w 3762375"/>
                <a:gd name="connsiteY3" fmla="*/ 13606 h 63006"/>
                <a:gd name="connsiteX4" fmla="*/ 2295525 w 3762375"/>
                <a:gd name="connsiteY4" fmla="*/ 13606 h 63006"/>
                <a:gd name="connsiteX5" fmla="*/ 2333625 w 3762375"/>
                <a:gd name="connsiteY5" fmla="*/ 23131 h 63006"/>
                <a:gd name="connsiteX6" fmla="*/ 2428875 w 3762375"/>
                <a:gd name="connsiteY6" fmla="*/ 32656 h 63006"/>
                <a:gd name="connsiteX7" fmla="*/ 2505075 w 3762375"/>
                <a:gd name="connsiteY7" fmla="*/ 42181 h 63006"/>
                <a:gd name="connsiteX8" fmla="*/ 2752725 w 3762375"/>
                <a:gd name="connsiteY8" fmla="*/ 51706 h 63006"/>
                <a:gd name="connsiteX9" fmla="*/ 2857500 w 3762375"/>
                <a:gd name="connsiteY9" fmla="*/ 42181 h 63006"/>
                <a:gd name="connsiteX10" fmla="*/ 3048000 w 3762375"/>
                <a:gd name="connsiteY10" fmla="*/ 23131 h 63006"/>
                <a:gd name="connsiteX11" fmla="*/ 3181350 w 3762375"/>
                <a:gd name="connsiteY11" fmla="*/ 4081 h 63006"/>
                <a:gd name="connsiteX12" fmla="*/ 3762375 w 3762375"/>
                <a:gd name="connsiteY12" fmla="*/ 13606 h 63006"/>
                <a:gd name="connsiteX0" fmla="*/ 0 w 5857875"/>
                <a:gd name="connsiteY0" fmla="*/ 32656 h 51706"/>
                <a:gd name="connsiteX1" fmla="*/ 3733800 w 5857875"/>
                <a:gd name="connsiteY1" fmla="*/ 51706 h 51706"/>
                <a:gd name="connsiteX2" fmla="*/ 3790950 w 5857875"/>
                <a:gd name="connsiteY2" fmla="*/ 32656 h 51706"/>
                <a:gd name="connsiteX3" fmla="*/ 4019550 w 5857875"/>
                <a:gd name="connsiteY3" fmla="*/ 13606 h 51706"/>
                <a:gd name="connsiteX4" fmla="*/ 4391025 w 5857875"/>
                <a:gd name="connsiteY4" fmla="*/ 13606 h 51706"/>
                <a:gd name="connsiteX5" fmla="*/ 4429125 w 5857875"/>
                <a:gd name="connsiteY5" fmla="*/ 23131 h 51706"/>
                <a:gd name="connsiteX6" fmla="*/ 4524375 w 5857875"/>
                <a:gd name="connsiteY6" fmla="*/ 32656 h 51706"/>
                <a:gd name="connsiteX7" fmla="*/ 4600575 w 5857875"/>
                <a:gd name="connsiteY7" fmla="*/ 42181 h 51706"/>
                <a:gd name="connsiteX8" fmla="*/ 4848225 w 5857875"/>
                <a:gd name="connsiteY8" fmla="*/ 51706 h 51706"/>
                <a:gd name="connsiteX9" fmla="*/ 4953000 w 5857875"/>
                <a:gd name="connsiteY9" fmla="*/ 42181 h 51706"/>
                <a:gd name="connsiteX10" fmla="*/ 5143500 w 5857875"/>
                <a:gd name="connsiteY10" fmla="*/ 23131 h 51706"/>
                <a:gd name="connsiteX11" fmla="*/ 5276850 w 5857875"/>
                <a:gd name="connsiteY11" fmla="*/ 4081 h 51706"/>
                <a:gd name="connsiteX12" fmla="*/ 5857875 w 5857875"/>
                <a:gd name="connsiteY12" fmla="*/ 13606 h 51706"/>
                <a:gd name="connsiteX0" fmla="*/ 0 w 8496300"/>
                <a:gd name="connsiteY0" fmla="*/ 42181 h 52328"/>
                <a:gd name="connsiteX1" fmla="*/ 6372225 w 8496300"/>
                <a:gd name="connsiteY1" fmla="*/ 51706 h 52328"/>
                <a:gd name="connsiteX2" fmla="*/ 6429375 w 8496300"/>
                <a:gd name="connsiteY2" fmla="*/ 32656 h 52328"/>
                <a:gd name="connsiteX3" fmla="*/ 6657975 w 8496300"/>
                <a:gd name="connsiteY3" fmla="*/ 13606 h 52328"/>
                <a:gd name="connsiteX4" fmla="*/ 7029450 w 8496300"/>
                <a:gd name="connsiteY4" fmla="*/ 13606 h 52328"/>
                <a:gd name="connsiteX5" fmla="*/ 7067550 w 8496300"/>
                <a:gd name="connsiteY5" fmla="*/ 23131 h 52328"/>
                <a:gd name="connsiteX6" fmla="*/ 7162800 w 8496300"/>
                <a:gd name="connsiteY6" fmla="*/ 32656 h 52328"/>
                <a:gd name="connsiteX7" fmla="*/ 7239000 w 8496300"/>
                <a:gd name="connsiteY7" fmla="*/ 42181 h 52328"/>
                <a:gd name="connsiteX8" fmla="*/ 7486650 w 8496300"/>
                <a:gd name="connsiteY8" fmla="*/ 51706 h 52328"/>
                <a:gd name="connsiteX9" fmla="*/ 7591425 w 8496300"/>
                <a:gd name="connsiteY9" fmla="*/ 42181 h 52328"/>
                <a:gd name="connsiteX10" fmla="*/ 7781925 w 8496300"/>
                <a:gd name="connsiteY10" fmla="*/ 23131 h 52328"/>
                <a:gd name="connsiteX11" fmla="*/ 7915275 w 8496300"/>
                <a:gd name="connsiteY11" fmla="*/ 4081 h 52328"/>
                <a:gd name="connsiteX12" fmla="*/ 8496300 w 8496300"/>
                <a:gd name="connsiteY12" fmla="*/ 13606 h 52328"/>
                <a:gd name="connsiteX0" fmla="*/ 0 w 8496300"/>
                <a:gd name="connsiteY0" fmla="*/ 42181 h 52328"/>
                <a:gd name="connsiteX1" fmla="*/ 4829175 w 8496300"/>
                <a:gd name="connsiteY1" fmla="*/ 51706 h 52328"/>
                <a:gd name="connsiteX2" fmla="*/ 6429375 w 8496300"/>
                <a:gd name="connsiteY2" fmla="*/ 32656 h 52328"/>
                <a:gd name="connsiteX3" fmla="*/ 6657975 w 8496300"/>
                <a:gd name="connsiteY3" fmla="*/ 13606 h 52328"/>
                <a:gd name="connsiteX4" fmla="*/ 7029450 w 8496300"/>
                <a:gd name="connsiteY4" fmla="*/ 13606 h 52328"/>
                <a:gd name="connsiteX5" fmla="*/ 7067550 w 8496300"/>
                <a:gd name="connsiteY5" fmla="*/ 23131 h 52328"/>
                <a:gd name="connsiteX6" fmla="*/ 7162800 w 8496300"/>
                <a:gd name="connsiteY6" fmla="*/ 32656 h 52328"/>
                <a:gd name="connsiteX7" fmla="*/ 7239000 w 8496300"/>
                <a:gd name="connsiteY7" fmla="*/ 42181 h 52328"/>
                <a:gd name="connsiteX8" fmla="*/ 7486650 w 8496300"/>
                <a:gd name="connsiteY8" fmla="*/ 51706 h 52328"/>
                <a:gd name="connsiteX9" fmla="*/ 7591425 w 8496300"/>
                <a:gd name="connsiteY9" fmla="*/ 42181 h 52328"/>
                <a:gd name="connsiteX10" fmla="*/ 7781925 w 8496300"/>
                <a:gd name="connsiteY10" fmla="*/ 23131 h 52328"/>
                <a:gd name="connsiteX11" fmla="*/ 7915275 w 8496300"/>
                <a:gd name="connsiteY11" fmla="*/ 4081 h 52328"/>
                <a:gd name="connsiteX12" fmla="*/ 8496300 w 8496300"/>
                <a:gd name="connsiteY12" fmla="*/ 13606 h 52328"/>
                <a:gd name="connsiteX0" fmla="*/ 0 w 8496300"/>
                <a:gd name="connsiteY0" fmla="*/ 42181 h 53073"/>
                <a:gd name="connsiteX1" fmla="*/ 4829175 w 8496300"/>
                <a:gd name="connsiteY1" fmla="*/ 51706 h 53073"/>
                <a:gd name="connsiteX2" fmla="*/ 6429375 w 8496300"/>
                <a:gd name="connsiteY2" fmla="*/ 32656 h 53073"/>
                <a:gd name="connsiteX3" fmla="*/ 6657975 w 8496300"/>
                <a:gd name="connsiteY3" fmla="*/ 13606 h 53073"/>
                <a:gd name="connsiteX4" fmla="*/ 7029450 w 8496300"/>
                <a:gd name="connsiteY4" fmla="*/ 13606 h 53073"/>
                <a:gd name="connsiteX5" fmla="*/ 7067550 w 8496300"/>
                <a:gd name="connsiteY5" fmla="*/ 23131 h 53073"/>
                <a:gd name="connsiteX6" fmla="*/ 7162800 w 8496300"/>
                <a:gd name="connsiteY6" fmla="*/ 32656 h 53073"/>
                <a:gd name="connsiteX7" fmla="*/ 7239000 w 8496300"/>
                <a:gd name="connsiteY7" fmla="*/ 42181 h 53073"/>
                <a:gd name="connsiteX8" fmla="*/ 7486650 w 8496300"/>
                <a:gd name="connsiteY8" fmla="*/ 51706 h 53073"/>
                <a:gd name="connsiteX9" fmla="*/ 7591425 w 8496300"/>
                <a:gd name="connsiteY9" fmla="*/ 42181 h 53073"/>
                <a:gd name="connsiteX10" fmla="*/ 7781925 w 8496300"/>
                <a:gd name="connsiteY10" fmla="*/ 23131 h 53073"/>
                <a:gd name="connsiteX11" fmla="*/ 7915275 w 8496300"/>
                <a:gd name="connsiteY11" fmla="*/ 4081 h 53073"/>
                <a:gd name="connsiteX12" fmla="*/ 8496300 w 8496300"/>
                <a:gd name="connsiteY12" fmla="*/ 13606 h 53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6300" h="53073">
                  <a:moveTo>
                    <a:pt x="0" y="42181"/>
                  </a:moveTo>
                  <a:cubicBezTo>
                    <a:pt x="655562" y="52424"/>
                    <a:pt x="3757617" y="55043"/>
                    <a:pt x="4829175" y="51706"/>
                  </a:cubicBezTo>
                  <a:lnTo>
                    <a:pt x="6429375" y="32656"/>
                  </a:lnTo>
                  <a:cubicBezTo>
                    <a:pt x="6734175" y="26306"/>
                    <a:pt x="6621643" y="15743"/>
                    <a:pt x="6657975" y="13606"/>
                  </a:cubicBezTo>
                  <a:cubicBezTo>
                    <a:pt x="6820496" y="-6709"/>
                    <a:pt x="6752427" y="-2224"/>
                    <a:pt x="7029450" y="13606"/>
                  </a:cubicBezTo>
                  <a:cubicBezTo>
                    <a:pt x="7042520" y="14353"/>
                    <a:pt x="7054591" y="21280"/>
                    <a:pt x="7067550" y="23131"/>
                  </a:cubicBezTo>
                  <a:cubicBezTo>
                    <a:pt x="7099138" y="27644"/>
                    <a:pt x="7131087" y="29132"/>
                    <a:pt x="7162800" y="32656"/>
                  </a:cubicBezTo>
                  <a:cubicBezTo>
                    <a:pt x="7188241" y="35483"/>
                    <a:pt x="7213447" y="40678"/>
                    <a:pt x="7239000" y="42181"/>
                  </a:cubicBezTo>
                  <a:cubicBezTo>
                    <a:pt x="7321468" y="47032"/>
                    <a:pt x="7404100" y="48531"/>
                    <a:pt x="7486650" y="51706"/>
                  </a:cubicBezTo>
                  <a:lnTo>
                    <a:pt x="7591425" y="42181"/>
                  </a:lnTo>
                  <a:cubicBezTo>
                    <a:pt x="7859380" y="15386"/>
                    <a:pt x="7468756" y="51601"/>
                    <a:pt x="7781925" y="23131"/>
                  </a:cubicBezTo>
                  <a:cubicBezTo>
                    <a:pt x="7834808" y="5503"/>
                    <a:pt x="7831803" y="4081"/>
                    <a:pt x="7915275" y="4081"/>
                  </a:cubicBezTo>
                  <a:cubicBezTo>
                    <a:pt x="8108976" y="4081"/>
                    <a:pt x="8302599" y="13606"/>
                    <a:pt x="8496300" y="13606"/>
                  </a:cubicBezTo>
                </a:path>
              </a:pathLst>
            </a:custGeom>
            <a:noFill/>
            <a:ln>
              <a:solidFill>
                <a:srgbClr val="FFFF00"/>
              </a:solidFill>
            </a:ln>
            <a:effectLst>
              <a:outerShdw blurRad="38100" dist="254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0"/>
            <p:cNvSpPr/>
            <p:nvPr/>
          </p:nvSpPr>
          <p:spPr>
            <a:xfrm flipV="1">
              <a:off x="1119150" y="4066757"/>
              <a:ext cx="7916901" cy="45719"/>
            </a:xfrm>
            <a:custGeom>
              <a:avLst/>
              <a:gdLst>
                <a:gd name="connsiteX0" fmla="*/ 0 w 3762375"/>
                <a:gd name="connsiteY0" fmla="*/ 51706 h 63006"/>
                <a:gd name="connsiteX1" fmla="*/ 1638300 w 3762375"/>
                <a:gd name="connsiteY1" fmla="*/ 51706 h 63006"/>
                <a:gd name="connsiteX2" fmla="*/ 1695450 w 3762375"/>
                <a:gd name="connsiteY2" fmla="*/ 32656 h 63006"/>
                <a:gd name="connsiteX3" fmla="*/ 1924050 w 3762375"/>
                <a:gd name="connsiteY3" fmla="*/ 13606 h 63006"/>
                <a:gd name="connsiteX4" fmla="*/ 2295525 w 3762375"/>
                <a:gd name="connsiteY4" fmla="*/ 13606 h 63006"/>
                <a:gd name="connsiteX5" fmla="*/ 2333625 w 3762375"/>
                <a:gd name="connsiteY5" fmla="*/ 23131 h 63006"/>
                <a:gd name="connsiteX6" fmla="*/ 2428875 w 3762375"/>
                <a:gd name="connsiteY6" fmla="*/ 32656 h 63006"/>
                <a:gd name="connsiteX7" fmla="*/ 2505075 w 3762375"/>
                <a:gd name="connsiteY7" fmla="*/ 42181 h 63006"/>
                <a:gd name="connsiteX8" fmla="*/ 2752725 w 3762375"/>
                <a:gd name="connsiteY8" fmla="*/ 51706 h 63006"/>
                <a:gd name="connsiteX9" fmla="*/ 2857500 w 3762375"/>
                <a:gd name="connsiteY9" fmla="*/ 42181 h 63006"/>
                <a:gd name="connsiteX10" fmla="*/ 3048000 w 3762375"/>
                <a:gd name="connsiteY10" fmla="*/ 23131 h 63006"/>
                <a:gd name="connsiteX11" fmla="*/ 3181350 w 3762375"/>
                <a:gd name="connsiteY11" fmla="*/ 4081 h 63006"/>
                <a:gd name="connsiteX12" fmla="*/ 3762375 w 3762375"/>
                <a:gd name="connsiteY12" fmla="*/ 13606 h 63006"/>
                <a:gd name="connsiteX0" fmla="*/ 0 w 5819775"/>
                <a:gd name="connsiteY0" fmla="*/ 42181 h 52329"/>
                <a:gd name="connsiteX1" fmla="*/ 3695700 w 5819775"/>
                <a:gd name="connsiteY1" fmla="*/ 51706 h 52329"/>
                <a:gd name="connsiteX2" fmla="*/ 3752850 w 5819775"/>
                <a:gd name="connsiteY2" fmla="*/ 32656 h 52329"/>
                <a:gd name="connsiteX3" fmla="*/ 3981450 w 5819775"/>
                <a:gd name="connsiteY3" fmla="*/ 13606 h 52329"/>
                <a:gd name="connsiteX4" fmla="*/ 4352925 w 5819775"/>
                <a:gd name="connsiteY4" fmla="*/ 13606 h 52329"/>
                <a:gd name="connsiteX5" fmla="*/ 4391025 w 5819775"/>
                <a:gd name="connsiteY5" fmla="*/ 23131 h 52329"/>
                <a:gd name="connsiteX6" fmla="*/ 4486275 w 5819775"/>
                <a:gd name="connsiteY6" fmla="*/ 32656 h 52329"/>
                <a:gd name="connsiteX7" fmla="*/ 4562475 w 5819775"/>
                <a:gd name="connsiteY7" fmla="*/ 42181 h 52329"/>
                <a:gd name="connsiteX8" fmla="*/ 4810125 w 5819775"/>
                <a:gd name="connsiteY8" fmla="*/ 51706 h 52329"/>
                <a:gd name="connsiteX9" fmla="*/ 4914900 w 5819775"/>
                <a:gd name="connsiteY9" fmla="*/ 42181 h 52329"/>
                <a:gd name="connsiteX10" fmla="*/ 5105400 w 5819775"/>
                <a:gd name="connsiteY10" fmla="*/ 23131 h 52329"/>
                <a:gd name="connsiteX11" fmla="*/ 5238750 w 5819775"/>
                <a:gd name="connsiteY11" fmla="*/ 4081 h 52329"/>
                <a:gd name="connsiteX12" fmla="*/ 5819775 w 5819775"/>
                <a:gd name="connsiteY12" fmla="*/ 13606 h 52329"/>
                <a:gd name="connsiteX0" fmla="*/ 0 w 8524875"/>
                <a:gd name="connsiteY0" fmla="*/ 70756 h 73352"/>
                <a:gd name="connsiteX1" fmla="*/ 6400800 w 8524875"/>
                <a:gd name="connsiteY1" fmla="*/ 51706 h 73352"/>
                <a:gd name="connsiteX2" fmla="*/ 6457950 w 8524875"/>
                <a:gd name="connsiteY2" fmla="*/ 32656 h 73352"/>
                <a:gd name="connsiteX3" fmla="*/ 6686550 w 8524875"/>
                <a:gd name="connsiteY3" fmla="*/ 13606 h 73352"/>
                <a:gd name="connsiteX4" fmla="*/ 7058025 w 8524875"/>
                <a:gd name="connsiteY4" fmla="*/ 13606 h 73352"/>
                <a:gd name="connsiteX5" fmla="*/ 7096125 w 8524875"/>
                <a:gd name="connsiteY5" fmla="*/ 23131 h 73352"/>
                <a:gd name="connsiteX6" fmla="*/ 7191375 w 8524875"/>
                <a:gd name="connsiteY6" fmla="*/ 32656 h 73352"/>
                <a:gd name="connsiteX7" fmla="*/ 7267575 w 8524875"/>
                <a:gd name="connsiteY7" fmla="*/ 42181 h 73352"/>
                <a:gd name="connsiteX8" fmla="*/ 7515225 w 8524875"/>
                <a:gd name="connsiteY8" fmla="*/ 51706 h 73352"/>
                <a:gd name="connsiteX9" fmla="*/ 7620000 w 8524875"/>
                <a:gd name="connsiteY9" fmla="*/ 42181 h 73352"/>
                <a:gd name="connsiteX10" fmla="*/ 7810500 w 8524875"/>
                <a:gd name="connsiteY10" fmla="*/ 23131 h 73352"/>
                <a:gd name="connsiteX11" fmla="*/ 7943850 w 8524875"/>
                <a:gd name="connsiteY11" fmla="*/ 4081 h 73352"/>
                <a:gd name="connsiteX12" fmla="*/ 8524875 w 8524875"/>
                <a:gd name="connsiteY12" fmla="*/ 13606 h 73352"/>
                <a:gd name="connsiteX0" fmla="*/ 0 w 8524875"/>
                <a:gd name="connsiteY0" fmla="*/ 70756 h 72738"/>
                <a:gd name="connsiteX1" fmla="*/ 5124450 w 8524875"/>
                <a:gd name="connsiteY1" fmla="*/ 42181 h 72738"/>
                <a:gd name="connsiteX2" fmla="*/ 6457950 w 8524875"/>
                <a:gd name="connsiteY2" fmla="*/ 32656 h 72738"/>
                <a:gd name="connsiteX3" fmla="*/ 6686550 w 8524875"/>
                <a:gd name="connsiteY3" fmla="*/ 13606 h 72738"/>
                <a:gd name="connsiteX4" fmla="*/ 7058025 w 8524875"/>
                <a:gd name="connsiteY4" fmla="*/ 13606 h 72738"/>
                <a:gd name="connsiteX5" fmla="*/ 7096125 w 8524875"/>
                <a:gd name="connsiteY5" fmla="*/ 23131 h 72738"/>
                <a:gd name="connsiteX6" fmla="*/ 7191375 w 8524875"/>
                <a:gd name="connsiteY6" fmla="*/ 32656 h 72738"/>
                <a:gd name="connsiteX7" fmla="*/ 7267575 w 8524875"/>
                <a:gd name="connsiteY7" fmla="*/ 42181 h 72738"/>
                <a:gd name="connsiteX8" fmla="*/ 7515225 w 8524875"/>
                <a:gd name="connsiteY8" fmla="*/ 51706 h 72738"/>
                <a:gd name="connsiteX9" fmla="*/ 7620000 w 8524875"/>
                <a:gd name="connsiteY9" fmla="*/ 42181 h 72738"/>
                <a:gd name="connsiteX10" fmla="*/ 7810500 w 8524875"/>
                <a:gd name="connsiteY10" fmla="*/ 23131 h 72738"/>
                <a:gd name="connsiteX11" fmla="*/ 7943850 w 8524875"/>
                <a:gd name="connsiteY11" fmla="*/ 4081 h 72738"/>
                <a:gd name="connsiteX12" fmla="*/ 8524875 w 8524875"/>
                <a:gd name="connsiteY12" fmla="*/ 13606 h 72738"/>
                <a:gd name="connsiteX0" fmla="*/ 0 w 8524875"/>
                <a:gd name="connsiteY0" fmla="*/ 70756 h 73414"/>
                <a:gd name="connsiteX1" fmla="*/ 5124450 w 8524875"/>
                <a:gd name="connsiteY1" fmla="*/ 42181 h 73414"/>
                <a:gd name="connsiteX2" fmla="*/ 6457950 w 8524875"/>
                <a:gd name="connsiteY2" fmla="*/ 32656 h 73414"/>
                <a:gd name="connsiteX3" fmla="*/ 6686550 w 8524875"/>
                <a:gd name="connsiteY3" fmla="*/ 13606 h 73414"/>
                <a:gd name="connsiteX4" fmla="*/ 7058025 w 8524875"/>
                <a:gd name="connsiteY4" fmla="*/ 13606 h 73414"/>
                <a:gd name="connsiteX5" fmla="*/ 7096125 w 8524875"/>
                <a:gd name="connsiteY5" fmla="*/ 23131 h 73414"/>
                <a:gd name="connsiteX6" fmla="*/ 7191375 w 8524875"/>
                <a:gd name="connsiteY6" fmla="*/ 32656 h 73414"/>
                <a:gd name="connsiteX7" fmla="*/ 7267575 w 8524875"/>
                <a:gd name="connsiteY7" fmla="*/ 42181 h 73414"/>
                <a:gd name="connsiteX8" fmla="*/ 7515225 w 8524875"/>
                <a:gd name="connsiteY8" fmla="*/ 51706 h 73414"/>
                <a:gd name="connsiteX9" fmla="*/ 7620000 w 8524875"/>
                <a:gd name="connsiteY9" fmla="*/ 42181 h 73414"/>
                <a:gd name="connsiteX10" fmla="*/ 7810500 w 8524875"/>
                <a:gd name="connsiteY10" fmla="*/ 23131 h 73414"/>
                <a:gd name="connsiteX11" fmla="*/ 7943850 w 8524875"/>
                <a:gd name="connsiteY11" fmla="*/ 4081 h 73414"/>
                <a:gd name="connsiteX12" fmla="*/ 8524875 w 8524875"/>
                <a:gd name="connsiteY12" fmla="*/ 13606 h 73414"/>
                <a:gd name="connsiteX0" fmla="*/ 0 w 8562975"/>
                <a:gd name="connsiteY0" fmla="*/ 4081 h 51706"/>
                <a:gd name="connsiteX1" fmla="*/ 5162550 w 8562975"/>
                <a:gd name="connsiteY1" fmla="*/ 42181 h 51706"/>
                <a:gd name="connsiteX2" fmla="*/ 6496050 w 8562975"/>
                <a:gd name="connsiteY2" fmla="*/ 32656 h 51706"/>
                <a:gd name="connsiteX3" fmla="*/ 6724650 w 8562975"/>
                <a:gd name="connsiteY3" fmla="*/ 13606 h 51706"/>
                <a:gd name="connsiteX4" fmla="*/ 7096125 w 8562975"/>
                <a:gd name="connsiteY4" fmla="*/ 13606 h 51706"/>
                <a:gd name="connsiteX5" fmla="*/ 7134225 w 8562975"/>
                <a:gd name="connsiteY5" fmla="*/ 23131 h 51706"/>
                <a:gd name="connsiteX6" fmla="*/ 7229475 w 8562975"/>
                <a:gd name="connsiteY6" fmla="*/ 32656 h 51706"/>
                <a:gd name="connsiteX7" fmla="*/ 7305675 w 8562975"/>
                <a:gd name="connsiteY7" fmla="*/ 42181 h 51706"/>
                <a:gd name="connsiteX8" fmla="*/ 7553325 w 8562975"/>
                <a:gd name="connsiteY8" fmla="*/ 51706 h 51706"/>
                <a:gd name="connsiteX9" fmla="*/ 7658100 w 8562975"/>
                <a:gd name="connsiteY9" fmla="*/ 42181 h 51706"/>
                <a:gd name="connsiteX10" fmla="*/ 7848600 w 8562975"/>
                <a:gd name="connsiteY10" fmla="*/ 23131 h 51706"/>
                <a:gd name="connsiteX11" fmla="*/ 7981950 w 8562975"/>
                <a:gd name="connsiteY11" fmla="*/ 4081 h 51706"/>
                <a:gd name="connsiteX12" fmla="*/ 8562975 w 8562975"/>
                <a:gd name="connsiteY12" fmla="*/ 13606 h 5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62975" h="51706">
                  <a:moveTo>
                    <a:pt x="0" y="4081"/>
                  </a:moveTo>
                  <a:lnTo>
                    <a:pt x="5162550" y="42181"/>
                  </a:lnTo>
                  <a:lnTo>
                    <a:pt x="6496050" y="32656"/>
                  </a:lnTo>
                  <a:cubicBezTo>
                    <a:pt x="6756400" y="27894"/>
                    <a:pt x="6688318" y="15743"/>
                    <a:pt x="6724650" y="13606"/>
                  </a:cubicBezTo>
                  <a:cubicBezTo>
                    <a:pt x="6887171" y="-6709"/>
                    <a:pt x="6819102" y="-2224"/>
                    <a:pt x="7096125" y="13606"/>
                  </a:cubicBezTo>
                  <a:cubicBezTo>
                    <a:pt x="7109195" y="14353"/>
                    <a:pt x="7121266" y="21280"/>
                    <a:pt x="7134225" y="23131"/>
                  </a:cubicBezTo>
                  <a:cubicBezTo>
                    <a:pt x="7165813" y="27644"/>
                    <a:pt x="7197762" y="29132"/>
                    <a:pt x="7229475" y="32656"/>
                  </a:cubicBezTo>
                  <a:cubicBezTo>
                    <a:pt x="7254916" y="35483"/>
                    <a:pt x="7280122" y="40678"/>
                    <a:pt x="7305675" y="42181"/>
                  </a:cubicBezTo>
                  <a:cubicBezTo>
                    <a:pt x="7388143" y="47032"/>
                    <a:pt x="7470775" y="48531"/>
                    <a:pt x="7553325" y="51706"/>
                  </a:cubicBezTo>
                  <a:lnTo>
                    <a:pt x="7658100" y="42181"/>
                  </a:lnTo>
                  <a:cubicBezTo>
                    <a:pt x="7926055" y="15386"/>
                    <a:pt x="7535431" y="51601"/>
                    <a:pt x="7848600" y="23131"/>
                  </a:cubicBezTo>
                  <a:cubicBezTo>
                    <a:pt x="7901483" y="5503"/>
                    <a:pt x="7898478" y="4081"/>
                    <a:pt x="7981950" y="4081"/>
                  </a:cubicBezTo>
                  <a:cubicBezTo>
                    <a:pt x="8175651" y="4081"/>
                    <a:pt x="8369274" y="13606"/>
                    <a:pt x="8562975" y="13606"/>
                  </a:cubicBezTo>
                </a:path>
              </a:pathLst>
            </a:custGeom>
            <a:noFill/>
            <a:ln>
              <a:solidFill>
                <a:srgbClr val="FFFF00"/>
              </a:solidFill>
            </a:ln>
            <a:effectLst>
              <a:outerShdw blurRad="38100" dist="254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55083" y="1800800"/>
              <a:ext cx="2805242" cy="369332"/>
            </a:xfrm>
            <a:prstGeom prst="rect">
              <a:avLst/>
            </a:prstGeom>
          </p:spPr>
          <p:txBody>
            <a:bodyPr wrap="none">
              <a:spAutoFit/>
            </a:bodyPr>
            <a:lstStyle/>
            <a:p>
              <a:r>
                <a:rPr lang="en-US" dirty="0">
                  <a:solidFill>
                    <a:srgbClr val="FF9900"/>
                  </a:solidFill>
                  <a:latin typeface="Arial" panose="020B0604020202020204" pitchFamily="34" charset="0"/>
                </a:rPr>
                <a:t>Desert Pavement</a:t>
              </a:r>
            </a:p>
          </p:txBody>
        </p:sp>
        <p:sp>
          <p:nvSpPr>
            <p:cNvPr id="17" name="Rectangle 16"/>
            <p:cNvSpPr/>
            <p:nvPr/>
          </p:nvSpPr>
          <p:spPr>
            <a:xfrm>
              <a:off x="1076922" y="2400737"/>
              <a:ext cx="2561568" cy="369332"/>
            </a:xfrm>
            <a:prstGeom prst="rect">
              <a:avLst/>
            </a:prstGeom>
          </p:spPr>
          <p:txBody>
            <a:bodyPr wrap="none">
              <a:spAutoFit/>
            </a:bodyPr>
            <a:lstStyle/>
            <a:p>
              <a:r>
                <a:rPr lang="en-US" dirty="0">
                  <a:solidFill>
                    <a:srgbClr val="FF9900"/>
                  </a:solidFill>
                  <a:latin typeface="Arial" panose="020B0604020202020204" pitchFamily="34" charset="0"/>
                </a:rPr>
                <a:t>Weak structure </a:t>
              </a:r>
            </a:p>
          </p:txBody>
        </p:sp>
        <p:sp>
          <p:nvSpPr>
            <p:cNvPr id="18" name="Rectangle 17"/>
            <p:cNvSpPr/>
            <p:nvPr/>
          </p:nvSpPr>
          <p:spPr>
            <a:xfrm>
              <a:off x="1100625" y="3282154"/>
              <a:ext cx="2402926" cy="369332"/>
            </a:xfrm>
            <a:prstGeom prst="rect">
              <a:avLst/>
            </a:prstGeom>
          </p:spPr>
          <p:txBody>
            <a:bodyPr wrap="none">
              <a:spAutoFit/>
            </a:bodyPr>
            <a:lstStyle/>
            <a:p>
              <a:r>
                <a:rPr lang="en-US" dirty="0">
                  <a:solidFill>
                    <a:srgbClr val="FF9900"/>
                  </a:solidFill>
                  <a:latin typeface="Arial" panose="020B0604020202020204" pitchFamily="34" charset="0"/>
                </a:rPr>
                <a:t>Large Cobbles</a:t>
              </a:r>
            </a:p>
          </p:txBody>
        </p:sp>
        <p:sp>
          <p:nvSpPr>
            <p:cNvPr id="19" name="Rectangle 18"/>
            <p:cNvSpPr/>
            <p:nvPr/>
          </p:nvSpPr>
          <p:spPr>
            <a:xfrm>
              <a:off x="991659" y="4941926"/>
              <a:ext cx="2732093" cy="369332"/>
            </a:xfrm>
            <a:prstGeom prst="rect">
              <a:avLst/>
            </a:prstGeom>
          </p:spPr>
          <p:txBody>
            <a:bodyPr wrap="none">
              <a:spAutoFit/>
            </a:bodyPr>
            <a:lstStyle/>
            <a:p>
              <a:r>
                <a:rPr lang="en-US" dirty="0">
                  <a:solidFill>
                    <a:srgbClr val="FF9900"/>
                  </a:solidFill>
                  <a:latin typeface="Arial" panose="020B0604020202020204" pitchFamily="34" charset="0"/>
                </a:rPr>
                <a:t>Medium Gravelly</a:t>
              </a:r>
            </a:p>
          </p:txBody>
        </p:sp>
      </p:grpSp>
    </p:spTree>
    <p:extLst>
      <p:ext uri="{BB962C8B-B14F-4D97-AF65-F5344CB8AC3E}">
        <p14:creationId xmlns:p14="http://schemas.microsoft.com/office/powerpoint/2010/main" val="2705375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solidFill>
                  <a:schemeClr val="tx1">
                    <a:lumMod val="65000"/>
                    <a:lumOff val="35000"/>
                  </a:schemeClr>
                </a:solidFill>
                <a:effectLst>
                  <a:outerShdw blurRad="38100" dist="38100" dir="2700000" algn="tl">
                    <a:srgbClr val="000000">
                      <a:alpha val="43137"/>
                    </a:srgbClr>
                  </a:outerShdw>
                </a:effectLst>
              </a:rPr>
              <a:t>Percent Clay</a:t>
            </a:r>
          </a:p>
        </p:txBody>
      </p:sp>
      <p:sp>
        <p:nvSpPr>
          <p:cNvPr id="3" name="Content Placeholder 2"/>
          <p:cNvSpPr>
            <a:spLocks noGrp="1"/>
          </p:cNvSpPr>
          <p:nvPr>
            <p:ph idx="1"/>
          </p:nvPr>
        </p:nvSpPr>
        <p:spPr>
          <a:xfrm>
            <a:off x="373225" y="2090056"/>
            <a:ext cx="4730790" cy="3779037"/>
          </a:xfrm>
        </p:spPr>
        <p:txBody>
          <a:bodyPr/>
          <a:lstStyle/>
          <a:p>
            <a:r>
              <a:rPr lang="en-US" sz="2400" dirty="0">
                <a:solidFill>
                  <a:schemeClr val="tx1">
                    <a:lumMod val="65000"/>
                    <a:lumOff val="35000"/>
                  </a:schemeClr>
                </a:solidFill>
              </a:rPr>
              <a:t>Smallest soil particle size (&lt;2 micrometers)</a:t>
            </a:r>
          </a:p>
          <a:p>
            <a:r>
              <a:rPr lang="en-US" sz="2400" dirty="0">
                <a:solidFill>
                  <a:schemeClr val="tx1">
                    <a:lumMod val="65000"/>
                    <a:lumOff val="35000"/>
                  </a:schemeClr>
                </a:solidFill>
              </a:rPr>
              <a:t>Amount of clay especially important for:</a:t>
            </a:r>
          </a:p>
          <a:p>
            <a:pPr lvl="1"/>
            <a:r>
              <a:rPr lang="en-US" sz="2000" dirty="0">
                <a:solidFill>
                  <a:schemeClr val="tx1">
                    <a:lumMod val="65000"/>
                    <a:lumOff val="35000"/>
                  </a:schemeClr>
                </a:solidFill>
              </a:rPr>
              <a:t>Infiltration and water availability</a:t>
            </a:r>
          </a:p>
          <a:p>
            <a:pPr lvl="1"/>
            <a:r>
              <a:rPr lang="en-US" sz="2000" dirty="0">
                <a:solidFill>
                  <a:schemeClr val="tx1">
                    <a:lumMod val="65000"/>
                    <a:lumOff val="35000"/>
                  </a:schemeClr>
                </a:solidFill>
              </a:rPr>
              <a:t>Soil stability and </a:t>
            </a:r>
            <a:r>
              <a:rPr lang="en-US" sz="2000" dirty="0" err="1">
                <a:solidFill>
                  <a:schemeClr val="tx1">
                    <a:lumMod val="65000"/>
                    <a:lumOff val="35000"/>
                  </a:schemeClr>
                </a:solidFill>
              </a:rPr>
              <a:t>erodibility</a:t>
            </a:r>
            <a:endParaRPr lang="en-US" sz="2000" dirty="0">
              <a:solidFill>
                <a:schemeClr val="tx1">
                  <a:lumMod val="65000"/>
                  <a:lumOff val="35000"/>
                </a:schemeClr>
              </a:solidFill>
            </a:endParaRPr>
          </a:p>
          <a:p>
            <a:pPr lvl="1"/>
            <a:r>
              <a:rPr lang="en-US" sz="2000" dirty="0">
                <a:solidFill>
                  <a:schemeClr val="tx1">
                    <a:lumMod val="65000"/>
                    <a:lumOff val="35000"/>
                  </a:schemeClr>
                </a:solidFill>
              </a:rPr>
              <a:t>Plant rooting</a:t>
            </a:r>
          </a:p>
          <a:p>
            <a:r>
              <a:rPr lang="en-US" sz="2400" dirty="0">
                <a:solidFill>
                  <a:schemeClr val="tx1">
                    <a:lumMod val="65000"/>
                    <a:lumOff val="35000"/>
                  </a:schemeClr>
                </a:solidFill>
              </a:rPr>
              <a:t>Estimate percent clay by feel</a:t>
            </a:r>
          </a:p>
          <a:p>
            <a:pPr lvl="1"/>
            <a:endParaRPr lang="en-US" dirty="0">
              <a:solidFill>
                <a:schemeClr val="tx1">
                  <a:lumMod val="65000"/>
                  <a:lumOff val="35000"/>
                </a:schemeClr>
              </a:solidFill>
            </a:endParaRPr>
          </a:p>
          <a:p>
            <a:endParaRPr lang="en-US" dirty="0">
              <a:solidFill>
                <a:schemeClr val="tx1">
                  <a:lumMod val="65000"/>
                  <a:lumOff val="35000"/>
                </a:schemeClr>
              </a:solidFill>
            </a:endParaRPr>
          </a:p>
        </p:txBody>
      </p:sp>
      <p:pic>
        <p:nvPicPr>
          <p:cNvPr id="6" name="Picture 4" descr="http://bloximages.chicago2.vip.townnews.com/pantagraph.com/content/tncms/assets/v3/editorial/7/18/71893fce-2f43-11e2-8764-0019bb2963f4/50a51bb6a418d.preview-6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501" y="2089918"/>
            <a:ext cx="3430169" cy="34301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455623" y="5461220"/>
            <a:ext cx="4450358" cy="707886"/>
          </a:xfrm>
          <a:prstGeom prst="rect">
            <a:avLst/>
          </a:prstGeom>
          <a:solidFill>
            <a:schemeClr val="accent1">
              <a:lumMod val="20000"/>
              <a:lumOff val="80000"/>
            </a:schemeClr>
          </a:solidFill>
        </p:spPr>
        <p:txBody>
          <a:bodyPr wrap="square">
            <a:spAutoFit/>
          </a:bodyPr>
          <a:lstStyle/>
          <a:p>
            <a:pPr marL="0" lvl="1" algn="ctr"/>
            <a:r>
              <a:rPr lang="en-US" sz="2000" dirty="0">
                <a:solidFill>
                  <a:schemeClr val="tx2">
                    <a:lumMod val="75000"/>
                  </a:schemeClr>
                </a:solidFill>
              </a:rPr>
              <a:t>How do you think soil texture and clay content influence wind erosion?</a:t>
            </a:r>
          </a:p>
        </p:txBody>
      </p:sp>
    </p:spTree>
    <p:extLst>
      <p:ext uri="{BB962C8B-B14F-4D97-AF65-F5344CB8AC3E}">
        <p14:creationId xmlns:p14="http://schemas.microsoft.com/office/powerpoint/2010/main" val="1068697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18412" y="1241946"/>
            <a:ext cx="2975212" cy="7506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rPr>
              <a:t>Reading a Soil Texture Triangle</a:t>
            </a:r>
          </a:p>
        </p:txBody>
      </p:sp>
      <p:pic>
        <p:nvPicPr>
          <p:cNvPr id="2052" name="Picture 4" descr="Image result for soil texture triangle high res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7" y="531845"/>
            <a:ext cx="5975672" cy="546773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cxnSpLocks/>
          </p:cNvCxnSpPr>
          <p:nvPr/>
        </p:nvCxnSpPr>
        <p:spPr>
          <a:xfrm>
            <a:off x="2293581" y="3410970"/>
            <a:ext cx="1159329" cy="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p:cNvCxnSpPr>
          <p:nvPr/>
        </p:nvCxnSpPr>
        <p:spPr>
          <a:xfrm flipH="1">
            <a:off x="3475944" y="2398830"/>
            <a:ext cx="612322" cy="998686"/>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flipH="1" flipV="1">
            <a:off x="3509094" y="3438655"/>
            <a:ext cx="791937" cy="1308291"/>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3424917" y="3330161"/>
            <a:ext cx="134711" cy="134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278336" y="1873680"/>
            <a:ext cx="2620736" cy="3416320"/>
          </a:xfrm>
          <a:prstGeom prst="rect">
            <a:avLst/>
          </a:prstGeom>
          <a:solidFill>
            <a:schemeClr val="bg1"/>
          </a:solidFill>
        </p:spPr>
        <p:txBody>
          <a:bodyPr wrap="square" rtlCol="0">
            <a:spAutoFit/>
          </a:bodyPr>
          <a:lstStyle/>
          <a:p>
            <a:r>
              <a:rPr lang="en-US" sz="2400" dirty="0">
                <a:solidFill>
                  <a:srgbClr val="FFC000"/>
                </a:solidFill>
              </a:rPr>
              <a:t>Clay is read horizontally</a:t>
            </a:r>
          </a:p>
          <a:p>
            <a:endParaRPr lang="en-US" sz="2400" dirty="0"/>
          </a:p>
          <a:p>
            <a:r>
              <a:rPr lang="en-US" sz="2400" dirty="0">
                <a:solidFill>
                  <a:srgbClr val="7030A0"/>
                </a:solidFill>
              </a:rPr>
              <a:t>Silt is read from right to the bottom</a:t>
            </a:r>
          </a:p>
          <a:p>
            <a:endParaRPr lang="en-US" sz="2400" dirty="0"/>
          </a:p>
          <a:p>
            <a:r>
              <a:rPr lang="en-US" sz="2400" dirty="0">
                <a:solidFill>
                  <a:srgbClr val="00B050"/>
                </a:solidFill>
              </a:rPr>
              <a:t>Sand is read from the bottom to the left</a:t>
            </a:r>
          </a:p>
        </p:txBody>
      </p:sp>
    </p:spTree>
    <p:extLst>
      <p:ext uri="{BB962C8B-B14F-4D97-AF65-F5344CB8AC3E}">
        <p14:creationId xmlns:p14="http://schemas.microsoft.com/office/powerpoint/2010/main" val="470940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solidFill>
                  <a:schemeClr val="tx1">
                    <a:lumMod val="65000"/>
                    <a:lumOff val="35000"/>
                  </a:schemeClr>
                </a:solidFill>
                <a:effectLst>
                  <a:outerShdw blurRad="38100" dist="38100" dir="2700000" algn="tl">
                    <a:srgbClr val="000000">
                      <a:alpha val="43137"/>
                    </a:srgbClr>
                  </a:outerShdw>
                </a:effectLst>
              </a:rPr>
              <a:t>Effervescence </a:t>
            </a:r>
          </a:p>
        </p:txBody>
      </p:sp>
      <p:sp>
        <p:nvSpPr>
          <p:cNvPr id="3" name="Content Placeholder 2"/>
          <p:cNvSpPr>
            <a:spLocks noGrp="1"/>
          </p:cNvSpPr>
          <p:nvPr>
            <p:ph idx="1"/>
          </p:nvPr>
        </p:nvSpPr>
        <p:spPr>
          <a:xfrm>
            <a:off x="457200" y="2369976"/>
            <a:ext cx="4155621" cy="3726024"/>
          </a:xfrm>
        </p:spPr>
        <p:txBody>
          <a:bodyPr>
            <a:normAutofit/>
          </a:bodyPr>
          <a:lstStyle/>
          <a:p>
            <a:r>
              <a:rPr lang="en-US" sz="2400" dirty="0">
                <a:solidFill>
                  <a:schemeClr val="tx1">
                    <a:lumMod val="65000"/>
                    <a:lumOff val="35000"/>
                  </a:schemeClr>
                </a:solidFill>
              </a:rPr>
              <a:t>Indicator of calcium carbonate content</a:t>
            </a:r>
          </a:p>
          <a:p>
            <a:r>
              <a:rPr lang="en-US" sz="2400" dirty="0">
                <a:solidFill>
                  <a:schemeClr val="tx1">
                    <a:lumMod val="65000"/>
                    <a:lumOff val="35000"/>
                  </a:schemeClr>
                </a:solidFill>
              </a:rPr>
              <a:t>Tested by dropping weak hydrochloric acid on soil and looking at how many bubbles are produced</a:t>
            </a:r>
          </a:p>
          <a:p>
            <a:r>
              <a:rPr lang="en-US" sz="2400" dirty="0">
                <a:solidFill>
                  <a:schemeClr val="tx1">
                    <a:lumMod val="65000"/>
                    <a:lumOff val="35000"/>
                  </a:schemeClr>
                </a:solidFill>
              </a:rPr>
              <a:t>*If HCl is unavailable, this method is optional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004" y="1879228"/>
            <a:ext cx="2447487" cy="4354486"/>
          </a:xfrm>
          <a:prstGeom prst="rect">
            <a:avLst/>
          </a:prstGeom>
        </p:spPr>
      </p:pic>
      <p:sp>
        <p:nvSpPr>
          <p:cNvPr id="4" name="Rectangle 3"/>
          <p:cNvSpPr/>
          <p:nvPr/>
        </p:nvSpPr>
        <p:spPr>
          <a:xfrm>
            <a:off x="3230927" y="1295400"/>
            <a:ext cx="2682145" cy="369332"/>
          </a:xfrm>
          <a:prstGeom prst="rect">
            <a:avLst/>
          </a:prstGeom>
        </p:spPr>
        <p:txBody>
          <a:bodyPr wrap="none">
            <a:spAutoFit/>
          </a:bodyPr>
          <a:lstStyle/>
          <a:p>
            <a:r>
              <a:rPr lang="en-US" b="1" dirty="0">
                <a:solidFill>
                  <a:schemeClr val="tx2">
                    <a:lumMod val="60000"/>
                    <a:lumOff val="40000"/>
                  </a:schemeClr>
                </a:solidFill>
                <a:effectLst>
                  <a:outerShdw blurRad="38100" dist="38100" dir="2700000" algn="tl">
                    <a:srgbClr val="000000">
                      <a:alpha val="43137"/>
                    </a:srgbClr>
                  </a:outerShdw>
                </a:effectLst>
              </a:rPr>
              <a:t>NRCS Field Book, pg. 2-87</a:t>
            </a:r>
          </a:p>
        </p:txBody>
      </p:sp>
    </p:spTree>
    <p:extLst>
      <p:ext uri="{BB962C8B-B14F-4D97-AF65-F5344CB8AC3E}">
        <p14:creationId xmlns:p14="http://schemas.microsoft.com/office/powerpoint/2010/main" val="314691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solidFill>
                  <a:schemeClr val="tx1">
                    <a:lumMod val="65000"/>
                    <a:lumOff val="35000"/>
                  </a:schemeClr>
                </a:solidFill>
                <a:effectLst>
                  <a:outerShdw blurRad="38100" dist="38100" dir="2700000" algn="tl">
                    <a:srgbClr val="000000">
                      <a:alpha val="43137"/>
                    </a:srgbClr>
                  </a:outerShdw>
                </a:effectLst>
              </a:rPr>
              <a:t>Soil Structure </a:t>
            </a:r>
          </a:p>
        </p:txBody>
      </p:sp>
      <p:sp>
        <p:nvSpPr>
          <p:cNvPr id="3" name="Content Placeholder 2"/>
          <p:cNvSpPr>
            <a:spLocks noGrp="1"/>
          </p:cNvSpPr>
          <p:nvPr>
            <p:ph idx="1"/>
          </p:nvPr>
        </p:nvSpPr>
        <p:spPr>
          <a:xfrm>
            <a:off x="457200" y="1847461"/>
            <a:ext cx="8229600" cy="3897702"/>
          </a:xfrm>
          <a:noFill/>
        </p:spPr>
        <p:txBody>
          <a:bodyPr>
            <a:normAutofit/>
          </a:bodyPr>
          <a:lstStyle/>
          <a:p>
            <a:r>
              <a:rPr lang="en-US" sz="2400" dirty="0">
                <a:solidFill>
                  <a:schemeClr val="tx1">
                    <a:lumMod val="65000"/>
                    <a:lumOff val="35000"/>
                  </a:schemeClr>
                </a:solidFill>
              </a:rPr>
              <a:t>Description of the size, shape, and strength of soil </a:t>
            </a:r>
            <a:r>
              <a:rPr lang="en-US" sz="2400" dirty="0" err="1">
                <a:solidFill>
                  <a:schemeClr val="tx1">
                    <a:lumMod val="65000"/>
                    <a:lumOff val="35000"/>
                  </a:schemeClr>
                </a:solidFill>
              </a:rPr>
              <a:t>peds</a:t>
            </a:r>
            <a:r>
              <a:rPr lang="en-US" sz="2400" dirty="0">
                <a:solidFill>
                  <a:schemeClr val="tx1">
                    <a:lumMod val="65000"/>
                    <a:lumOff val="35000"/>
                  </a:schemeClr>
                </a:solidFill>
              </a:rPr>
              <a:t> or pieces</a:t>
            </a:r>
          </a:p>
          <a:p>
            <a:r>
              <a:rPr lang="en-US" sz="2400" dirty="0">
                <a:solidFill>
                  <a:schemeClr val="tx1">
                    <a:lumMod val="65000"/>
                    <a:lumOff val="35000"/>
                  </a:schemeClr>
                </a:solidFill>
              </a:rPr>
              <a:t>Affects soil water availability through the depth that water can penetrate and residence time that water is available to plants</a:t>
            </a:r>
          </a:p>
        </p:txBody>
      </p:sp>
      <p:sp>
        <p:nvSpPr>
          <p:cNvPr id="7" name="Rectangle 6"/>
          <p:cNvSpPr/>
          <p:nvPr/>
        </p:nvSpPr>
        <p:spPr>
          <a:xfrm>
            <a:off x="144623" y="5829141"/>
            <a:ext cx="8854751" cy="369332"/>
          </a:xfrm>
          <a:prstGeom prst="rect">
            <a:avLst/>
          </a:prstGeom>
          <a:solidFill>
            <a:schemeClr val="accent1">
              <a:lumMod val="20000"/>
              <a:lumOff val="80000"/>
            </a:schemeClr>
          </a:solidFill>
        </p:spPr>
        <p:txBody>
          <a:bodyPr wrap="square">
            <a:spAutoFit/>
          </a:bodyPr>
          <a:lstStyle/>
          <a:p>
            <a:pPr marL="0" lvl="1" algn="ctr"/>
            <a:r>
              <a:rPr lang="en-US" dirty="0">
                <a:solidFill>
                  <a:schemeClr val="tx2">
                    <a:lumMod val="75000"/>
                  </a:schemeClr>
                </a:solidFill>
              </a:rPr>
              <a:t>Which surface structure is better for seed germination -- granular (left) or platy (right)?</a:t>
            </a:r>
            <a:endParaRPr lang="en-US" dirty="0">
              <a:solidFill>
                <a:schemeClr val="tx2">
                  <a:lumMod val="75000"/>
                </a:schemeClr>
              </a:solidFill>
              <a:sym typeface="Wingdings" pitchFamily="2" charset="2"/>
            </a:endParaRPr>
          </a:p>
        </p:txBody>
      </p:sp>
      <p:pic>
        <p:nvPicPr>
          <p:cNvPr id="5122" name="Picture 2" descr="http://www.nrcs.usda.gov/Internet/FSE_MEDIA/nrcs142p2_050704.jpg"/>
          <p:cNvPicPr>
            <a:picLocks noChangeAspect="1" noChangeArrowheads="1"/>
          </p:cNvPicPr>
          <p:nvPr/>
        </p:nvPicPr>
        <p:blipFill rotWithShape="1">
          <a:blip r:embed="rId3">
            <a:extLst>
              <a:ext uri="{28A0092B-C50C-407E-A947-70E740481C1C}">
                <a14:useLocalDpi xmlns:a14="http://schemas.microsoft.com/office/drawing/2010/main" val="0"/>
              </a:ext>
            </a:extLst>
          </a:blip>
          <a:srcRect l="13333" t="10965" r="6954" b="11241"/>
          <a:stretch/>
        </p:blipFill>
        <p:spPr bwMode="auto">
          <a:xfrm>
            <a:off x="1635226" y="3483248"/>
            <a:ext cx="2661279" cy="206477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blm.gov/photos/netpub/server.np?preview=79783&amp;site=BLM&amp;catalog=catalo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08" t="3161" r="2296" b="30331"/>
          <a:stretch/>
        </p:blipFill>
        <p:spPr bwMode="auto">
          <a:xfrm>
            <a:off x="4448905" y="3483249"/>
            <a:ext cx="2983523" cy="20647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94649" y="1259363"/>
            <a:ext cx="3354701" cy="369332"/>
          </a:xfrm>
          <a:prstGeom prst="rect">
            <a:avLst/>
          </a:prstGeom>
        </p:spPr>
        <p:txBody>
          <a:bodyPr wrap="none">
            <a:spAutoFit/>
          </a:bodyPr>
          <a:lstStyle/>
          <a:p>
            <a:r>
              <a:rPr lang="en-US" b="1" dirty="0">
                <a:solidFill>
                  <a:schemeClr val="tx2">
                    <a:lumMod val="60000"/>
                    <a:lumOff val="40000"/>
                  </a:schemeClr>
                </a:solidFill>
                <a:effectLst>
                  <a:outerShdw blurRad="38100" dist="38100" dir="2700000" algn="tl">
                    <a:srgbClr val="000000">
                      <a:alpha val="43137"/>
                    </a:srgbClr>
                  </a:outerShdw>
                </a:effectLst>
              </a:rPr>
              <a:t>NRCS Field Book, pg. 2-53 to 2-61</a:t>
            </a:r>
          </a:p>
        </p:txBody>
      </p:sp>
      <p:sp>
        <p:nvSpPr>
          <p:cNvPr id="8" name="TextBox 7">
            <a:extLst>
              <a:ext uri="{FF2B5EF4-FFF2-40B4-BE49-F238E27FC236}">
                <a16:creationId xmlns:a16="http://schemas.microsoft.com/office/drawing/2014/main" id="{441DD510-3C08-4B3E-B4E4-BC1D410B0D11}"/>
              </a:ext>
            </a:extLst>
          </p:cNvPr>
          <p:cNvSpPr txBox="1"/>
          <p:nvPr/>
        </p:nvSpPr>
        <p:spPr>
          <a:xfrm>
            <a:off x="7584828" y="3429000"/>
            <a:ext cx="1414546" cy="2031325"/>
          </a:xfrm>
          <a:prstGeom prst="rect">
            <a:avLst/>
          </a:prstGeom>
          <a:noFill/>
        </p:spPr>
        <p:txBody>
          <a:bodyPr wrap="square" rtlCol="0">
            <a:spAutoFit/>
          </a:bodyPr>
          <a:lstStyle/>
          <a:p>
            <a:r>
              <a:rPr lang="en-US" dirty="0">
                <a:solidFill>
                  <a:schemeClr val="tx1">
                    <a:lumMod val="65000"/>
                    <a:lumOff val="35000"/>
                  </a:schemeClr>
                </a:solidFill>
              </a:rPr>
              <a:t>*If the NRCS Field Books is unavailable, this method is optional</a:t>
            </a:r>
          </a:p>
          <a:p>
            <a:endParaRPr lang="en-US" dirty="0"/>
          </a:p>
        </p:txBody>
      </p:sp>
    </p:spTree>
    <p:extLst>
      <p:ext uri="{BB962C8B-B14F-4D97-AF65-F5344CB8AC3E}">
        <p14:creationId xmlns:p14="http://schemas.microsoft.com/office/powerpoint/2010/main" val="2442391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70580" y="1329178"/>
            <a:ext cx="3648269" cy="723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lstStyle/>
          <a:p>
            <a:r>
              <a:rPr lang="en-US" dirty="0">
                <a:solidFill>
                  <a:schemeClr val="tx1">
                    <a:lumMod val="65000"/>
                    <a:lumOff val="35000"/>
                  </a:schemeClr>
                </a:solidFill>
                <a:effectLst>
                  <a:outerShdw blurRad="38100" dist="38100" dir="2700000" algn="tl">
                    <a:srgbClr val="000000">
                      <a:alpha val="43137"/>
                    </a:srgbClr>
                  </a:outerShdw>
                </a:effectLst>
              </a:rPr>
              <a:t>Soil Structure </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006688"/>
            <a:ext cx="5335570" cy="5851311"/>
          </a:xfrm>
          <a:prstGeom prst="rect">
            <a:avLst/>
          </a:prstGeom>
        </p:spPr>
      </p:pic>
      <p:sp>
        <p:nvSpPr>
          <p:cNvPr id="8" name="TextBox 7"/>
          <p:cNvSpPr txBox="1"/>
          <p:nvPr/>
        </p:nvSpPr>
        <p:spPr>
          <a:xfrm>
            <a:off x="5446906" y="2162628"/>
            <a:ext cx="3697094" cy="1569660"/>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chemeClr val="tx1">
                    <a:lumMod val="65000"/>
                    <a:lumOff val="35000"/>
                  </a:schemeClr>
                </a:solidFill>
              </a:rPr>
              <a:t>Type </a:t>
            </a:r>
            <a:r>
              <a:rPr lang="en-US" sz="3200" dirty="0">
                <a:solidFill>
                  <a:schemeClr val="tx1">
                    <a:lumMod val="65000"/>
                    <a:lumOff val="35000"/>
                  </a:schemeClr>
                </a:solidFill>
              </a:rPr>
              <a:t>(shape), grade (strength), and size</a:t>
            </a:r>
          </a:p>
        </p:txBody>
      </p:sp>
    </p:spTree>
    <p:extLst>
      <p:ext uri="{BB962C8B-B14F-4D97-AF65-F5344CB8AC3E}">
        <p14:creationId xmlns:p14="http://schemas.microsoft.com/office/powerpoint/2010/main" val="529925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76200"/>
            <a:ext cx="6477000" cy="1143000"/>
          </a:xfrm>
          <a:noFill/>
        </p:spPr>
        <p:txBody>
          <a:bodyPr/>
          <a:lstStyle/>
          <a:p>
            <a:r>
              <a:rPr lang="en-US" dirty="0">
                <a:solidFill>
                  <a:schemeClr val="tx1">
                    <a:lumMod val="65000"/>
                    <a:lumOff val="35000"/>
                  </a:schemeClr>
                </a:solidFill>
                <a:effectLst>
                  <a:outerShdw blurRad="38100" dist="38100" dir="2700000" algn="tl">
                    <a:srgbClr val="000000">
                      <a:alpha val="43137"/>
                    </a:srgbClr>
                  </a:outerShdw>
                </a:effectLst>
              </a:rPr>
              <a:t>Soil Color </a:t>
            </a:r>
          </a:p>
        </p:txBody>
      </p:sp>
      <p:sp>
        <p:nvSpPr>
          <p:cNvPr id="3" name="Content Placeholder 2"/>
          <p:cNvSpPr>
            <a:spLocks noGrp="1"/>
          </p:cNvSpPr>
          <p:nvPr>
            <p:ph idx="1"/>
          </p:nvPr>
        </p:nvSpPr>
        <p:spPr>
          <a:xfrm>
            <a:off x="2438400" y="2220686"/>
            <a:ext cx="6324600" cy="4408713"/>
          </a:xfrm>
          <a:noFill/>
        </p:spPr>
        <p:txBody>
          <a:bodyPr>
            <a:normAutofit/>
          </a:bodyPr>
          <a:lstStyle/>
          <a:p>
            <a:r>
              <a:rPr lang="en-US" sz="2400" dirty="0">
                <a:solidFill>
                  <a:schemeClr val="tx1">
                    <a:lumMod val="65000"/>
                    <a:lumOff val="35000"/>
                  </a:schemeClr>
                </a:solidFill>
              </a:rPr>
              <a:t>Indicator of the amount of organic matter in the soil, which is important for water holding capacity and nutrient availability (</a:t>
            </a:r>
            <a:r>
              <a:rPr lang="en-US" sz="2400" dirty="0" err="1">
                <a:solidFill>
                  <a:schemeClr val="tx1">
                    <a:lumMod val="65000"/>
                    <a:lumOff val="35000"/>
                  </a:schemeClr>
                </a:solidFill>
              </a:rPr>
              <a:t>darker</a:t>
            </a:r>
            <a:r>
              <a:rPr lang="en-US" sz="2400" dirty="0" err="1">
                <a:solidFill>
                  <a:schemeClr val="tx1">
                    <a:lumMod val="65000"/>
                    <a:lumOff val="35000"/>
                  </a:schemeClr>
                </a:solidFill>
                <a:sym typeface="Wingdings" pitchFamily="2" charset="2"/>
              </a:rPr>
              <a:t>more</a:t>
            </a:r>
            <a:r>
              <a:rPr lang="en-US" sz="2400" dirty="0">
                <a:solidFill>
                  <a:schemeClr val="tx1">
                    <a:lumMod val="65000"/>
                    <a:lumOff val="35000"/>
                  </a:schemeClr>
                </a:solidFill>
                <a:sym typeface="Wingdings" pitchFamily="2" charset="2"/>
              </a:rPr>
              <a:t> organic matter)</a:t>
            </a:r>
            <a:endParaRPr lang="en-US" sz="2400" dirty="0">
              <a:solidFill>
                <a:schemeClr val="tx1">
                  <a:lumMod val="65000"/>
                  <a:lumOff val="35000"/>
                </a:schemeClr>
              </a:solidFill>
            </a:endParaRPr>
          </a:p>
          <a:p>
            <a:r>
              <a:rPr lang="en-US" sz="2400" dirty="0">
                <a:solidFill>
                  <a:schemeClr val="tx1">
                    <a:lumMod val="65000"/>
                    <a:lumOff val="35000"/>
                  </a:schemeClr>
                </a:solidFill>
              </a:rPr>
              <a:t>Match the soil with a color on the Munsell Color Chart</a:t>
            </a:r>
          </a:p>
        </p:txBody>
      </p:sp>
      <p:pic>
        <p:nvPicPr>
          <p:cNvPr id="8" name="Picture 7" descr="F:\Alaska_Pix\Tina\P100027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948" t="60004" r="11162" b="13598"/>
          <a:stretch/>
        </p:blipFill>
        <p:spPr bwMode="auto">
          <a:xfrm rot="16200000" flipV="1">
            <a:off x="-2346508" y="2258511"/>
            <a:ext cx="7010399" cy="23173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student uses a Munsell Color Chart in the field to determine how soil is for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316" y="4178061"/>
            <a:ext cx="2318684" cy="20868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58489" y="1216795"/>
            <a:ext cx="2140330" cy="369332"/>
          </a:xfrm>
          <a:prstGeom prst="rect">
            <a:avLst/>
          </a:prstGeom>
        </p:spPr>
        <p:txBody>
          <a:bodyPr wrap="none">
            <a:spAutoFit/>
          </a:bodyPr>
          <a:lstStyle/>
          <a:p>
            <a:r>
              <a:rPr lang="en-US" b="1" dirty="0" err="1">
                <a:solidFill>
                  <a:schemeClr val="tx2">
                    <a:lumMod val="60000"/>
                    <a:lumOff val="40000"/>
                  </a:schemeClr>
                </a:solidFill>
                <a:effectLst>
                  <a:outerShdw blurRad="38100" dist="38100" dir="2700000" algn="tl">
                    <a:srgbClr val="000000">
                      <a:alpha val="43137"/>
                    </a:srgbClr>
                  </a:outerShdw>
                </a:effectLst>
              </a:rPr>
              <a:t>Munsell</a:t>
            </a:r>
            <a:r>
              <a:rPr lang="en-US" b="1" dirty="0">
                <a:solidFill>
                  <a:schemeClr val="tx2">
                    <a:lumMod val="60000"/>
                    <a:lumOff val="40000"/>
                  </a:schemeClr>
                </a:solidFill>
                <a:effectLst>
                  <a:outerShdw blurRad="38100" dist="38100" dir="2700000" algn="tl">
                    <a:srgbClr val="000000">
                      <a:alpha val="43137"/>
                    </a:srgbClr>
                  </a:outerShdw>
                </a:effectLst>
              </a:rPr>
              <a:t> Color Chart</a:t>
            </a:r>
          </a:p>
        </p:txBody>
      </p:sp>
      <p:sp>
        <p:nvSpPr>
          <p:cNvPr id="6" name="TextBox 5">
            <a:extLst>
              <a:ext uri="{FF2B5EF4-FFF2-40B4-BE49-F238E27FC236}">
                <a16:creationId xmlns:a16="http://schemas.microsoft.com/office/drawing/2014/main" id="{62F6C00B-ED1C-4637-9F7D-F014BC348D96}"/>
              </a:ext>
            </a:extLst>
          </p:cNvPr>
          <p:cNvSpPr txBox="1"/>
          <p:nvPr/>
        </p:nvSpPr>
        <p:spPr>
          <a:xfrm>
            <a:off x="2438400" y="4563304"/>
            <a:ext cx="1565031" cy="1754326"/>
          </a:xfrm>
          <a:prstGeom prst="rect">
            <a:avLst/>
          </a:prstGeom>
          <a:noFill/>
        </p:spPr>
        <p:txBody>
          <a:bodyPr wrap="square" rtlCol="0">
            <a:spAutoFit/>
          </a:bodyPr>
          <a:lstStyle/>
          <a:p>
            <a:r>
              <a:rPr lang="en-US" dirty="0">
                <a:solidFill>
                  <a:schemeClr val="tx1">
                    <a:lumMod val="65000"/>
                    <a:lumOff val="35000"/>
                  </a:schemeClr>
                </a:solidFill>
              </a:rPr>
              <a:t>*If Munsell Color Chart is </a:t>
            </a:r>
          </a:p>
          <a:p>
            <a:r>
              <a:rPr lang="en-US" dirty="0">
                <a:solidFill>
                  <a:schemeClr val="tx1">
                    <a:lumMod val="65000"/>
                    <a:lumOff val="35000"/>
                  </a:schemeClr>
                </a:solidFill>
              </a:rPr>
              <a:t>Unavailable, this method is </a:t>
            </a:r>
          </a:p>
          <a:p>
            <a:r>
              <a:rPr lang="en-US" dirty="0">
                <a:solidFill>
                  <a:schemeClr val="tx1">
                    <a:lumMod val="65000"/>
                    <a:lumOff val="35000"/>
                  </a:schemeClr>
                </a:solidFill>
              </a:rPr>
              <a:t>optional</a:t>
            </a:r>
          </a:p>
          <a:p>
            <a:endParaRPr lang="en-US" dirty="0"/>
          </a:p>
        </p:txBody>
      </p:sp>
    </p:spTree>
    <p:extLst>
      <p:ext uri="{BB962C8B-B14F-4D97-AF65-F5344CB8AC3E}">
        <p14:creationId xmlns:p14="http://schemas.microsoft.com/office/powerpoint/2010/main" val="1413196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U:\Renewable Energy\Range\AIM\AIM Train the Trainer\cleyey-residuum-mafic-parent-material-munsell-ch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428999" y="1143001"/>
            <a:ext cx="6858003" cy="457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8986"/>
          <a:stretch/>
        </p:blipFill>
        <p:spPr>
          <a:xfrm>
            <a:off x="1" y="0"/>
            <a:ext cx="4681330" cy="6858000"/>
          </a:xfrm>
          <a:prstGeom prst="rect">
            <a:avLst/>
          </a:prstGeom>
        </p:spPr>
      </p:pic>
      <p:sp>
        <p:nvSpPr>
          <p:cNvPr id="11" name="Content Placeholder 2"/>
          <p:cNvSpPr txBox="1">
            <a:spLocks/>
          </p:cNvSpPr>
          <p:nvPr/>
        </p:nvSpPr>
        <p:spPr>
          <a:xfrm>
            <a:off x="2139286" y="5607602"/>
            <a:ext cx="1941395" cy="705677"/>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bg2">
                    <a:lumMod val="10000"/>
                  </a:schemeClr>
                </a:solidFill>
              </a:rPr>
              <a:t>5YR 5/3</a:t>
            </a:r>
          </a:p>
        </p:txBody>
      </p:sp>
      <p:sp>
        <p:nvSpPr>
          <p:cNvPr id="12" name="Rectangle 11"/>
          <p:cNvSpPr/>
          <p:nvPr/>
        </p:nvSpPr>
        <p:spPr>
          <a:xfrm>
            <a:off x="1977888" y="3150703"/>
            <a:ext cx="566530" cy="764203"/>
          </a:xfrm>
          <a:prstGeom prst="rect">
            <a:avLst/>
          </a:prstGeom>
          <a:noFill/>
          <a:ln w="76200" cmpd="thickThi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449479">
            <a:off x="7095576" y="3005955"/>
            <a:ext cx="566530" cy="764203"/>
          </a:xfrm>
          <a:prstGeom prst="rect">
            <a:avLst/>
          </a:prstGeom>
          <a:noFill/>
          <a:ln w="130175" cmpd="tri">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6972868" y="5254763"/>
            <a:ext cx="1941395" cy="705677"/>
          </a:xfrm>
          <a:prstGeom prst="rect">
            <a:avLst/>
          </a:prstGeom>
          <a:solidFill>
            <a:schemeClr val="bg1"/>
          </a:solidFill>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bg2">
                    <a:lumMod val="10000"/>
                  </a:schemeClr>
                </a:solidFill>
              </a:rPr>
              <a:t>2.5YR 4/5</a:t>
            </a:r>
          </a:p>
        </p:txBody>
      </p:sp>
    </p:spTree>
    <p:extLst>
      <p:ext uri="{BB962C8B-B14F-4D97-AF65-F5344CB8AC3E}">
        <p14:creationId xmlns:p14="http://schemas.microsoft.com/office/powerpoint/2010/main" val="3994437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28600"/>
            <a:ext cx="8763000" cy="609600"/>
          </a:xfrm>
          <a:prstGeom prst="rect">
            <a:avLst/>
          </a:prstGeom>
          <a:solidFill>
            <a:schemeClr val="accent1">
              <a:lumMod val="20000"/>
              <a:lumOff val="80000"/>
            </a:schemeClr>
          </a:solidFill>
        </p:spPr>
        <p:txBody>
          <a:bodyPr/>
          <a:lstStyle/>
          <a:p>
            <a:pPr algn="ctr" eaLnBrk="0" hangingPunct="0">
              <a:defRPr/>
            </a:pPr>
            <a:r>
              <a:rPr lang="en-US" sz="2800" b="1" kern="0" dirty="0">
                <a:solidFill>
                  <a:schemeClr val="tx2">
                    <a:lumMod val="75000"/>
                  </a:schemeClr>
                </a:solidFill>
                <a:effectLst>
                  <a:outerShdw blurRad="38100" dist="38100" dir="2700000" algn="tl">
                    <a:srgbClr val="000000">
                      <a:alpha val="43137"/>
                    </a:srgbClr>
                  </a:outerShdw>
                </a:effectLst>
                <a:latin typeface="+mj-lt"/>
                <a:ea typeface="+mj-ea"/>
                <a:cs typeface="+mj-cs"/>
              </a:rPr>
              <a:t>How many horizons do you see in each soil pit? </a:t>
            </a:r>
          </a:p>
        </p:txBody>
      </p:sp>
      <p:pic>
        <p:nvPicPr>
          <p:cNvPr id="3074" name="Picture 2" descr="http://i695.photobucket.com/albums/vv318/ChrisC85/soil3.jpg"/>
          <p:cNvPicPr>
            <a:picLocks noChangeAspect="1" noChangeArrowheads="1"/>
          </p:cNvPicPr>
          <p:nvPr/>
        </p:nvPicPr>
        <p:blipFill rotWithShape="1">
          <a:blip r:embed="rId3">
            <a:extLst>
              <a:ext uri="{28A0092B-C50C-407E-A947-70E740481C1C}">
                <a14:useLocalDpi xmlns:a14="http://schemas.microsoft.com/office/drawing/2010/main" val="0"/>
              </a:ext>
            </a:extLst>
          </a:blip>
          <a:srcRect r="22441"/>
          <a:stretch/>
        </p:blipFill>
        <p:spPr bwMode="auto">
          <a:xfrm>
            <a:off x="228600" y="1303347"/>
            <a:ext cx="2819400" cy="54086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nrcs.usda.gov/Internet/FSE_MEDIA/nrcs144p2_039282.jpg"/>
          <p:cNvPicPr>
            <a:picLocks noChangeAspect="1" noChangeArrowheads="1"/>
          </p:cNvPicPr>
          <p:nvPr/>
        </p:nvPicPr>
        <p:blipFill rotWithShape="1">
          <a:blip r:embed="rId4">
            <a:extLst>
              <a:ext uri="{28A0092B-C50C-407E-A947-70E740481C1C}">
                <a14:useLocalDpi xmlns:a14="http://schemas.microsoft.com/office/drawing/2010/main" val="0"/>
              </a:ext>
            </a:extLst>
          </a:blip>
          <a:srcRect l="47683" t="10359" r="-1" b="23650"/>
          <a:stretch/>
        </p:blipFill>
        <p:spPr bwMode="auto">
          <a:xfrm>
            <a:off x="6042539" y="1303345"/>
            <a:ext cx="2834935" cy="5408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404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28600"/>
            <a:ext cx="8763000" cy="609600"/>
          </a:xfrm>
          <a:prstGeom prst="rect">
            <a:avLst/>
          </a:prstGeom>
          <a:solidFill>
            <a:schemeClr val="accent1">
              <a:lumMod val="20000"/>
              <a:lumOff val="80000"/>
            </a:schemeClr>
          </a:solidFill>
        </p:spPr>
        <p:txBody>
          <a:bodyPr/>
          <a:lstStyle/>
          <a:p>
            <a:pPr algn="ctr" eaLnBrk="0" hangingPunct="0">
              <a:defRPr/>
            </a:pPr>
            <a:r>
              <a:rPr lang="en-US" sz="2800" b="1" kern="0" dirty="0">
                <a:solidFill>
                  <a:schemeClr val="tx2">
                    <a:lumMod val="75000"/>
                  </a:schemeClr>
                </a:solidFill>
                <a:effectLst>
                  <a:outerShdw blurRad="38100" dist="38100" dir="2700000" algn="tl">
                    <a:srgbClr val="000000">
                      <a:alpha val="43137"/>
                    </a:srgbClr>
                  </a:outerShdw>
                </a:effectLst>
                <a:latin typeface="+mj-lt"/>
                <a:ea typeface="+mj-ea"/>
                <a:cs typeface="+mj-cs"/>
              </a:rPr>
              <a:t>What differences in soil properties can you see? </a:t>
            </a:r>
          </a:p>
        </p:txBody>
      </p:sp>
      <p:pic>
        <p:nvPicPr>
          <p:cNvPr id="3074" name="Picture 2" descr="http://i695.photobucket.com/albums/vv318/ChrisC85/soil3.jpg"/>
          <p:cNvPicPr>
            <a:picLocks noChangeAspect="1" noChangeArrowheads="1"/>
          </p:cNvPicPr>
          <p:nvPr/>
        </p:nvPicPr>
        <p:blipFill rotWithShape="1">
          <a:blip r:embed="rId3">
            <a:extLst>
              <a:ext uri="{28A0092B-C50C-407E-A947-70E740481C1C}">
                <a14:useLocalDpi xmlns:a14="http://schemas.microsoft.com/office/drawing/2010/main" val="0"/>
              </a:ext>
            </a:extLst>
          </a:blip>
          <a:srcRect r="22441"/>
          <a:stretch/>
        </p:blipFill>
        <p:spPr bwMode="auto">
          <a:xfrm>
            <a:off x="228600" y="1303347"/>
            <a:ext cx="2819400" cy="54086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nrcs.usda.gov/Internet/FSE_MEDIA/nrcs144p2_039282.jpg"/>
          <p:cNvPicPr>
            <a:picLocks noChangeAspect="1" noChangeArrowheads="1"/>
          </p:cNvPicPr>
          <p:nvPr/>
        </p:nvPicPr>
        <p:blipFill rotWithShape="1">
          <a:blip r:embed="rId4">
            <a:extLst>
              <a:ext uri="{28A0092B-C50C-407E-A947-70E740481C1C}">
                <a14:useLocalDpi xmlns:a14="http://schemas.microsoft.com/office/drawing/2010/main" val="0"/>
              </a:ext>
            </a:extLst>
          </a:blip>
          <a:srcRect l="47683" t="10359" r="-1" b="23650"/>
          <a:stretch/>
        </p:blipFill>
        <p:spPr bwMode="auto">
          <a:xfrm>
            <a:off x="6042539" y="1303345"/>
            <a:ext cx="2834935" cy="5408667"/>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230819" y="2626443"/>
            <a:ext cx="2817181" cy="125635"/>
          </a:xfrm>
          <a:custGeom>
            <a:avLst/>
            <a:gdLst>
              <a:gd name="connsiteX0" fmla="*/ 0 w 2823099"/>
              <a:gd name="connsiteY0" fmla="*/ 10225 h 125635"/>
              <a:gd name="connsiteX1" fmla="*/ 266331 w 2823099"/>
              <a:gd name="connsiteY1" fmla="*/ 10225 h 125635"/>
              <a:gd name="connsiteX2" fmla="*/ 390618 w 2823099"/>
              <a:gd name="connsiteY2" fmla="*/ 27980 h 125635"/>
              <a:gd name="connsiteX3" fmla="*/ 443884 w 2823099"/>
              <a:gd name="connsiteY3" fmla="*/ 45736 h 125635"/>
              <a:gd name="connsiteX4" fmla="*/ 479395 w 2823099"/>
              <a:gd name="connsiteY4" fmla="*/ 63491 h 125635"/>
              <a:gd name="connsiteX5" fmla="*/ 514905 w 2823099"/>
              <a:gd name="connsiteY5" fmla="*/ 72369 h 125635"/>
              <a:gd name="connsiteX6" fmla="*/ 594804 w 2823099"/>
              <a:gd name="connsiteY6" fmla="*/ 90124 h 125635"/>
              <a:gd name="connsiteX7" fmla="*/ 710214 w 2823099"/>
              <a:gd name="connsiteY7" fmla="*/ 116757 h 125635"/>
              <a:gd name="connsiteX8" fmla="*/ 1127464 w 2823099"/>
              <a:gd name="connsiteY8" fmla="*/ 125635 h 125635"/>
              <a:gd name="connsiteX9" fmla="*/ 1491449 w 2823099"/>
              <a:gd name="connsiteY9" fmla="*/ 116757 h 125635"/>
              <a:gd name="connsiteX10" fmla="*/ 1597981 w 2823099"/>
              <a:gd name="connsiteY10" fmla="*/ 90124 h 125635"/>
              <a:gd name="connsiteX11" fmla="*/ 1624614 w 2823099"/>
              <a:gd name="connsiteY11" fmla="*/ 81246 h 125635"/>
              <a:gd name="connsiteX12" fmla="*/ 1651247 w 2823099"/>
              <a:gd name="connsiteY12" fmla="*/ 72369 h 125635"/>
              <a:gd name="connsiteX13" fmla="*/ 2032987 w 2823099"/>
              <a:gd name="connsiteY13" fmla="*/ 45736 h 125635"/>
              <a:gd name="connsiteX14" fmla="*/ 2095131 w 2823099"/>
              <a:gd name="connsiteY14" fmla="*/ 36858 h 125635"/>
              <a:gd name="connsiteX15" fmla="*/ 2778711 w 2823099"/>
              <a:gd name="connsiteY15" fmla="*/ 36858 h 125635"/>
              <a:gd name="connsiteX16" fmla="*/ 2823099 w 2823099"/>
              <a:gd name="connsiteY16" fmla="*/ 36858 h 12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3099" h="125635">
                <a:moveTo>
                  <a:pt x="0" y="10225"/>
                </a:moveTo>
                <a:cubicBezTo>
                  <a:pt x="126615" y="-2437"/>
                  <a:pt x="101171" y="-4348"/>
                  <a:pt x="266331" y="10225"/>
                </a:cubicBezTo>
                <a:cubicBezTo>
                  <a:pt x="308019" y="13903"/>
                  <a:pt x="390618" y="27980"/>
                  <a:pt x="390618" y="27980"/>
                </a:cubicBezTo>
                <a:cubicBezTo>
                  <a:pt x="408373" y="33899"/>
                  <a:pt x="427144" y="37366"/>
                  <a:pt x="443884" y="45736"/>
                </a:cubicBezTo>
                <a:cubicBezTo>
                  <a:pt x="455721" y="51654"/>
                  <a:pt x="467004" y="58844"/>
                  <a:pt x="479395" y="63491"/>
                </a:cubicBezTo>
                <a:cubicBezTo>
                  <a:pt x="490819" y="67775"/>
                  <a:pt x="502995" y="69722"/>
                  <a:pt x="514905" y="72369"/>
                </a:cubicBezTo>
                <a:cubicBezTo>
                  <a:pt x="547510" y="79614"/>
                  <a:pt x="563857" y="80840"/>
                  <a:pt x="594804" y="90124"/>
                </a:cubicBezTo>
                <a:cubicBezTo>
                  <a:pt x="648150" y="106128"/>
                  <a:pt x="651647" y="114588"/>
                  <a:pt x="710214" y="116757"/>
                </a:cubicBezTo>
                <a:cubicBezTo>
                  <a:pt x="849233" y="121906"/>
                  <a:pt x="988381" y="122676"/>
                  <a:pt x="1127464" y="125635"/>
                </a:cubicBezTo>
                <a:lnTo>
                  <a:pt x="1491449" y="116757"/>
                </a:lnTo>
                <a:cubicBezTo>
                  <a:pt x="1532558" y="115008"/>
                  <a:pt x="1559473" y="102960"/>
                  <a:pt x="1597981" y="90124"/>
                </a:cubicBezTo>
                <a:lnTo>
                  <a:pt x="1624614" y="81246"/>
                </a:lnTo>
                <a:lnTo>
                  <a:pt x="1651247" y="72369"/>
                </a:lnTo>
                <a:cubicBezTo>
                  <a:pt x="1755280" y="-31670"/>
                  <a:pt x="1653922" y="61530"/>
                  <a:pt x="2032987" y="45736"/>
                </a:cubicBezTo>
                <a:cubicBezTo>
                  <a:pt x="2053894" y="44865"/>
                  <a:pt x="2074416" y="39817"/>
                  <a:pt x="2095131" y="36858"/>
                </a:cubicBezTo>
                <a:cubicBezTo>
                  <a:pt x="2329597" y="-41300"/>
                  <a:pt x="2110760" y="28403"/>
                  <a:pt x="2778711" y="36858"/>
                </a:cubicBezTo>
                <a:cubicBezTo>
                  <a:pt x="2793506" y="37045"/>
                  <a:pt x="2808303" y="36858"/>
                  <a:pt x="2823099" y="36858"/>
                </a:cubicBezTo>
              </a:path>
            </a:pathLst>
          </a:custGeom>
          <a:noFill/>
          <a:ln w="38100">
            <a:solidFill>
              <a:srgbClr val="FFFF00"/>
            </a:solidFill>
          </a:ln>
          <a:effectLst>
            <a:outerShdw blurRad="38100" dist="254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30819" y="4057095"/>
            <a:ext cx="2817181" cy="88777"/>
          </a:xfrm>
          <a:custGeom>
            <a:avLst/>
            <a:gdLst>
              <a:gd name="connsiteX0" fmla="*/ 0 w 2876365"/>
              <a:gd name="connsiteY0" fmla="*/ 88777 h 88777"/>
              <a:gd name="connsiteX1" fmla="*/ 1038688 w 2876365"/>
              <a:gd name="connsiteY1" fmla="*/ 79899 h 88777"/>
              <a:gd name="connsiteX2" fmla="*/ 1154098 w 2876365"/>
              <a:gd name="connsiteY2" fmla="*/ 53266 h 88777"/>
              <a:gd name="connsiteX3" fmla="*/ 1251752 w 2876365"/>
              <a:gd name="connsiteY3" fmla="*/ 26633 h 88777"/>
              <a:gd name="connsiteX4" fmla="*/ 1287263 w 2876365"/>
              <a:gd name="connsiteY4" fmla="*/ 17755 h 88777"/>
              <a:gd name="connsiteX5" fmla="*/ 1313896 w 2876365"/>
              <a:gd name="connsiteY5" fmla="*/ 8878 h 88777"/>
              <a:gd name="connsiteX6" fmla="*/ 1367162 w 2876365"/>
              <a:gd name="connsiteY6" fmla="*/ 0 h 88777"/>
              <a:gd name="connsiteX7" fmla="*/ 1882066 w 2876365"/>
              <a:gd name="connsiteY7" fmla="*/ 8878 h 88777"/>
              <a:gd name="connsiteX8" fmla="*/ 1935332 w 2876365"/>
              <a:gd name="connsiteY8" fmla="*/ 17755 h 88777"/>
              <a:gd name="connsiteX9" fmla="*/ 2024109 w 2876365"/>
              <a:gd name="connsiteY9" fmla="*/ 26633 h 88777"/>
              <a:gd name="connsiteX10" fmla="*/ 2148397 w 2876365"/>
              <a:gd name="connsiteY10" fmla="*/ 53266 h 88777"/>
              <a:gd name="connsiteX11" fmla="*/ 2183907 w 2876365"/>
              <a:gd name="connsiteY11" fmla="*/ 62144 h 88777"/>
              <a:gd name="connsiteX12" fmla="*/ 2210540 w 2876365"/>
              <a:gd name="connsiteY12" fmla="*/ 71022 h 88777"/>
              <a:gd name="connsiteX13" fmla="*/ 2308195 w 2876365"/>
              <a:gd name="connsiteY13" fmla="*/ 79899 h 88777"/>
              <a:gd name="connsiteX14" fmla="*/ 2574525 w 2876365"/>
              <a:gd name="connsiteY14" fmla="*/ 71022 h 88777"/>
              <a:gd name="connsiteX15" fmla="*/ 2698812 w 2876365"/>
              <a:gd name="connsiteY15" fmla="*/ 62144 h 88777"/>
              <a:gd name="connsiteX16" fmla="*/ 2876365 w 2876365"/>
              <a:gd name="connsiteY16" fmla="*/ 53266 h 8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76365" h="88777">
                <a:moveTo>
                  <a:pt x="0" y="88777"/>
                </a:moveTo>
                <a:lnTo>
                  <a:pt x="1038688" y="79899"/>
                </a:lnTo>
                <a:cubicBezTo>
                  <a:pt x="1104780" y="78833"/>
                  <a:pt x="1094021" y="68285"/>
                  <a:pt x="1154098" y="53266"/>
                </a:cubicBezTo>
                <a:cubicBezTo>
                  <a:pt x="1407237" y="-10018"/>
                  <a:pt x="1135611" y="59817"/>
                  <a:pt x="1251752" y="26633"/>
                </a:cubicBezTo>
                <a:cubicBezTo>
                  <a:pt x="1263484" y="23281"/>
                  <a:pt x="1275531" y="21107"/>
                  <a:pt x="1287263" y="17755"/>
                </a:cubicBezTo>
                <a:cubicBezTo>
                  <a:pt x="1296261" y="15184"/>
                  <a:pt x="1304761" y="10908"/>
                  <a:pt x="1313896" y="8878"/>
                </a:cubicBezTo>
                <a:cubicBezTo>
                  <a:pt x="1331468" y="4973"/>
                  <a:pt x="1349407" y="2959"/>
                  <a:pt x="1367162" y="0"/>
                </a:cubicBezTo>
                <a:lnTo>
                  <a:pt x="1882066" y="8878"/>
                </a:lnTo>
                <a:cubicBezTo>
                  <a:pt x="1900057" y="9440"/>
                  <a:pt x="1917471" y="15522"/>
                  <a:pt x="1935332" y="17755"/>
                </a:cubicBezTo>
                <a:cubicBezTo>
                  <a:pt x="1964842" y="21444"/>
                  <a:pt x="1994517" y="23674"/>
                  <a:pt x="2024109" y="26633"/>
                </a:cubicBezTo>
                <a:cubicBezTo>
                  <a:pt x="2100009" y="51933"/>
                  <a:pt x="2058804" y="42067"/>
                  <a:pt x="2148397" y="53266"/>
                </a:cubicBezTo>
                <a:cubicBezTo>
                  <a:pt x="2160234" y="56225"/>
                  <a:pt x="2172175" y="58792"/>
                  <a:pt x="2183907" y="62144"/>
                </a:cubicBezTo>
                <a:cubicBezTo>
                  <a:pt x="2192905" y="64715"/>
                  <a:pt x="2201276" y="69699"/>
                  <a:pt x="2210540" y="71022"/>
                </a:cubicBezTo>
                <a:cubicBezTo>
                  <a:pt x="2242897" y="75644"/>
                  <a:pt x="2275643" y="76940"/>
                  <a:pt x="2308195" y="79899"/>
                </a:cubicBezTo>
                <a:lnTo>
                  <a:pt x="2574525" y="71022"/>
                </a:lnTo>
                <a:cubicBezTo>
                  <a:pt x="2616017" y="69136"/>
                  <a:pt x="2657364" y="64818"/>
                  <a:pt x="2698812" y="62144"/>
                </a:cubicBezTo>
                <a:cubicBezTo>
                  <a:pt x="2844496" y="52745"/>
                  <a:pt x="2801822" y="53266"/>
                  <a:pt x="2876365" y="53266"/>
                </a:cubicBezTo>
              </a:path>
            </a:pathLst>
          </a:custGeom>
          <a:noFill/>
          <a:ln w="38100">
            <a:solidFill>
              <a:srgbClr val="FFFF00"/>
            </a:solidFill>
          </a:ln>
          <a:effectLst>
            <a:outerShdw blurRad="38100" dist="254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13065" y="5193437"/>
            <a:ext cx="2834936" cy="266330"/>
          </a:xfrm>
          <a:custGeom>
            <a:avLst/>
            <a:gdLst>
              <a:gd name="connsiteX0" fmla="*/ 0 w 2867487"/>
              <a:gd name="connsiteY0" fmla="*/ 266330 h 266330"/>
              <a:gd name="connsiteX1" fmla="*/ 44388 w 2867487"/>
              <a:gd name="connsiteY1" fmla="*/ 257452 h 266330"/>
              <a:gd name="connsiteX2" fmla="*/ 159798 w 2867487"/>
              <a:gd name="connsiteY2" fmla="*/ 248575 h 266330"/>
              <a:gd name="connsiteX3" fmla="*/ 195309 w 2867487"/>
              <a:gd name="connsiteY3" fmla="*/ 213064 h 266330"/>
              <a:gd name="connsiteX4" fmla="*/ 221942 w 2867487"/>
              <a:gd name="connsiteY4" fmla="*/ 204186 h 266330"/>
              <a:gd name="connsiteX5" fmla="*/ 275208 w 2867487"/>
              <a:gd name="connsiteY5" fmla="*/ 168676 h 266330"/>
              <a:gd name="connsiteX6" fmla="*/ 372862 w 2867487"/>
              <a:gd name="connsiteY6" fmla="*/ 150920 h 266330"/>
              <a:gd name="connsiteX7" fmla="*/ 461639 w 2867487"/>
              <a:gd name="connsiteY7" fmla="*/ 124287 h 266330"/>
              <a:gd name="connsiteX8" fmla="*/ 488272 w 2867487"/>
              <a:gd name="connsiteY8" fmla="*/ 115410 h 266330"/>
              <a:gd name="connsiteX9" fmla="*/ 577049 w 2867487"/>
              <a:gd name="connsiteY9" fmla="*/ 106532 h 266330"/>
              <a:gd name="connsiteX10" fmla="*/ 630315 w 2867487"/>
              <a:gd name="connsiteY10" fmla="*/ 88777 h 266330"/>
              <a:gd name="connsiteX11" fmla="*/ 710214 w 2867487"/>
              <a:gd name="connsiteY11" fmla="*/ 71021 h 266330"/>
              <a:gd name="connsiteX12" fmla="*/ 790113 w 2867487"/>
              <a:gd name="connsiteY12" fmla="*/ 53266 h 266330"/>
              <a:gd name="connsiteX13" fmla="*/ 941033 w 2867487"/>
              <a:gd name="connsiteY13" fmla="*/ 44388 h 266330"/>
              <a:gd name="connsiteX14" fmla="*/ 976544 w 2867487"/>
              <a:gd name="connsiteY14" fmla="*/ 35511 h 266330"/>
              <a:gd name="connsiteX15" fmla="*/ 1029810 w 2867487"/>
              <a:gd name="connsiteY15" fmla="*/ 26633 h 266330"/>
              <a:gd name="connsiteX16" fmla="*/ 1091953 w 2867487"/>
              <a:gd name="connsiteY16" fmla="*/ 0 h 266330"/>
              <a:gd name="connsiteX17" fmla="*/ 1526959 w 2867487"/>
              <a:gd name="connsiteY17" fmla="*/ 8878 h 266330"/>
              <a:gd name="connsiteX18" fmla="*/ 1624614 w 2867487"/>
              <a:gd name="connsiteY18" fmla="*/ 35511 h 266330"/>
              <a:gd name="connsiteX19" fmla="*/ 1713390 w 2867487"/>
              <a:gd name="connsiteY19" fmla="*/ 44388 h 266330"/>
              <a:gd name="connsiteX20" fmla="*/ 1766656 w 2867487"/>
              <a:gd name="connsiteY20" fmla="*/ 62144 h 266330"/>
              <a:gd name="connsiteX21" fmla="*/ 1793289 w 2867487"/>
              <a:gd name="connsiteY21" fmla="*/ 71021 h 266330"/>
              <a:gd name="connsiteX22" fmla="*/ 1890944 w 2867487"/>
              <a:gd name="connsiteY22" fmla="*/ 79899 h 266330"/>
              <a:gd name="connsiteX23" fmla="*/ 2379216 w 2867487"/>
              <a:gd name="connsiteY23" fmla="*/ 97654 h 266330"/>
              <a:gd name="connsiteX24" fmla="*/ 2414726 w 2867487"/>
              <a:gd name="connsiteY24" fmla="*/ 106532 h 266330"/>
              <a:gd name="connsiteX25" fmla="*/ 2494625 w 2867487"/>
              <a:gd name="connsiteY25" fmla="*/ 115410 h 266330"/>
              <a:gd name="connsiteX26" fmla="*/ 2530136 w 2867487"/>
              <a:gd name="connsiteY26" fmla="*/ 124287 h 266330"/>
              <a:gd name="connsiteX27" fmla="*/ 2867487 w 2867487"/>
              <a:gd name="connsiteY27" fmla="*/ 115410 h 26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7487" h="266330">
                <a:moveTo>
                  <a:pt x="0" y="266330"/>
                </a:moveTo>
                <a:cubicBezTo>
                  <a:pt x="14796" y="263371"/>
                  <a:pt x="29391" y="259118"/>
                  <a:pt x="44388" y="257452"/>
                </a:cubicBezTo>
                <a:cubicBezTo>
                  <a:pt x="82736" y="253191"/>
                  <a:pt x="122782" y="259462"/>
                  <a:pt x="159798" y="248575"/>
                </a:cubicBezTo>
                <a:cubicBezTo>
                  <a:pt x="175858" y="243852"/>
                  <a:pt x="179428" y="218358"/>
                  <a:pt x="195309" y="213064"/>
                </a:cubicBezTo>
                <a:cubicBezTo>
                  <a:pt x="204187" y="210105"/>
                  <a:pt x="213762" y="208731"/>
                  <a:pt x="221942" y="204186"/>
                </a:cubicBezTo>
                <a:cubicBezTo>
                  <a:pt x="240596" y="193823"/>
                  <a:pt x="254964" y="175424"/>
                  <a:pt x="275208" y="168676"/>
                </a:cubicBezTo>
                <a:cubicBezTo>
                  <a:pt x="324475" y="152253"/>
                  <a:pt x="292555" y="160959"/>
                  <a:pt x="372862" y="150920"/>
                </a:cubicBezTo>
                <a:cubicBezTo>
                  <a:pt x="499420" y="108735"/>
                  <a:pt x="367736" y="151116"/>
                  <a:pt x="461639" y="124287"/>
                </a:cubicBezTo>
                <a:cubicBezTo>
                  <a:pt x="470637" y="121716"/>
                  <a:pt x="479023" y="116833"/>
                  <a:pt x="488272" y="115410"/>
                </a:cubicBezTo>
                <a:cubicBezTo>
                  <a:pt x="517666" y="110888"/>
                  <a:pt x="547457" y="109491"/>
                  <a:pt x="577049" y="106532"/>
                </a:cubicBezTo>
                <a:cubicBezTo>
                  <a:pt x="594804" y="100614"/>
                  <a:pt x="611963" y="92448"/>
                  <a:pt x="630315" y="88777"/>
                </a:cubicBezTo>
                <a:cubicBezTo>
                  <a:pt x="660832" y="82673"/>
                  <a:pt x="680956" y="79380"/>
                  <a:pt x="710214" y="71021"/>
                </a:cubicBezTo>
                <a:cubicBezTo>
                  <a:pt x="751361" y="59265"/>
                  <a:pt x="732545" y="58272"/>
                  <a:pt x="790113" y="53266"/>
                </a:cubicBezTo>
                <a:cubicBezTo>
                  <a:pt x="840317" y="48900"/>
                  <a:pt x="890726" y="47347"/>
                  <a:pt x="941033" y="44388"/>
                </a:cubicBezTo>
                <a:cubicBezTo>
                  <a:pt x="952870" y="41429"/>
                  <a:pt x="964580" y="37904"/>
                  <a:pt x="976544" y="35511"/>
                </a:cubicBezTo>
                <a:cubicBezTo>
                  <a:pt x="994195" y="31981"/>
                  <a:pt x="1012238" y="30538"/>
                  <a:pt x="1029810" y="26633"/>
                </a:cubicBezTo>
                <a:cubicBezTo>
                  <a:pt x="1053322" y="21408"/>
                  <a:pt x="1070242" y="10856"/>
                  <a:pt x="1091953" y="0"/>
                </a:cubicBezTo>
                <a:lnTo>
                  <a:pt x="1526959" y="8878"/>
                </a:lnTo>
                <a:cubicBezTo>
                  <a:pt x="1802622" y="18550"/>
                  <a:pt x="1491346" y="4757"/>
                  <a:pt x="1624614" y="35511"/>
                </a:cubicBezTo>
                <a:cubicBezTo>
                  <a:pt x="1653592" y="42198"/>
                  <a:pt x="1683798" y="41429"/>
                  <a:pt x="1713390" y="44388"/>
                </a:cubicBezTo>
                <a:lnTo>
                  <a:pt x="1766656" y="62144"/>
                </a:lnTo>
                <a:cubicBezTo>
                  <a:pt x="1775534" y="65103"/>
                  <a:pt x="1783970" y="70174"/>
                  <a:pt x="1793289" y="71021"/>
                </a:cubicBezTo>
                <a:lnTo>
                  <a:pt x="1890944" y="79899"/>
                </a:lnTo>
                <a:cubicBezTo>
                  <a:pt x="2075844" y="126127"/>
                  <a:pt x="1877789" y="79421"/>
                  <a:pt x="2379216" y="97654"/>
                </a:cubicBezTo>
                <a:cubicBezTo>
                  <a:pt x="2391409" y="98097"/>
                  <a:pt x="2402667" y="104677"/>
                  <a:pt x="2414726" y="106532"/>
                </a:cubicBezTo>
                <a:cubicBezTo>
                  <a:pt x="2441211" y="110607"/>
                  <a:pt x="2467992" y="112451"/>
                  <a:pt x="2494625" y="115410"/>
                </a:cubicBezTo>
                <a:cubicBezTo>
                  <a:pt x="2506462" y="118369"/>
                  <a:pt x="2517935" y="124287"/>
                  <a:pt x="2530136" y="124287"/>
                </a:cubicBezTo>
                <a:cubicBezTo>
                  <a:pt x="2642625" y="124287"/>
                  <a:pt x="2754998" y="115410"/>
                  <a:pt x="2867487" y="115410"/>
                </a:cubicBezTo>
              </a:path>
            </a:pathLst>
          </a:custGeom>
          <a:noFill/>
          <a:ln w="38100">
            <a:solidFill>
              <a:srgbClr val="FFFF00"/>
            </a:solidFill>
          </a:ln>
          <a:effectLst>
            <a:outerShdw blurRad="38100" dist="254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6045692" y="3589520"/>
            <a:ext cx="2831782" cy="51795"/>
          </a:xfrm>
          <a:custGeom>
            <a:avLst/>
            <a:gdLst>
              <a:gd name="connsiteX0" fmla="*/ 0 w 2823099"/>
              <a:gd name="connsiteY0" fmla="*/ 103591 h 103591"/>
              <a:gd name="connsiteX1" fmla="*/ 150920 w 2823099"/>
              <a:gd name="connsiteY1" fmla="*/ 68080 h 103591"/>
              <a:gd name="connsiteX2" fmla="*/ 204186 w 2823099"/>
              <a:gd name="connsiteY2" fmla="*/ 50325 h 103591"/>
              <a:gd name="connsiteX3" fmla="*/ 257452 w 2823099"/>
              <a:gd name="connsiteY3" fmla="*/ 41447 h 103591"/>
              <a:gd name="connsiteX4" fmla="*/ 674702 w 2823099"/>
              <a:gd name="connsiteY4" fmla="*/ 14814 h 103591"/>
              <a:gd name="connsiteX5" fmla="*/ 967666 w 2823099"/>
              <a:gd name="connsiteY5" fmla="*/ 23692 h 103591"/>
              <a:gd name="connsiteX6" fmla="*/ 1074198 w 2823099"/>
              <a:gd name="connsiteY6" fmla="*/ 32569 h 103591"/>
              <a:gd name="connsiteX7" fmla="*/ 1100831 w 2823099"/>
              <a:gd name="connsiteY7" fmla="*/ 41447 h 103591"/>
              <a:gd name="connsiteX8" fmla="*/ 1384916 w 2823099"/>
              <a:gd name="connsiteY8" fmla="*/ 50325 h 103591"/>
              <a:gd name="connsiteX9" fmla="*/ 1438182 w 2823099"/>
              <a:gd name="connsiteY9" fmla="*/ 68080 h 103591"/>
              <a:gd name="connsiteX10" fmla="*/ 1464815 w 2823099"/>
              <a:gd name="connsiteY10" fmla="*/ 76958 h 103591"/>
              <a:gd name="connsiteX11" fmla="*/ 1500326 w 2823099"/>
              <a:gd name="connsiteY11" fmla="*/ 85835 h 103591"/>
              <a:gd name="connsiteX12" fmla="*/ 2610034 w 2823099"/>
              <a:gd name="connsiteY12" fmla="*/ 76958 h 103591"/>
              <a:gd name="connsiteX13" fmla="*/ 2636667 w 2823099"/>
              <a:gd name="connsiteY13" fmla="*/ 59202 h 103591"/>
              <a:gd name="connsiteX14" fmla="*/ 2698811 w 2823099"/>
              <a:gd name="connsiteY14" fmla="*/ 50325 h 103591"/>
              <a:gd name="connsiteX15" fmla="*/ 2778710 w 2823099"/>
              <a:gd name="connsiteY15" fmla="*/ 32569 h 103591"/>
              <a:gd name="connsiteX16" fmla="*/ 2805343 w 2823099"/>
              <a:gd name="connsiteY16" fmla="*/ 23692 h 103591"/>
              <a:gd name="connsiteX17" fmla="*/ 2823099 w 2823099"/>
              <a:gd name="connsiteY17" fmla="*/ 5936 h 10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3099" h="103591">
                <a:moveTo>
                  <a:pt x="0" y="103591"/>
                </a:moveTo>
                <a:cubicBezTo>
                  <a:pt x="76249" y="90882"/>
                  <a:pt x="55203" y="96232"/>
                  <a:pt x="150920" y="68080"/>
                </a:cubicBezTo>
                <a:cubicBezTo>
                  <a:pt x="168875" y="62799"/>
                  <a:pt x="186029" y="54864"/>
                  <a:pt x="204186" y="50325"/>
                </a:cubicBezTo>
                <a:cubicBezTo>
                  <a:pt x="221649" y="45959"/>
                  <a:pt x="239697" y="44406"/>
                  <a:pt x="257452" y="41447"/>
                </a:cubicBezTo>
                <a:cubicBezTo>
                  <a:pt x="404897" y="-32273"/>
                  <a:pt x="298104" y="14814"/>
                  <a:pt x="674702" y="14814"/>
                </a:cubicBezTo>
                <a:cubicBezTo>
                  <a:pt x="772401" y="14814"/>
                  <a:pt x="870011" y="20733"/>
                  <a:pt x="967666" y="23692"/>
                </a:cubicBezTo>
                <a:cubicBezTo>
                  <a:pt x="1003177" y="26651"/>
                  <a:pt x="1038877" y="27860"/>
                  <a:pt x="1074198" y="32569"/>
                </a:cubicBezTo>
                <a:cubicBezTo>
                  <a:pt x="1083474" y="33806"/>
                  <a:pt x="1091488" y="40913"/>
                  <a:pt x="1100831" y="41447"/>
                </a:cubicBezTo>
                <a:cubicBezTo>
                  <a:pt x="1195418" y="46852"/>
                  <a:pt x="1290221" y="47366"/>
                  <a:pt x="1384916" y="50325"/>
                </a:cubicBezTo>
                <a:lnTo>
                  <a:pt x="1438182" y="68080"/>
                </a:lnTo>
                <a:cubicBezTo>
                  <a:pt x="1447060" y="71039"/>
                  <a:pt x="1455736" y="74689"/>
                  <a:pt x="1464815" y="76958"/>
                </a:cubicBezTo>
                <a:lnTo>
                  <a:pt x="1500326" y="85835"/>
                </a:lnTo>
                <a:lnTo>
                  <a:pt x="2610034" y="76958"/>
                </a:lnTo>
                <a:cubicBezTo>
                  <a:pt x="2620701" y="76708"/>
                  <a:pt x="2626447" y="62268"/>
                  <a:pt x="2636667" y="59202"/>
                </a:cubicBezTo>
                <a:cubicBezTo>
                  <a:pt x="2656709" y="53189"/>
                  <a:pt x="2678171" y="53765"/>
                  <a:pt x="2698811" y="50325"/>
                </a:cubicBezTo>
                <a:cubicBezTo>
                  <a:pt x="2720784" y="46663"/>
                  <a:pt x="2756360" y="38955"/>
                  <a:pt x="2778710" y="32569"/>
                </a:cubicBezTo>
                <a:cubicBezTo>
                  <a:pt x="2787708" y="29998"/>
                  <a:pt x="2796465" y="26651"/>
                  <a:pt x="2805343" y="23692"/>
                </a:cubicBezTo>
                <a:lnTo>
                  <a:pt x="2823099" y="5936"/>
                </a:lnTo>
              </a:path>
            </a:pathLst>
          </a:custGeom>
          <a:noFill/>
          <a:ln w="38100">
            <a:solidFill>
              <a:srgbClr val="FFFF00"/>
            </a:solidFill>
          </a:ln>
          <a:effectLst>
            <a:outerShdw blurRad="38100" dist="254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042539" y="5424256"/>
            <a:ext cx="2834936" cy="319596"/>
          </a:xfrm>
          <a:custGeom>
            <a:avLst/>
            <a:gdLst>
              <a:gd name="connsiteX0" fmla="*/ 0 w 2858610"/>
              <a:gd name="connsiteY0" fmla="*/ 319596 h 319596"/>
              <a:gd name="connsiteX1" fmla="*/ 44389 w 2858610"/>
              <a:gd name="connsiteY1" fmla="*/ 292963 h 319596"/>
              <a:gd name="connsiteX2" fmla="*/ 62144 w 2858610"/>
              <a:gd name="connsiteY2" fmla="*/ 266330 h 319596"/>
              <a:gd name="connsiteX3" fmla="*/ 150921 w 2858610"/>
              <a:gd name="connsiteY3" fmla="*/ 221942 h 319596"/>
              <a:gd name="connsiteX4" fmla="*/ 177554 w 2858610"/>
              <a:gd name="connsiteY4" fmla="*/ 195309 h 319596"/>
              <a:gd name="connsiteX5" fmla="*/ 284086 w 2858610"/>
              <a:gd name="connsiteY5" fmla="*/ 159798 h 319596"/>
              <a:gd name="connsiteX6" fmla="*/ 372862 w 2858610"/>
              <a:gd name="connsiteY6" fmla="*/ 133165 h 319596"/>
              <a:gd name="connsiteX7" fmla="*/ 399495 w 2858610"/>
              <a:gd name="connsiteY7" fmla="*/ 124288 h 319596"/>
              <a:gd name="connsiteX8" fmla="*/ 479394 w 2858610"/>
              <a:gd name="connsiteY8" fmla="*/ 106532 h 319596"/>
              <a:gd name="connsiteX9" fmla="*/ 532660 w 2858610"/>
              <a:gd name="connsiteY9" fmla="*/ 88777 h 319596"/>
              <a:gd name="connsiteX10" fmla="*/ 834501 w 2858610"/>
              <a:gd name="connsiteY10" fmla="*/ 62144 h 319596"/>
              <a:gd name="connsiteX11" fmla="*/ 967666 w 2858610"/>
              <a:gd name="connsiteY11" fmla="*/ 53266 h 319596"/>
              <a:gd name="connsiteX12" fmla="*/ 1020932 w 2858610"/>
              <a:gd name="connsiteY12" fmla="*/ 44389 h 319596"/>
              <a:gd name="connsiteX13" fmla="*/ 1065321 w 2858610"/>
              <a:gd name="connsiteY13" fmla="*/ 35511 h 319596"/>
              <a:gd name="connsiteX14" fmla="*/ 1136342 w 2858610"/>
              <a:gd name="connsiteY14" fmla="*/ 26633 h 319596"/>
              <a:gd name="connsiteX15" fmla="*/ 1180730 w 2858610"/>
              <a:gd name="connsiteY15" fmla="*/ 17756 h 319596"/>
              <a:gd name="connsiteX16" fmla="*/ 1305018 w 2858610"/>
              <a:gd name="connsiteY16" fmla="*/ 0 h 319596"/>
              <a:gd name="connsiteX17" fmla="*/ 1873189 w 2858610"/>
              <a:gd name="connsiteY17" fmla="*/ 17756 h 319596"/>
              <a:gd name="connsiteX18" fmla="*/ 1926455 w 2858610"/>
              <a:gd name="connsiteY18" fmla="*/ 26633 h 319596"/>
              <a:gd name="connsiteX19" fmla="*/ 1997476 w 2858610"/>
              <a:gd name="connsiteY19" fmla="*/ 35511 h 319596"/>
              <a:gd name="connsiteX20" fmla="*/ 2032987 w 2858610"/>
              <a:gd name="connsiteY20" fmla="*/ 44389 h 319596"/>
              <a:gd name="connsiteX21" fmla="*/ 2166152 w 2858610"/>
              <a:gd name="connsiteY21" fmla="*/ 62144 h 319596"/>
              <a:gd name="connsiteX22" fmla="*/ 2201662 w 2858610"/>
              <a:gd name="connsiteY22" fmla="*/ 71022 h 319596"/>
              <a:gd name="connsiteX23" fmla="*/ 2246051 w 2858610"/>
              <a:gd name="connsiteY23" fmla="*/ 88777 h 319596"/>
              <a:gd name="connsiteX24" fmla="*/ 2388093 w 2858610"/>
              <a:gd name="connsiteY24" fmla="*/ 97655 h 319596"/>
              <a:gd name="connsiteX25" fmla="*/ 2858610 w 2858610"/>
              <a:gd name="connsiteY25" fmla="*/ 106532 h 31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58610" h="319596">
                <a:moveTo>
                  <a:pt x="0" y="319596"/>
                </a:moveTo>
                <a:cubicBezTo>
                  <a:pt x="14796" y="310718"/>
                  <a:pt x="31288" y="304193"/>
                  <a:pt x="44389" y="292963"/>
                </a:cubicBezTo>
                <a:cubicBezTo>
                  <a:pt x="52490" y="286019"/>
                  <a:pt x="54114" y="273356"/>
                  <a:pt x="62144" y="266330"/>
                </a:cubicBezTo>
                <a:cubicBezTo>
                  <a:pt x="104422" y="229337"/>
                  <a:pt x="106796" y="232974"/>
                  <a:pt x="150921" y="221942"/>
                </a:cubicBezTo>
                <a:cubicBezTo>
                  <a:pt x="159799" y="213064"/>
                  <a:pt x="167338" y="202606"/>
                  <a:pt x="177554" y="195309"/>
                </a:cubicBezTo>
                <a:cubicBezTo>
                  <a:pt x="212586" y="170286"/>
                  <a:pt x="241354" y="174042"/>
                  <a:pt x="284086" y="159798"/>
                </a:cubicBezTo>
                <a:cubicBezTo>
                  <a:pt x="410645" y="117612"/>
                  <a:pt x="278960" y="159994"/>
                  <a:pt x="372862" y="133165"/>
                </a:cubicBezTo>
                <a:cubicBezTo>
                  <a:pt x="381860" y="130594"/>
                  <a:pt x="390417" y="126558"/>
                  <a:pt x="399495" y="124288"/>
                </a:cubicBezTo>
                <a:cubicBezTo>
                  <a:pt x="450183" y="111616"/>
                  <a:pt x="433826" y="120203"/>
                  <a:pt x="479394" y="106532"/>
                </a:cubicBezTo>
                <a:cubicBezTo>
                  <a:pt x="497320" y="101154"/>
                  <a:pt x="514037" y="90639"/>
                  <a:pt x="532660" y="88777"/>
                </a:cubicBezTo>
                <a:cubicBezTo>
                  <a:pt x="664229" y="75620"/>
                  <a:pt x="659190" y="75629"/>
                  <a:pt x="834501" y="62144"/>
                </a:cubicBezTo>
                <a:cubicBezTo>
                  <a:pt x="878857" y="58732"/>
                  <a:pt x="923278" y="56225"/>
                  <a:pt x="967666" y="53266"/>
                </a:cubicBezTo>
                <a:lnTo>
                  <a:pt x="1020932" y="44389"/>
                </a:lnTo>
                <a:cubicBezTo>
                  <a:pt x="1035778" y="41690"/>
                  <a:pt x="1050407" y="37806"/>
                  <a:pt x="1065321" y="35511"/>
                </a:cubicBezTo>
                <a:cubicBezTo>
                  <a:pt x="1088901" y="31883"/>
                  <a:pt x="1112762" y="30261"/>
                  <a:pt x="1136342" y="26633"/>
                </a:cubicBezTo>
                <a:cubicBezTo>
                  <a:pt x="1151256" y="24339"/>
                  <a:pt x="1165826" y="20109"/>
                  <a:pt x="1180730" y="17756"/>
                </a:cubicBezTo>
                <a:cubicBezTo>
                  <a:pt x="1222068" y="11229"/>
                  <a:pt x="1305018" y="0"/>
                  <a:pt x="1305018" y="0"/>
                </a:cubicBezTo>
                <a:cubicBezTo>
                  <a:pt x="1462951" y="3037"/>
                  <a:pt x="1691845" y="-2393"/>
                  <a:pt x="1873189" y="17756"/>
                </a:cubicBezTo>
                <a:cubicBezTo>
                  <a:pt x="1891079" y="19744"/>
                  <a:pt x="1908636" y="24087"/>
                  <a:pt x="1926455" y="26633"/>
                </a:cubicBezTo>
                <a:cubicBezTo>
                  <a:pt x="1950073" y="30007"/>
                  <a:pt x="1973943" y="31589"/>
                  <a:pt x="1997476" y="35511"/>
                </a:cubicBezTo>
                <a:cubicBezTo>
                  <a:pt x="2009511" y="37517"/>
                  <a:pt x="2020935" y="42486"/>
                  <a:pt x="2032987" y="44389"/>
                </a:cubicBezTo>
                <a:cubicBezTo>
                  <a:pt x="2077220" y="51373"/>
                  <a:pt x="2121919" y="55160"/>
                  <a:pt x="2166152" y="62144"/>
                </a:cubicBezTo>
                <a:cubicBezTo>
                  <a:pt x="2178204" y="64047"/>
                  <a:pt x="2190087" y="67164"/>
                  <a:pt x="2201662" y="71022"/>
                </a:cubicBezTo>
                <a:cubicBezTo>
                  <a:pt x="2216780" y="76061"/>
                  <a:pt x="2230275" y="86523"/>
                  <a:pt x="2246051" y="88777"/>
                </a:cubicBezTo>
                <a:cubicBezTo>
                  <a:pt x="2293014" y="95486"/>
                  <a:pt x="2340676" y="96196"/>
                  <a:pt x="2388093" y="97655"/>
                </a:cubicBezTo>
                <a:cubicBezTo>
                  <a:pt x="2684450" y="106774"/>
                  <a:pt x="2690349" y="106532"/>
                  <a:pt x="2858610" y="106532"/>
                </a:cubicBezTo>
              </a:path>
            </a:pathLst>
          </a:custGeom>
          <a:noFill/>
          <a:ln w="38100">
            <a:solidFill>
              <a:srgbClr val="FFFF00"/>
            </a:solidFill>
          </a:ln>
          <a:effectLst>
            <a:outerShdw blurRad="38100" dist="254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045692" y="4500907"/>
            <a:ext cx="2831782" cy="230891"/>
          </a:xfrm>
          <a:custGeom>
            <a:avLst/>
            <a:gdLst>
              <a:gd name="connsiteX0" fmla="*/ 0 w 2840854"/>
              <a:gd name="connsiteY0" fmla="*/ 230891 h 230891"/>
              <a:gd name="connsiteX1" fmla="*/ 44388 w 2840854"/>
              <a:gd name="connsiteY1" fmla="*/ 213136 h 230891"/>
              <a:gd name="connsiteX2" fmla="*/ 124287 w 2840854"/>
              <a:gd name="connsiteY2" fmla="*/ 186503 h 230891"/>
              <a:gd name="connsiteX3" fmla="*/ 213064 w 2840854"/>
              <a:gd name="connsiteY3" fmla="*/ 159870 h 230891"/>
              <a:gd name="connsiteX4" fmla="*/ 239697 w 2840854"/>
              <a:gd name="connsiteY4" fmla="*/ 150992 h 230891"/>
              <a:gd name="connsiteX5" fmla="*/ 328474 w 2840854"/>
              <a:gd name="connsiteY5" fmla="*/ 133237 h 230891"/>
              <a:gd name="connsiteX6" fmla="*/ 417250 w 2840854"/>
              <a:gd name="connsiteY6" fmla="*/ 115481 h 230891"/>
              <a:gd name="connsiteX7" fmla="*/ 479394 w 2840854"/>
              <a:gd name="connsiteY7" fmla="*/ 97726 h 230891"/>
              <a:gd name="connsiteX8" fmla="*/ 639192 w 2840854"/>
              <a:gd name="connsiteY8" fmla="*/ 79971 h 230891"/>
              <a:gd name="connsiteX9" fmla="*/ 719091 w 2840854"/>
              <a:gd name="connsiteY9" fmla="*/ 62215 h 230891"/>
              <a:gd name="connsiteX10" fmla="*/ 772357 w 2840854"/>
              <a:gd name="connsiteY10" fmla="*/ 53338 h 230891"/>
              <a:gd name="connsiteX11" fmla="*/ 843379 w 2840854"/>
              <a:gd name="connsiteY11" fmla="*/ 26705 h 230891"/>
              <a:gd name="connsiteX12" fmla="*/ 878889 w 2840854"/>
              <a:gd name="connsiteY12" fmla="*/ 17827 h 230891"/>
              <a:gd name="connsiteX13" fmla="*/ 1145219 w 2840854"/>
              <a:gd name="connsiteY13" fmla="*/ 72 h 230891"/>
              <a:gd name="connsiteX14" fmla="*/ 1393794 w 2840854"/>
              <a:gd name="connsiteY14" fmla="*/ 26705 h 230891"/>
              <a:gd name="connsiteX15" fmla="*/ 1464815 w 2840854"/>
              <a:gd name="connsiteY15" fmla="*/ 44460 h 230891"/>
              <a:gd name="connsiteX16" fmla="*/ 1500326 w 2840854"/>
              <a:gd name="connsiteY16" fmla="*/ 53338 h 230891"/>
              <a:gd name="connsiteX17" fmla="*/ 1544714 w 2840854"/>
              <a:gd name="connsiteY17" fmla="*/ 62215 h 230891"/>
              <a:gd name="connsiteX18" fmla="*/ 1597980 w 2840854"/>
              <a:gd name="connsiteY18" fmla="*/ 79971 h 230891"/>
              <a:gd name="connsiteX19" fmla="*/ 1633491 w 2840854"/>
              <a:gd name="connsiteY19" fmla="*/ 88848 h 230891"/>
              <a:gd name="connsiteX20" fmla="*/ 1677879 w 2840854"/>
              <a:gd name="connsiteY20" fmla="*/ 97726 h 230891"/>
              <a:gd name="connsiteX21" fmla="*/ 1748901 w 2840854"/>
              <a:gd name="connsiteY21" fmla="*/ 115481 h 230891"/>
              <a:gd name="connsiteX22" fmla="*/ 2192784 w 2840854"/>
              <a:gd name="connsiteY22" fmla="*/ 106604 h 230891"/>
              <a:gd name="connsiteX23" fmla="*/ 2228295 w 2840854"/>
              <a:gd name="connsiteY23" fmla="*/ 97726 h 230891"/>
              <a:gd name="connsiteX24" fmla="*/ 2317072 w 2840854"/>
              <a:gd name="connsiteY24" fmla="*/ 71093 h 230891"/>
              <a:gd name="connsiteX25" fmla="*/ 2396971 w 2840854"/>
              <a:gd name="connsiteY25" fmla="*/ 53338 h 230891"/>
              <a:gd name="connsiteX26" fmla="*/ 2423604 w 2840854"/>
              <a:gd name="connsiteY26" fmla="*/ 44460 h 230891"/>
              <a:gd name="connsiteX27" fmla="*/ 2530136 w 2840854"/>
              <a:gd name="connsiteY27" fmla="*/ 35582 h 230891"/>
              <a:gd name="connsiteX28" fmla="*/ 2627790 w 2840854"/>
              <a:gd name="connsiteY28" fmla="*/ 8949 h 230891"/>
              <a:gd name="connsiteX29" fmla="*/ 2840854 w 2840854"/>
              <a:gd name="connsiteY29" fmla="*/ 72 h 23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40854" h="230891">
                <a:moveTo>
                  <a:pt x="0" y="230891"/>
                </a:moveTo>
                <a:cubicBezTo>
                  <a:pt x="14796" y="224973"/>
                  <a:pt x="29381" y="218496"/>
                  <a:pt x="44388" y="213136"/>
                </a:cubicBezTo>
                <a:cubicBezTo>
                  <a:pt x="70826" y="203694"/>
                  <a:pt x="124287" y="186503"/>
                  <a:pt x="124287" y="186503"/>
                </a:cubicBezTo>
                <a:cubicBezTo>
                  <a:pt x="172870" y="154113"/>
                  <a:pt x="131454" y="176192"/>
                  <a:pt x="213064" y="159870"/>
                </a:cubicBezTo>
                <a:cubicBezTo>
                  <a:pt x="222240" y="158035"/>
                  <a:pt x="230579" y="153096"/>
                  <a:pt x="239697" y="150992"/>
                </a:cubicBezTo>
                <a:cubicBezTo>
                  <a:pt x="269103" y="144206"/>
                  <a:pt x="299844" y="142781"/>
                  <a:pt x="328474" y="133237"/>
                </a:cubicBezTo>
                <a:cubicBezTo>
                  <a:pt x="374958" y="117742"/>
                  <a:pt x="345843" y="125682"/>
                  <a:pt x="417250" y="115481"/>
                </a:cubicBezTo>
                <a:cubicBezTo>
                  <a:pt x="435725" y="109323"/>
                  <a:pt x="460534" y="100298"/>
                  <a:pt x="479394" y="97726"/>
                </a:cubicBezTo>
                <a:cubicBezTo>
                  <a:pt x="532496" y="90485"/>
                  <a:pt x="586012" y="86618"/>
                  <a:pt x="639192" y="79971"/>
                </a:cubicBezTo>
                <a:cubicBezTo>
                  <a:pt x="771005" y="63494"/>
                  <a:pt x="639345" y="79936"/>
                  <a:pt x="719091" y="62215"/>
                </a:cubicBezTo>
                <a:cubicBezTo>
                  <a:pt x="736663" y="58310"/>
                  <a:pt x="754602" y="56297"/>
                  <a:pt x="772357" y="53338"/>
                </a:cubicBezTo>
                <a:cubicBezTo>
                  <a:pt x="795834" y="43947"/>
                  <a:pt x="819009" y="33668"/>
                  <a:pt x="843379" y="26705"/>
                </a:cubicBezTo>
                <a:cubicBezTo>
                  <a:pt x="855111" y="23353"/>
                  <a:pt x="866735" y="18899"/>
                  <a:pt x="878889" y="17827"/>
                </a:cubicBezTo>
                <a:cubicBezTo>
                  <a:pt x="967518" y="10007"/>
                  <a:pt x="1145219" y="72"/>
                  <a:pt x="1145219" y="72"/>
                </a:cubicBezTo>
                <a:cubicBezTo>
                  <a:pt x="1263334" y="7946"/>
                  <a:pt x="1281561" y="5327"/>
                  <a:pt x="1393794" y="26705"/>
                </a:cubicBezTo>
                <a:cubicBezTo>
                  <a:pt x="1417765" y="31271"/>
                  <a:pt x="1441141" y="38542"/>
                  <a:pt x="1464815" y="44460"/>
                </a:cubicBezTo>
                <a:cubicBezTo>
                  <a:pt x="1476652" y="47419"/>
                  <a:pt x="1488362" y="50945"/>
                  <a:pt x="1500326" y="53338"/>
                </a:cubicBezTo>
                <a:cubicBezTo>
                  <a:pt x="1515122" y="56297"/>
                  <a:pt x="1530157" y="58245"/>
                  <a:pt x="1544714" y="62215"/>
                </a:cubicBezTo>
                <a:cubicBezTo>
                  <a:pt x="1562770" y="67139"/>
                  <a:pt x="1579823" y="75432"/>
                  <a:pt x="1597980" y="79971"/>
                </a:cubicBezTo>
                <a:cubicBezTo>
                  <a:pt x="1609817" y="82930"/>
                  <a:pt x="1621580" y="86201"/>
                  <a:pt x="1633491" y="88848"/>
                </a:cubicBezTo>
                <a:cubicBezTo>
                  <a:pt x="1648221" y="92121"/>
                  <a:pt x="1663241" y="94066"/>
                  <a:pt x="1677879" y="97726"/>
                </a:cubicBezTo>
                <a:cubicBezTo>
                  <a:pt x="1787036" y="125016"/>
                  <a:pt x="1585351" y="82774"/>
                  <a:pt x="1748901" y="115481"/>
                </a:cubicBezTo>
                <a:lnTo>
                  <a:pt x="2192784" y="106604"/>
                </a:lnTo>
                <a:cubicBezTo>
                  <a:pt x="2204977" y="106152"/>
                  <a:pt x="2216608" y="101232"/>
                  <a:pt x="2228295" y="97726"/>
                </a:cubicBezTo>
                <a:cubicBezTo>
                  <a:pt x="2291522" y="78758"/>
                  <a:pt x="2264457" y="82786"/>
                  <a:pt x="2317072" y="71093"/>
                </a:cubicBezTo>
                <a:cubicBezTo>
                  <a:pt x="2358244" y="61943"/>
                  <a:pt x="2359097" y="64159"/>
                  <a:pt x="2396971" y="53338"/>
                </a:cubicBezTo>
                <a:cubicBezTo>
                  <a:pt x="2405969" y="50767"/>
                  <a:pt x="2414328" y="45697"/>
                  <a:pt x="2423604" y="44460"/>
                </a:cubicBezTo>
                <a:cubicBezTo>
                  <a:pt x="2458925" y="39750"/>
                  <a:pt x="2494625" y="38541"/>
                  <a:pt x="2530136" y="35582"/>
                </a:cubicBezTo>
                <a:cubicBezTo>
                  <a:pt x="2558651" y="26078"/>
                  <a:pt x="2603153" y="10489"/>
                  <a:pt x="2627790" y="8949"/>
                </a:cubicBezTo>
                <a:cubicBezTo>
                  <a:pt x="2793461" y="-1405"/>
                  <a:pt x="2722393" y="72"/>
                  <a:pt x="2840854" y="72"/>
                </a:cubicBezTo>
              </a:path>
            </a:pathLst>
          </a:custGeom>
          <a:noFill/>
          <a:ln w="38100">
            <a:solidFill>
              <a:srgbClr val="FFFF00"/>
            </a:solidFill>
          </a:ln>
          <a:effectLst>
            <a:outerShdw blurRad="38100" dist="254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2"/>
          <p:cNvSpPr txBox="1">
            <a:spLocks noChangeArrowheads="1"/>
          </p:cNvSpPr>
          <p:nvPr/>
        </p:nvSpPr>
        <p:spPr bwMode="auto">
          <a:xfrm>
            <a:off x="3390900" y="1862596"/>
            <a:ext cx="2285999" cy="400110"/>
          </a:xfrm>
          <a:prstGeom prst="rect">
            <a:avLst/>
          </a:prstGeom>
          <a:noFill/>
          <a:ln w="9525">
            <a:noFill/>
            <a:miter lim="800000"/>
            <a:headEnd/>
            <a:tailEnd/>
          </a:ln>
        </p:spPr>
        <p:txBody>
          <a:bodyPr wrap="square">
            <a:spAutoFit/>
          </a:bodyPr>
          <a:lstStyle/>
          <a:p>
            <a:pPr algn="ctr"/>
            <a:r>
              <a:rPr lang="en-US" sz="2000" b="1" u="sng" dirty="0">
                <a:solidFill>
                  <a:schemeClr val="tx1">
                    <a:lumMod val="65000"/>
                    <a:lumOff val="35000"/>
                  </a:schemeClr>
                </a:solidFill>
              </a:rPr>
              <a:t>TEXTURE</a:t>
            </a:r>
          </a:p>
        </p:txBody>
      </p:sp>
      <p:sp>
        <p:nvSpPr>
          <p:cNvPr id="13" name="Text Box 2"/>
          <p:cNvSpPr txBox="1">
            <a:spLocks noChangeArrowheads="1"/>
          </p:cNvSpPr>
          <p:nvPr/>
        </p:nvSpPr>
        <p:spPr bwMode="auto">
          <a:xfrm>
            <a:off x="3390900" y="2506408"/>
            <a:ext cx="2285999" cy="707886"/>
          </a:xfrm>
          <a:prstGeom prst="rect">
            <a:avLst/>
          </a:prstGeom>
          <a:noFill/>
          <a:ln w="9525">
            <a:noFill/>
            <a:miter lim="800000"/>
            <a:headEnd/>
            <a:tailEnd/>
          </a:ln>
        </p:spPr>
        <p:txBody>
          <a:bodyPr wrap="square">
            <a:spAutoFit/>
          </a:bodyPr>
          <a:lstStyle/>
          <a:p>
            <a:pPr algn="ctr"/>
            <a:r>
              <a:rPr lang="en-US" sz="2000" b="1" u="sng" dirty="0">
                <a:solidFill>
                  <a:schemeClr val="tx1">
                    <a:lumMod val="65000"/>
                    <a:lumOff val="35000"/>
                  </a:schemeClr>
                </a:solidFill>
              </a:rPr>
              <a:t>ROCK FRAGMENT CONTENT</a:t>
            </a:r>
          </a:p>
        </p:txBody>
      </p:sp>
      <p:sp>
        <p:nvSpPr>
          <p:cNvPr id="14" name="Text Box 2"/>
          <p:cNvSpPr txBox="1">
            <a:spLocks noChangeArrowheads="1"/>
          </p:cNvSpPr>
          <p:nvPr/>
        </p:nvSpPr>
        <p:spPr bwMode="auto">
          <a:xfrm>
            <a:off x="3390899" y="3457996"/>
            <a:ext cx="2285999" cy="400110"/>
          </a:xfrm>
          <a:prstGeom prst="rect">
            <a:avLst/>
          </a:prstGeom>
          <a:noFill/>
          <a:ln w="9525">
            <a:noFill/>
            <a:miter lim="800000"/>
            <a:headEnd/>
            <a:tailEnd/>
          </a:ln>
        </p:spPr>
        <p:txBody>
          <a:bodyPr wrap="square">
            <a:spAutoFit/>
          </a:bodyPr>
          <a:lstStyle/>
          <a:p>
            <a:pPr algn="ctr"/>
            <a:r>
              <a:rPr lang="en-US" sz="2000" b="1" u="sng" dirty="0">
                <a:solidFill>
                  <a:schemeClr val="tx1">
                    <a:lumMod val="65000"/>
                    <a:lumOff val="35000"/>
                  </a:schemeClr>
                </a:solidFill>
              </a:rPr>
              <a:t>CLAY CONTENT</a:t>
            </a:r>
          </a:p>
        </p:txBody>
      </p:sp>
      <p:sp>
        <p:nvSpPr>
          <p:cNvPr id="15" name="Text Box 2"/>
          <p:cNvSpPr txBox="1">
            <a:spLocks noChangeArrowheads="1"/>
          </p:cNvSpPr>
          <p:nvPr/>
        </p:nvSpPr>
        <p:spPr bwMode="auto">
          <a:xfrm>
            <a:off x="3390898" y="4101808"/>
            <a:ext cx="2285999" cy="400110"/>
          </a:xfrm>
          <a:prstGeom prst="rect">
            <a:avLst/>
          </a:prstGeom>
          <a:noFill/>
          <a:ln w="9525">
            <a:noFill/>
            <a:miter lim="800000"/>
            <a:headEnd/>
            <a:tailEnd/>
          </a:ln>
        </p:spPr>
        <p:txBody>
          <a:bodyPr wrap="square">
            <a:spAutoFit/>
          </a:bodyPr>
          <a:lstStyle/>
          <a:p>
            <a:pPr algn="ctr"/>
            <a:r>
              <a:rPr lang="en-US" sz="2000" b="1" u="sng" dirty="0">
                <a:solidFill>
                  <a:schemeClr val="tx1">
                    <a:lumMod val="65000"/>
                    <a:lumOff val="35000"/>
                  </a:schemeClr>
                </a:solidFill>
              </a:rPr>
              <a:t>SOIL COLOR</a:t>
            </a:r>
          </a:p>
        </p:txBody>
      </p:sp>
      <p:sp>
        <p:nvSpPr>
          <p:cNvPr id="16" name="Text Box 2"/>
          <p:cNvSpPr txBox="1">
            <a:spLocks noChangeArrowheads="1"/>
          </p:cNvSpPr>
          <p:nvPr/>
        </p:nvSpPr>
        <p:spPr bwMode="auto">
          <a:xfrm>
            <a:off x="3390897" y="4745620"/>
            <a:ext cx="2285999" cy="400110"/>
          </a:xfrm>
          <a:prstGeom prst="rect">
            <a:avLst/>
          </a:prstGeom>
          <a:noFill/>
          <a:ln w="9525">
            <a:noFill/>
            <a:miter lim="800000"/>
            <a:headEnd/>
            <a:tailEnd/>
          </a:ln>
        </p:spPr>
        <p:txBody>
          <a:bodyPr wrap="square">
            <a:spAutoFit/>
          </a:bodyPr>
          <a:lstStyle/>
          <a:p>
            <a:pPr algn="ctr"/>
            <a:r>
              <a:rPr lang="en-US" sz="2000" b="1" u="sng" dirty="0">
                <a:solidFill>
                  <a:schemeClr val="tx1">
                    <a:lumMod val="65000"/>
                    <a:lumOff val="35000"/>
                  </a:schemeClr>
                </a:solidFill>
              </a:rPr>
              <a:t>EFFERVESCENCE</a:t>
            </a:r>
          </a:p>
        </p:txBody>
      </p:sp>
      <p:sp>
        <p:nvSpPr>
          <p:cNvPr id="17" name="Text Box 2"/>
          <p:cNvSpPr txBox="1">
            <a:spLocks noChangeArrowheads="1"/>
          </p:cNvSpPr>
          <p:nvPr/>
        </p:nvSpPr>
        <p:spPr bwMode="auto">
          <a:xfrm>
            <a:off x="3390896" y="5386673"/>
            <a:ext cx="2285999" cy="400110"/>
          </a:xfrm>
          <a:prstGeom prst="rect">
            <a:avLst/>
          </a:prstGeom>
          <a:noFill/>
          <a:ln w="9525">
            <a:noFill/>
            <a:miter lim="800000"/>
            <a:headEnd/>
            <a:tailEnd/>
          </a:ln>
        </p:spPr>
        <p:txBody>
          <a:bodyPr wrap="square">
            <a:spAutoFit/>
          </a:bodyPr>
          <a:lstStyle/>
          <a:p>
            <a:pPr algn="ctr"/>
            <a:r>
              <a:rPr lang="en-US" sz="2000" b="1" u="sng" dirty="0">
                <a:solidFill>
                  <a:schemeClr val="tx1">
                    <a:lumMod val="65000"/>
                    <a:lumOff val="35000"/>
                  </a:schemeClr>
                </a:solidFill>
              </a:rPr>
              <a:t>SOIL STRUCTURE</a:t>
            </a:r>
          </a:p>
        </p:txBody>
      </p:sp>
    </p:spTree>
    <p:extLst>
      <p:ext uri="{BB962C8B-B14F-4D97-AF65-F5344CB8AC3E}">
        <p14:creationId xmlns:p14="http://schemas.microsoft.com/office/powerpoint/2010/main" val="1439886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533400" y="304800"/>
            <a:ext cx="5410200" cy="1077218"/>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rPr>
              <a:t>So what are the steps in identifying ecological sites?</a:t>
            </a:r>
          </a:p>
        </p:txBody>
      </p:sp>
      <p:sp>
        <p:nvSpPr>
          <p:cNvPr id="7" name="Content Placeholder 2"/>
          <p:cNvSpPr>
            <a:spLocks noGrp="1"/>
          </p:cNvSpPr>
          <p:nvPr>
            <p:ph idx="1"/>
          </p:nvPr>
        </p:nvSpPr>
        <p:spPr>
          <a:xfrm>
            <a:off x="1160699" y="2879677"/>
            <a:ext cx="6891480" cy="3125338"/>
          </a:xfrm>
          <a:solidFill>
            <a:schemeClr val="bg1">
              <a:alpha val="80000"/>
            </a:schemeClr>
          </a:solidFill>
        </p:spPr>
        <p:txBody>
          <a:bodyPr>
            <a:noAutofit/>
          </a:bodyPr>
          <a:lstStyle/>
          <a:p>
            <a:pPr marL="0" indent="0" algn="ctr">
              <a:lnSpc>
                <a:spcPct val="100000"/>
              </a:lnSpc>
              <a:spcBef>
                <a:spcPts val="0"/>
              </a:spcBef>
              <a:spcAft>
                <a:spcPts val="0"/>
              </a:spcAft>
              <a:buNone/>
            </a:pPr>
            <a:endParaRPr lang="en-US" sz="1800" b="1" dirty="0">
              <a:solidFill>
                <a:schemeClr val="tx1"/>
              </a:solidFill>
            </a:endParaRPr>
          </a:p>
          <a:p>
            <a:pPr marL="0" indent="0" algn="ctr">
              <a:lnSpc>
                <a:spcPct val="100000"/>
              </a:lnSpc>
              <a:spcBef>
                <a:spcPts val="600"/>
              </a:spcBef>
              <a:buNone/>
            </a:pPr>
            <a:r>
              <a:rPr lang="en-US" sz="3200" b="1" dirty="0">
                <a:solidFill>
                  <a:schemeClr val="tx1"/>
                </a:solidFill>
              </a:rPr>
              <a:t>Gather information in office</a:t>
            </a:r>
          </a:p>
          <a:p>
            <a:pPr marL="0" indent="0" algn="ctr">
              <a:lnSpc>
                <a:spcPct val="100000"/>
              </a:lnSpc>
              <a:spcBef>
                <a:spcPts val="600"/>
              </a:spcBef>
              <a:buNone/>
            </a:pPr>
            <a:r>
              <a:rPr lang="en-US" sz="3200" b="1" dirty="0">
                <a:solidFill>
                  <a:schemeClr val="tx1"/>
                </a:solidFill>
              </a:rPr>
              <a:t>Go to the field</a:t>
            </a:r>
          </a:p>
          <a:p>
            <a:pPr marL="0" indent="0" algn="ctr">
              <a:lnSpc>
                <a:spcPct val="100000"/>
              </a:lnSpc>
              <a:spcBef>
                <a:spcPts val="600"/>
              </a:spcBef>
              <a:buNone/>
            </a:pPr>
            <a:r>
              <a:rPr lang="en-US" sz="3200" b="1" dirty="0">
                <a:solidFill>
                  <a:schemeClr val="tx1"/>
                </a:solidFill>
              </a:rPr>
              <a:t>Compare physical characteristics (soil) </a:t>
            </a:r>
          </a:p>
          <a:p>
            <a:pPr marL="0" indent="0" algn="ctr">
              <a:lnSpc>
                <a:spcPct val="100000"/>
              </a:lnSpc>
              <a:spcBef>
                <a:spcPts val="600"/>
              </a:spcBef>
              <a:buNone/>
            </a:pPr>
            <a:r>
              <a:rPr lang="en-US" sz="3200" b="1" dirty="0">
                <a:solidFill>
                  <a:schemeClr val="tx1"/>
                </a:solidFill>
              </a:rPr>
              <a:t>Compare vegetation</a:t>
            </a:r>
          </a:p>
          <a:p>
            <a:pPr algn="ctr"/>
            <a:endParaRPr lang="en-US" sz="2800" b="1" dirty="0">
              <a:solidFill>
                <a:schemeClr val="tx1"/>
              </a:solidFill>
            </a:endParaRPr>
          </a:p>
        </p:txBody>
      </p:sp>
    </p:spTree>
    <p:extLst>
      <p:ext uri="{BB962C8B-B14F-4D97-AF65-F5344CB8AC3E}">
        <p14:creationId xmlns:p14="http://schemas.microsoft.com/office/powerpoint/2010/main" val="3688826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533400" y="304800"/>
            <a:ext cx="5410200"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1. Gather information in office</a:t>
            </a:r>
          </a:p>
        </p:txBody>
      </p:sp>
      <p:sp>
        <p:nvSpPr>
          <p:cNvPr id="6" name="Text Box 9"/>
          <p:cNvSpPr txBox="1">
            <a:spLocks noChangeArrowheads="1"/>
          </p:cNvSpPr>
          <p:nvPr/>
        </p:nvSpPr>
        <p:spPr bwMode="auto">
          <a:xfrm>
            <a:off x="1300518" y="3861179"/>
            <a:ext cx="6667500" cy="2209800"/>
          </a:xfrm>
          <a:prstGeom prst="rect">
            <a:avLst/>
          </a:prstGeom>
          <a:solidFill>
            <a:schemeClr val="bg1">
              <a:alpha val="80000"/>
            </a:schemeClr>
          </a:solidFill>
          <a:ln>
            <a:noFill/>
          </a:ln>
          <a:extLst/>
        </p:spPr>
        <p:txBody>
          <a:bodyPr anchor="ctr" anchorCtr="0"/>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a:buFontTx/>
              <a:buChar char="•"/>
            </a:pPr>
            <a:r>
              <a:rPr lang="en-US" altLang="en-US" b="1" dirty="0">
                <a:latin typeface="+mn-lt"/>
              </a:rPr>
              <a:t> Key to Ecological Sites</a:t>
            </a:r>
          </a:p>
          <a:p>
            <a:pPr algn="ctr">
              <a:buFontTx/>
              <a:buChar char="•"/>
            </a:pPr>
            <a:r>
              <a:rPr lang="en-US" altLang="en-US" b="1" dirty="0">
                <a:latin typeface="+mn-lt"/>
              </a:rPr>
              <a:t> Topographical Map</a:t>
            </a:r>
          </a:p>
          <a:p>
            <a:pPr algn="ctr">
              <a:buFontTx/>
              <a:buChar char="•"/>
            </a:pPr>
            <a:r>
              <a:rPr lang="en-US" altLang="en-US" b="1" dirty="0">
                <a:latin typeface="+mn-lt"/>
              </a:rPr>
              <a:t> Soil Map</a:t>
            </a:r>
          </a:p>
          <a:p>
            <a:pPr algn="ctr">
              <a:buFontTx/>
              <a:buChar char="•"/>
            </a:pPr>
            <a:r>
              <a:rPr lang="en-US" altLang="en-US" b="1" dirty="0">
                <a:latin typeface="+mn-lt"/>
              </a:rPr>
              <a:t> Soil Map Unit Descriptions</a:t>
            </a:r>
          </a:p>
          <a:p>
            <a:pPr algn="ctr">
              <a:buFontTx/>
              <a:buChar char="•"/>
            </a:pPr>
            <a:r>
              <a:rPr lang="en-US" altLang="en-US" b="1" dirty="0">
                <a:latin typeface="+mn-lt"/>
              </a:rPr>
              <a:t> Ecological Site Descriptions (ESD’s)</a:t>
            </a:r>
          </a:p>
          <a:p>
            <a:pPr algn="ctr">
              <a:buFontTx/>
              <a:buChar char="•"/>
            </a:pPr>
            <a:r>
              <a:rPr lang="en-US" altLang="en-US" b="1" dirty="0">
                <a:latin typeface="+mn-lt"/>
              </a:rPr>
              <a:t> Climate information</a:t>
            </a:r>
          </a:p>
        </p:txBody>
      </p:sp>
    </p:spTree>
    <p:extLst>
      <p:ext uri="{BB962C8B-B14F-4D97-AF65-F5344CB8AC3E}">
        <p14:creationId xmlns:p14="http://schemas.microsoft.com/office/powerpoint/2010/main" val="2579556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6938" y="1143000"/>
            <a:ext cx="8670124" cy="5181600"/>
          </a:xfrm>
          <a:prstGeom prst="rect">
            <a:avLst/>
          </a:prstGeom>
        </p:spPr>
      </p:pic>
      <p:sp>
        <p:nvSpPr>
          <p:cNvPr id="5" name="Title 1"/>
          <p:cNvSpPr txBox="1">
            <a:spLocks/>
          </p:cNvSpPr>
          <p:nvPr/>
        </p:nvSpPr>
        <p:spPr>
          <a:xfrm>
            <a:off x="0" y="228600"/>
            <a:ext cx="9144000" cy="1143000"/>
          </a:xfrm>
          <a:prstGeom prst="rect">
            <a:avLst/>
          </a:prstGeom>
        </p:spPr>
        <p:txBody>
          <a:bodyPr/>
          <a:lstStyle/>
          <a:p>
            <a:pPr algn="ctr" eaLnBrk="0" hangingPunct="0">
              <a:defRPr/>
            </a:pPr>
            <a:r>
              <a:rPr lang="en-US" sz="4400" b="1" kern="0" dirty="0">
                <a:solidFill>
                  <a:schemeClr val="tx1">
                    <a:lumMod val="65000"/>
                    <a:lumOff val="35000"/>
                  </a:schemeClr>
                </a:solidFill>
                <a:effectLst>
                  <a:outerShdw blurRad="38100" dist="38100" dir="2700000" algn="tl">
                    <a:srgbClr val="000000">
                      <a:alpha val="43137"/>
                    </a:srgbClr>
                  </a:outerShdw>
                </a:effectLst>
                <a:latin typeface="+mj-lt"/>
                <a:ea typeface="+mj-ea"/>
                <a:cs typeface="+mj-cs"/>
              </a:rPr>
              <a:t>Web Soil Survey</a:t>
            </a:r>
          </a:p>
        </p:txBody>
      </p:sp>
      <p:sp>
        <p:nvSpPr>
          <p:cNvPr id="7" name="Freeform 6"/>
          <p:cNvSpPr/>
          <p:nvPr/>
        </p:nvSpPr>
        <p:spPr>
          <a:xfrm>
            <a:off x="5018593" y="3224213"/>
            <a:ext cx="2963356" cy="2133600"/>
          </a:xfrm>
          <a:custGeom>
            <a:avLst/>
            <a:gdLst>
              <a:gd name="connsiteX0" fmla="*/ 2715706 w 3001456"/>
              <a:gd name="connsiteY0" fmla="*/ 2230615 h 2230615"/>
              <a:gd name="connsiteX1" fmla="*/ 2715706 w 3001456"/>
              <a:gd name="connsiteY1" fmla="*/ 2230615 h 2230615"/>
              <a:gd name="connsiteX2" fmla="*/ 2720469 w 3001456"/>
              <a:gd name="connsiteY2" fmla="*/ 2178227 h 2230615"/>
              <a:gd name="connsiteX3" fmla="*/ 2758569 w 3001456"/>
              <a:gd name="connsiteY3" fmla="*/ 2121077 h 2230615"/>
              <a:gd name="connsiteX4" fmla="*/ 2772856 w 3001456"/>
              <a:gd name="connsiteY4" fmla="*/ 2092502 h 2230615"/>
              <a:gd name="connsiteX5" fmla="*/ 2777619 w 3001456"/>
              <a:gd name="connsiteY5" fmla="*/ 2073452 h 2230615"/>
              <a:gd name="connsiteX6" fmla="*/ 2796669 w 3001456"/>
              <a:gd name="connsiteY6" fmla="*/ 2040115 h 2230615"/>
              <a:gd name="connsiteX7" fmla="*/ 2801431 w 3001456"/>
              <a:gd name="connsiteY7" fmla="*/ 1878190 h 2230615"/>
              <a:gd name="connsiteX8" fmla="*/ 2806194 w 3001456"/>
              <a:gd name="connsiteY8" fmla="*/ 1830565 h 2230615"/>
              <a:gd name="connsiteX9" fmla="*/ 2810956 w 3001456"/>
              <a:gd name="connsiteY9" fmla="*/ 1768652 h 2230615"/>
              <a:gd name="connsiteX10" fmla="*/ 2806194 w 3001456"/>
              <a:gd name="connsiteY10" fmla="*/ 1635302 h 2230615"/>
              <a:gd name="connsiteX11" fmla="*/ 2791906 w 3001456"/>
              <a:gd name="connsiteY11" fmla="*/ 1573390 h 2230615"/>
              <a:gd name="connsiteX12" fmla="*/ 2782381 w 3001456"/>
              <a:gd name="connsiteY12" fmla="*/ 1554340 h 2230615"/>
              <a:gd name="connsiteX13" fmla="*/ 2777619 w 3001456"/>
              <a:gd name="connsiteY13" fmla="*/ 1540052 h 2230615"/>
              <a:gd name="connsiteX14" fmla="*/ 2729994 w 3001456"/>
              <a:gd name="connsiteY14" fmla="*/ 1482902 h 2230615"/>
              <a:gd name="connsiteX15" fmla="*/ 2715706 w 3001456"/>
              <a:gd name="connsiteY15" fmla="*/ 1473377 h 2230615"/>
              <a:gd name="connsiteX16" fmla="*/ 2701419 w 3001456"/>
              <a:gd name="connsiteY16" fmla="*/ 1468615 h 2230615"/>
              <a:gd name="connsiteX17" fmla="*/ 2687131 w 3001456"/>
              <a:gd name="connsiteY17" fmla="*/ 1459090 h 2230615"/>
              <a:gd name="connsiteX18" fmla="*/ 2549019 w 3001456"/>
              <a:gd name="connsiteY18" fmla="*/ 1463852 h 2230615"/>
              <a:gd name="connsiteX19" fmla="*/ 2506156 w 3001456"/>
              <a:gd name="connsiteY19" fmla="*/ 1482902 h 2230615"/>
              <a:gd name="connsiteX20" fmla="*/ 2487106 w 3001456"/>
              <a:gd name="connsiteY20" fmla="*/ 1492427 h 2230615"/>
              <a:gd name="connsiteX21" fmla="*/ 2463294 w 3001456"/>
              <a:gd name="connsiteY21" fmla="*/ 1497190 h 2230615"/>
              <a:gd name="connsiteX22" fmla="*/ 2377569 w 3001456"/>
              <a:gd name="connsiteY22" fmla="*/ 1525765 h 2230615"/>
              <a:gd name="connsiteX23" fmla="*/ 2348994 w 3001456"/>
              <a:gd name="connsiteY23" fmla="*/ 1535290 h 2230615"/>
              <a:gd name="connsiteX24" fmla="*/ 2268031 w 3001456"/>
              <a:gd name="connsiteY24" fmla="*/ 1582915 h 2230615"/>
              <a:gd name="connsiteX25" fmla="*/ 2239456 w 3001456"/>
              <a:gd name="connsiteY25" fmla="*/ 1601965 h 2230615"/>
              <a:gd name="connsiteX26" fmla="*/ 2225169 w 3001456"/>
              <a:gd name="connsiteY26" fmla="*/ 1611490 h 2230615"/>
              <a:gd name="connsiteX27" fmla="*/ 2172781 w 3001456"/>
              <a:gd name="connsiteY27" fmla="*/ 1625777 h 2230615"/>
              <a:gd name="connsiteX28" fmla="*/ 2158494 w 3001456"/>
              <a:gd name="connsiteY28" fmla="*/ 1544815 h 2230615"/>
              <a:gd name="connsiteX29" fmla="*/ 2168019 w 3001456"/>
              <a:gd name="connsiteY29" fmla="*/ 1530527 h 2230615"/>
              <a:gd name="connsiteX30" fmla="*/ 2182306 w 3001456"/>
              <a:gd name="connsiteY30" fmla="*/ 1511477 h 2230615"/>
              <a:gd name="connsiteX31" fmla="*/ 2201356 w 3001456"/>
              <a:gd name="connsiteY31" fmla="*/ 1482902 h 2230615"/>
              <a:gd name="connsiteX32" fmla="*/ 2206119 w 3001456"/>
              <a:gd name="connsiteY32" fmla="*/ 1468615 h 2230615"/>
              <a:gd name="connsiteX33" fmla="*/ 2220406 w 3001456"/>
              <a:gd name="connsiteY33" fmla="*/ 1454327 h 2230615"/>
              <a:gd name="connsiteX34" fmla="*/ 2234694 w 3001456"/>
              <a:gd name="connsiteY34" fmla="*/ 1425752 h 2230615"/>
              <a:gd name="connsiteX35" fmla="*/ 2244219 w 3001456"/>
              <a:gd name="connsiteY35" fmla="*/ 1387652 h 2230615"/>
              <a:gd name="connsiteX36" fmla="*/ 2248981 w 3001456"/>
              <a:gd name="connsiteY36" fmla="*/ 1359077 h 2230615"/>
              <a:gd name="connsiteX37" fmla="*/ 2258506 w 3001456"/>
              <a:gd name="connsiteY37" fmla="*/ 1330502 h 2230615"/>
              <a:gd name="connsiteX38" fmla="*/ 2263269 w 3001456"/>
              <a:gd name="connsiteY38" fmla="*/ 1297165 h 2230615"/>
              <a:gd name="connsiteX39" fmla="*/ 2272794 w 3001456"/>
              <a:gd name="connsiteY39" fmla="*/ 1263827 h 2230615"/>
              <a:gd name="connsiteX40" fmla="*/ 2277556 w 3001456"/>
              <a:gd name="connsiteY40" fmla="*/ 1220965 h 2230615"/>
              <a:gd name="connsiteX41" fmla="*/ 2282319 w 3001456"/>
              <a:gd name="connsiteY41" fmla="*/ 1182865 h 2230615"/>
              <a:gd name="connsiteX42" fmla="*/ 2277556 w 3001456"/>
              <a:gd name="connsiteY42" fmla="*/ 987602 h 2230615"/>
              <a:gd name="connsiteX43" fmla="*/ 2263269 w 3001456"/>
              <a:gd name="connsiteY43" fmla="*/ 920927 h 2230615"/>
              <a:gd name="connsiteX44" fmla="*/ 2177544 w 3001456"/>
              <a:gd name="connsiteY44" fmla="*/ 873302 h 2230615"/>
              <a:gd name="connsiteX45" fmla="*/ 2120394 w 3001456"/>
              <a:gd name="connsiteY45" fmla="*/ 849490 h 2230615"/>
              <a:gd name="connsiteX46" fmla="*/ 2106106 w 3001456"/>
              <a:gd name="connsiteY46" fmla="*/ 844727 h 2230615"/>
              <a:gd name="connsiteX47" fmla="*/ 2039431 w 3001456"/>
              <a:gd name="connsiteY47" fmla="*/ 839965 h 2230615"/>
              <a:gd name="connsiteX48" fmla="*/ 2034669 w 3001456"/>
              <a:gd name="connsiteY48" fmla="*/ 825677 h 2230615"/>
              <a:gd name="connsiteX49" fmla="*/ 2020381 w 3001456"/>
              <a:gd name="connsiteY49" fmla="*/ 787577 h 2230615"/>
              <a:gd name="connsiteX50" fmla="*/ 1982281 w 3001456"/>
              <a:gd name="connsiteY50" fmla="*/ 706615 h 2230615"/>
              <a:gd name="connsiteX51" fmla="*/ 1958469 w 3001456"/>
              <a:gd name="connsiteY51" fmla="*/ 644702 h 2230615"/>
              <a:gd name="connsiteX52" fmla="*/ 1948944 w 3001456"/>
              <a:gd name="connsiteY52" fmla="*/ 601840 h 2230615"/>
              <a:gd name="connsiteX53" fmla="*/ 1939419 w 3001456"/>
              <a:gd name="connsiteY53" fmla="*/ 587552 h 2230615"/>
              <a:gd name="connsiteX54" fmla="*/ 1906081 w 3001456"/>
              <a:gd name="connsiteY54" fmla="*/ 568502 h 2230615"/>
              <a:gd name="connsiteX55" fmla="*/ 1820356 w 3001456"/>
              <a:gd name="connsiteY55" fmla="*/ 535165 h 2230615"/>
              <a:gd name="connsiteX56" fmla="*/ 1748919 w 3001456"/>
              <a:gd name="connsiteY56" fmla="*/ 549452 h 2230615"/>
              <a:gd name="connsiteX57" fmla="*/ 1715581 w 3001456"/>
              <a:gd name="connsiteY57" fmla="*/ 573265 h 2230615"/>
              <a:gd name="connsiteX58" fmla="*/ 1667956 w 3001456"/>
              <a:gd name="connsiteY58" fmla="*/ 597077 h 2230615"/>
              <a:gd name="connsiteX59" fmla="*/ 1653669 w 3001456"/>
              <a:gd name="connsiteY59" fmla="*/ 606602 h 2230615"/>
              <a:gd name="connsiteX60" fmla="*/ 1634619 w 3001456"/>
              <a:gd name="connsiteY60" fmla="*/ 616127 h 2230615"/>
              <a:gd name="connsiteX61" fmla="*/ 1586994 w 3001456"/>
              <a:gd name="connsiteY61" fmla="*/ 649465 h 2230615"/>
              <a:gd name="connsiteX62" fmla="*/ 1558419 w 3001456"/>
              <a:gd name="connsiteY62" fmla="*/ 658990 h 2230615"/>
              <a:gd name="connsiteX63" fmla="*/ 1458406 w 3001456"/>
              <a:gd name="connsiteY63" fmla="*/ 716140 h 2230615"/>
              <a:gd name="connsiteX64" fmla="*/ 1391731 w 3001456"/>
              <a:gd name="connsiteY64" fmla="*/ 773290 h 2230615"/>
              <a:gd name="connsiteX65" fmla="*/ 1291719 w 3001456"/>
              <a:gd name="connsiteY65" fmla="*/ 816152 h 2230615"/>
              <a:gd name="connsiteX66" fmla="*/ 1229806 w 3001456"/>
              <a:gd name="connsiteY66" fmla="*/ 830440 h 2230615"/>
              <a:gd name="connsiteX67" fmla="*/ 1215519 w 3001456"/>
              <a:gd name="connsiteY67" fmla="*/ 835202 h 2230615"/>
              <a:gd name="connsiteX68" fmla="*/ 1039306 w 3001456"/>
              <a:gd name="connsiteY68" fmla="*/ 830440 h 2230615"/>
              <a:gd name="connsiteX69" fmla="*/ 1015494 w 3001456"/>
              <a:gd name="connsiteY69" fmla="*/ 825677 h 2230615"/>
              <a:gd name="connsiteX70" fmla="*/ 934531 w 3001456"/>
              <a:gd name="connsiteY70" fmla="*/ 820915 h 2230615"/>
              <a:gd name="connsiteX71" fmla="*/ 872619 w 3001456"/>
              <a:gd name="connsiteY71" fmla="*/ 816152 h 2230615"/>
              <a:gd name="connsiteX72" fmla="*/ 510669 w 3001456"/>
              <a:gd name="connsiteY72" fmla="*/ 820915 h 2230615"/>
              <a:gd name="connsiteX73" fmla="*/ 496381 w 3001456"/>
              <a:gd name="connsiteY73" fmla="*/ 825677 h 2230615"/>
              <a:gd name="connsiteX74" fmla="*/ 463044 w 3001456"/>
              <a:gd name="connsiteY74" fmla="*/ 830440 h 2230615"/>
              <a:gd name="connsiteX75" fmla="*/ 277306 w 3001456"/>
              <a:gd name="connsiteY75" fmla="*/ 816152 h 2230615"/>
              <a:gd name="connsiteX76" fmla="*/ 220156 w 3001456"/>
              <a:gd name="connsiteY76" fmla="*/ 792340 h 2230615"/>
              <a:gd name="connsiteX77" fmla="*/ 191581 w 3001456"/>
              <a:gd name="connsiteY77" fmla="*/ 782815 h 2230615"/>
              <a:gd name="connsiteX78" fmla="*/ 177294 w 3001456"/>
              <a:gd name="connsiteY78" fmla="*/ 773290 h 2230615"/>
              <a:gd name="connsiteX79" fmla="*/ 163006 w 3001456"/>
              <a:gd name="connsiteY79" fmla="*/ 759002 h 2230615"/>
              <a:gd name="connsiteX80" fmla="*/ 148719 w 3001456"/>
              <a:gd name="connsiteY80" fmla="*/ 754240 h 2230615"/>
              <a:gd name="connsiteX81" fmla="*/ 101094 w 3001456"/>
              <a:gd name="connsiteY81" fmla="*/ 716140 h 2230615"/>
              <a:gd name="connsiteX82" fmla="*/ 77281 w 3001456"/>
              <a:gd name="connsiteY82" fmla="*/ 668515 h 2230615"/>
              <a:gd name="connsiteX83" fmla="*/ 58231 w 3001456"/>
              <a:gd name="connsiteY83" fmla="*/ 630415 h 2230615"/>
              <a:gd name="connsiteX84" fmla="*/ 34419 w 3001456"/>
              <a:gd name="connsiteY84" fmla="*/ 501827 h 2230615"/>
              <a:gd name="connsiteX85" fmla="*/ 24894 w 3001456"/>
              <a:gd name="connsiteY85" fmla="*/ 463727 h 2230615"/>
              <a:gd name="connsiteX86" fmla="*/ 15369 w 3001456"/>
              <a:gd name="connsiteY86" fmla="*/ 439915 h 2230615"/>
              <a:gd name="connsiteX87" fmla="*/ 10606 w 3001456"/>
              <a:gd name="connsiteY87" fmla="*/ 387527 h 2230615"/>
              <a:gd name="connsiteX88" fmla="*/ 5844 w 3001456"/>
              <a:gd name="connsiteY88" fmla="*/ 354190 h 2230615"/>
              <a:gd name="connsiteX89" fmla="*/ 1081 w 3001456"/>
              <a:gd name="connsiteY89" fmla="*/ 292277 h 2230615"/>
              <a:gd name="connsiteX90" fmla="*/ 5844 w 3001456"/>
              <a:gd name="connsiteY90" fmla="*/ 168452 h 2230615"/>
              <a:gd name="connsiteX91" fmla="*/ 39181 w 3001456"/>
              <a:gd name="connsiteY91" fmla="*/ 149402 h 2230615"/>
              <a:gd name="connsiteX92" fmla="*/ 124906 w 3001456"/>
              <a:gd name="connsiteY92" fmla="*/ 139877 h 2230615"/>
              <a:gd name="connsiteX93" fmla="*/ 186819 w 3001456"/>
              <a:gd name="connsiteY93" fmla="*/ 154165 h 2230615"/>
              <a:gd name="connsiteX94" fmla="*/ 210631 w 3001456"/>
              <a:gd name="connsiteY94" fmla="*/ 168452 h 2230615"/>
              <a:gd name="connsiteX95" fmla="*/ 263019 w 3001456"/>
              <a:gd name="connsiteY95" fmla="*/ 201790 h 2230615"/>
              <a:gd name="connsiteX96" fmla="*/ 291594 w 3001456"/>
              <a:gd name="connsiteY96" fmla="*/ 220840 h 2230615"/>
              <a:gd name="connsiteX97" fmla="*/ 472569 w 3001456"/>
              <a:gd name="connsiteY97" fmla="*/ 306565 h 2230615"/>
              <a:gd name="connsiteX98" fmla="*/ 563056 w 3001456"/>
              <a:gd name="connsiteY98" fmla="*/ 301802 h 2230615"/>
              <a:gd name="connsiteX99" fmla="*/ 615444 w 3001456"/>
              <a:gd name="connsiteY99" fmla="*/ 282752 h 2230615"/>
              <a:gd name="connsiteX100" fmla="*/ 639256 w 3001456"/>
              <a:gd name="connsiteY100" fmla="*/ 277990 h 2230615"/>
              <a:gd name="connsiteX101" fmla="*/ 696406 w 3001456"/>
              <a:gd name="connsiteY101" fmla="*/ 263702 h 2230615"/>
              <a:gd name="connsiteX102" fmla="*/ 767844 w 3001456"/>
              <a:gd name="connsiteY102" fmla="*/ 220840 h 2230615"/>
              <a:gd name="connsiteX103" fmla="*/ 782131 w 3001456"/>
              <a:gd name="connsiteY103" fmla="*/ 211315 h 2230615"/>
              <a:gd name="connsiteX104" fmla="*/ 824994 w 3001456"/>
              <a:gd name="connsiteY104" fmla="*/ 187502 h 2230615"/>
              <a:gd name="connsiteX105" fmla="*/ 896431 w 3001456"/>
              <a:gd name="connsiteY105" fmla="*/ 144640 h 2230615"/>
              <a:gd name="connsiteX106" fmla="*/ 910719 w 3001456"/>
              <a:gd name="connsiteY106" fmla="*/ 135115 h 2230615"/>
              <a:gd name="connsiteX107" fmla="*/ 925006 w 3001456"/>
              <a:gd name="connsiteY107" fmla="*/ 120827 h 2230615"/>
              <a:gd name="connsiteX108" fmla="*/ 967869 w 3001456"/>
              <a:gd name="connsiteY108" fmla="*/ 106540 h 2230615"/>
              <a:gd name="connsiteX109" fmla="*/ 2248981 w 3001456"/>
              <a:gd name="connsiteY109" fmla="*/ 106540 h 2230615"/>
              <a:gd name="connsiteX110" fmla="*/ 2429956 w 3001456"/>
              <a:gd name="connsiteY110" fmla="*/ 116065 h 2230615"/>
              <a:gd name="connsiteX111" fmla="*/ 2953831 w 3001456"/>
              <a:gd name="connsiteY111" fmla="*/ 120827 h 2230615"/>
              <a:gd name="connsiteX112" fmla="*/ 2958594 w 3001456"/>
              <a:gd name="connsiteY112" fmla="*/ 711377 h 2230615"/>
              <a:gd name="connsiteX113" fmla="*/ 2963356 w 3001456"/>
              <a:gd name="connsiteY113" fmla="*/ 749477 h 2230615"/>
              <a:gd name="connsiteX114" fmla="*/ 2968119 w 3001456"/>
              <a:gd name="connsiteY114" fmla="*/ 868540 h 2230615"/>
              <a:gd name="connsiteX115" fmla="*/ 2977644 w 3001456"/>
              <a:gd name="connsiteY115" fmla="*/ 1011415 h 2230615"/>
              <a:gd name="connsiteX116" fmla="*/ 2987169 w 3001456"/>
              <a:gd name="connsiteY116" fmla="*/ 1173340 h 2230615"/>
              <a:gd name="connsiteX117" fmla="*/ 2987169 w 3001456"/>
              <a:gd name="connsiteY117" fmla="*/ 1906765 h 2230615"/>
              <a:gd name="connsiteX118" fmla="*/ 2996694 w 3001456"/>
              <a:gd name="connsiteY118" fmla="*/ 2054402 h 2230615"/>
              <a:gd name="connsiteX119" fmla="*/ 3001456 w 3001456"/>
              <a:gd name="connsiteY119" fmla="*/ 2078215 h 2230615"/>
              <a:gd name="connsiteX120" fmla="*/ 2982406 w 3001456"/>
              <a:gd name="connsiteY120" fmla="*/ 2097265 h 2230615"/>
              <a:gd name="connsiteX121" fmla="*/ 2963356 w 3001456"/>
              <a:gd name="connsiteY121" fmla="*/ 2125840 h 2230615"/>
              <a:gd name="connsiteX122" fmla="*/ 2939544 w 3001456"/>
              <a:gd name="connsiteY122" fmla="*/ 2140127 h 2230615"/>
              <a:gd name="connsiteX123" fmla="*/ 2896681 w 3001456"/>
              <a:gd name="connsiteY123" fmla="*/ 2149652 h 2230615"/>
              <a:gd name="connsiteX124" fmla="*/ 2844294 w 3001456"/>
              <a:gd name="connsiteY124" fmla="*/ 2178227 h 2230615"/>
              <a:gd name="connsiteX125" fmla="*/ 2820481 w 3001456"/>
              <a:gd name="connsiteY125" fmla="*/ 2182990 h 2230615"/>
              <a:gd name="connsiteX126" fmla="*/ 2772856 w 3001456"/>
              <a:gd name="connsiteY126" fmla="*/ 2197277 h 2230615"/>
              <a:gd name="connsiteX127" fmla="*/ 2715706 w 3001456"/>
              <a:gd name="connsiteY127" fmla="*/ 2230615 h 2230615"/>
              <a:gd name="connsiteX0" fmla="*/ 2715706 w 3001456"/>
              <a:gd name="connsiteY0" fmla="*/ 2124075 h 2124075"/>
              <a:gd name="connsiteX1" fmla="*/ 2715706 w 3001456"/>
              <a:gd name="connsiteY1" fmla="*/ 2124075 h 2124075"/>
              <a:gd name="connsiteX2" fmla="*/ 2720469 w 3001456"/>
              <a:gd name="connsiteY2" fmla="*/ 2071687 h 2124075"/>
              <a:gd name="connsiteX3" fmla="*/ 2758569 w 3001456"/>
              <a:gd name="connsiteY3" fmla="*/ 2014537 h 2124075"/>
              <a:gd name="connsiteX4" fmla="*/ 2772856 w 3001456"/>
              <a:gd name="connsiteY4" fmla="*/ 1985962 h 2124075"/>
              <a:gd name="connsiteX5" fmla="*/ 2777619 w 3001456"/>
              <a:gd name="connsiteY5" fmla="*/ 1966912 h 2124075"/>
              <a:gd name="connsiteX6" fmla="*/ 2796669 w 3001456"/>
              <a:gd name="connsiteY6" fmla="*/ 1933575 h 2124075"/>
              <a:gd name="connsiteX7" fmla="*/ 2801431 w 3001456"/>
              <a:gd name="connsiteY7" fmla="*/ 1771650 h 2124075"/>
              <a:gd name="connsiteX8" fmla="*/ 2806194 w 3001456"/>
              <a:gd name="connsiteY8" fmla="*/ 1724025 h 2124075"/>
              <a:gd name="connsiteX9" fmla="*/ 2810956 w 3001456"/>
              <a:gd name="connsiteY9" fmla="*/ 1662112 h 2124075"/>
              <a:gd name="connsiteX10" fmla="*/ 2806194 w 3001456"/>
              <a:gd name="connsiteY10" fmla="*/ 1528762 h 2124075"/>
              <a:gd name="connsiteX11" fmla="*/ 2791906 w 3001456"/>
              <a:gd name="connsiteY11" fmla="*/ 1466850 h 2124075"/>
              <a:gd name="connsiteX12" fmla="*/ 2782381 w 3001456"/>
              <a:gd name="connsiteY12" fmla="*/ 1447800 h 2124075"/>
              <a:gd name="connsiteX13" fmla="*/ 2777619 w 3001456"/>
              <a:gd name="connsiteY13" fmla="*/ 1433512 h 2124075"/>
              <a:gd name="connsiteX14" fmla="*/ 2729994 w 3001456"/>
              <a:gd name="connsiteY14" fmla="*/ 1376362 h 2124075"/>
              <a:gd name="connsiteX15" fmla="*/ 2715706 w 3001456"/>
              <a:gd name="connsiteY15" fmla="*/ 1366837 h 2124075"/>
              <a:gd name="connsiteX16" fmla="*/ 2701419 w 3001456"/>
              <a:gd name="connsiteY16" fmla="*/ 1362075 h 2124075"/>
              <a:gd name="connsiteX17" fmla="*/ 2687131 w 3001456"/>
              <a:gd name="connsiteY17" fmla="*/ 1352550 h 2124075"/>
              <a:gd name="connsiteX18" fmla="*/ 2549019 w 3001456"/>
              <a:gd name="connsiteY18" fmla="*/ 1357312 h 2124075"/>
              <a:gd name="connsiteX19" fmla="*/ 2506156 w 3001456"/>
              <a:gd name="connsiteY19" fmla="*/ 1376362 h 2124075"/>
              <a:gd name="connsiteX20" fmla="*/ 2487106 w 3001456"/>
              <a:gd name="connsiteY20" fmla="*/ 1385887 h 2124075"/>
              <a:gd name="connsiteX21" fmla="*/ 2463294 w 3001456"/>
              <a:gd name="connsiteY21" fmla="*/ 1390650 h 2124075"/>
              <a:gd name="connsiteX22" fmla="*/ 2377569 w 3001456"/>
              <a:gd name="connsiteY22" fmla="*/ 1419225 h 2124075"/>
              <a:gd name="connsiteX23" fmla="*/ 2348994 w 3001456"/>
              <a:gd name="connsiteY23" fmla="*/ 1428750 h 2124075"/>
              <a:gd name="connsiteX24" fmla="*/ 2268031 w 3001456"/>
              <a:gd name="connsiteY24" fmla="*/ 1476375 h 2124075"/>
              <a:gd name="connsiteX25" fmla="*/ 2239456 w 3001456"/>
              <a:gd name="connsiteY25" fmla="*/ 1495425 h 2124075"/>
              <a:gd name="connsiteX26" fmla="*/ 2225169 w 3001456"/>
              <a:gd name="connsiteY26" fmla="*/ 1504950 h 2124075"/>
              <a:gd name="connsiteX27" fmla="*/ 2172781 w 3001456"/>
              <a:gd name="connsiteY27" fmla="*/ 1519237 h 2124075"/>
              <a:gd name="connsiteX28" fmla="*/ 2158494 w 3001456"/>
              <a:gd name="connsiteY28" fmla="*/ 1438275 h 2124075"/>
              <a:gd name="connsiteX29" fmla="*/ 2168019 w 3001456"/>
              <a:gd name="connsiteY29" fmla="*/ 1423987 h 2124075"/>
              <a:gd name="connsiteX30" fmla="*/ 2182306 w 3001456"/>
              <a:gd name="connsiteY30" fmla="*/ 1404937 h 2124075"/>
              <a:gd name="connsiteX31" fmla="*/ 2201356 w 3001456"/>
              <a:gd name="connsiteY31" fmla="*/ 1376362 h 2124075"/>
              <a:gd name="connsiteX32" fmla="*/ 2206119 w 3001456"/>
              <a:gd name="connsiteY32" fmla="*/ 1362075 h 2124075"/>
              <a:gd name="connsiteX33" fmla="*/ 2220406 w 3001456"/>
              <a:gd name="connsiteY33" fmla="*/ 1347787 h 2124075"/>
              <a:gd name="connsiteX34" fmla="*/ 2234694 w 3001456"/>
              <a:gd name="connsiteY34" fmla="*/ 1319212 h 2124075"/>
              <a:gd name="connsiteX35" fmla="*/ 2244219 w 3001456"/>
              <a:gd name="connsiteY35" fmla="*/ 1281112 h 2124075"/>
              <a:gd name="connsiteX36" fmla="*/ 2248981 w 3001456"/>
              <a:gd name="connsiteY36" fmla="*/ 1252537 h 2124075"/>
              <a:gd name="connsiteX37" fmla="*/ 2258506 w 3001456"/>
              <a:gd name="connsiteY37" fmla="*/ 1223962 h 2124075"/>
              <a:gd name="connsiteX38" fmla="*/ 2263269 w 3001456"/>
              <a:gd name="connsiteY38" fmla="*/ 1190625 h 2124075"/>
              <a:gd name="connsiteX39" fmla="*/ 2272794 w 3001456"/>
              <a:gd name="connsiteY39" fmla="*/ 1157287 h 2124075"/>
              <a:gd name="connsiteX40" fmla="*/ 2277556 w 3001456"/>
              <a:gd name="connsiteY40" fmla="*/ 1114425 h 2124075"/>
              <a:gd name="connsiteX41" fmla="*/ 2282319 w 3001456"/>
              <a:gd name="connsiteY41" fmla="*/ 1076325 h 2124075"/>
              <a:gd name="connsiteX42" fmla="*/ 2277556 w 3001456"/>
              <a:gd name="connsiteY42" fmla="*/ 881062 h 2124075"/>
              <a:gd name="connsiteX43" fmla="*/ 2263269 w 3001456"/>
              <a:gd name="connsiteY43" fmla="*/ 814387 h 2124075"/>
              <a:gd name="connsiteX44" fmla="*/ 2177544 w 3001456"/>
              <a:gd name="connsiteY44" fmla="*/ 766762 h 2124075"/>
              <a:gd name="connsiteX45" fmla="*/ 2120394 w 3001456"/>
              <a:gd name="connsiteY45" fmla="*/ 742950 h 2124075"/>
              <a:gd name="connsiteX46" fmla="*/ 2106106 w 3001456"/>
              <a:gd name="connsiteY46" fmla="*/ 738187 h 2124075"/>
              <a:gd name="connsiteX47" fmla="*/ 2039431 w 3001456"/>
              <a:gd name="connsiteY47" fmla="*/ 733425 h 2124075"/>
              <a:gd name="connsiteX48" fmla="*/ 2034669 w 3001456"/>
              <a:gd name="connsiteY48" fmla="*/ 719137 h 2124075"/>
              <a:gd name="connsiteX49" fmla="*/ 2020381 w 3001456"/>
              <a:gd name="connsiteY49" fmla="*/ 681037 h 2124075"/>
              <a:gd name="connsiteX50" fmla="*/ 1982281 w 3001456"/>
              <a:gd name="connsiteY50" fmla="*/ 600075 h 2124075"/>
              <a:gd name="connsiteX51" fmla="*/ 1958469 w 3001456"/>
              <a:gd name="connsiteY51" fmla="*/ 538162 h 2124075"/>
              <a:gd name="connsiteX52" fmla="*/ 1948944 w 3001456"/>
              <a:gd name="connsiteY52" fmla="*/ 495300 h 2124075"/>
              <a:gd name="connsiteX53" fmla="*/ 1939419 w 3001456"/>
              <a:gd name="connsiteY53" fmla="*/ 481012 h 2124075"/>
              <a:gd name="connsiteX54" fmla="*/ 1906081 w 3001456"/>
              <a:gd name="connsiteY54" fmla="*/ 461962 h 2124075"/>
              <a:gd name="connsiteX55" fmla="*/ 1820356 w 3001456"/>
              <a:gd name="connsiteY55" fmla="*/ 428625 h 2124075"/>
              <a:gd name="connsiteX56" fmla="*/ 1748919 w 3001456"/>
              <a:gd name="connsiteY56" fmla="*/ 442912 h 2124075"/>
              <a:gd name="connsiteX57" fmla="*/ 1715581 w 3001456"/>
              <a:gd name="connsiteY57" fmla="*/ 466725 h 2124075"/>
              <a:gd name="connsiteX58" fmla="*/ 1667956 w 3001456"/>
              <a:gd name="connsiteY58" fmla="*/ 490537 h 2124075"/>
              <a:gd name="connsiteX59" fmla="*/ 1653669 w 3001456"/>
              <a:gd name="connsiteY59" fmla="*/ 500062 h 2124075"/>
              <a:gd name="connsiteX60" fmla="*/ 1634619 w 3001456"/>
              <a:gd name="connsiteY60" fmla="*/ 509587 h 2124075"/>
              <a:gd name="connsiteX61" fmla="*/ 1586994 w 3001456"/>
              <a:gd name="connsiteY61" fmla="*/ 542925 h 2124075"/>
              <a:gd name="connsiteX62" fmla="*/ 1558419 w 3001456"/>
              <a:gd name="connsiteY62" fmla="*/ 552450 h 2124075"/>
              <a:gd name="connsiteX63" fmla="*/ 1458406 w 3001456"/>
              <a:gd name="connsiteY63" fmla="*/ 609600 h 2124075"/>
              <a:gd name="connsiteX64" fmla="*/ 1391731 w 3001456"/>
              <a:gd name="connsiteY64" fmla="*/ 666750 h 2124075"/>
              <a:gd name="connsiteX65" fmla="*/ 1291719 w 3001456"/>
              <a:gd name="connsiteY65" fmla="*/ 709612 h 2124075"/>
              <a:gd name="connsiteX66" fmla="*/ 1229806 w 3001456"/>
              <a:gd name="connsiteY66" fmla="*/ 723900 h 2124075"/>
              <a:gd name="connsiteX67" fmla="*/ 1215519 w 3001456"/>
              <a:gd name="connsiteY67" fmla="*/ 728662 h 2124075"/>
              <a:gd name="connsiteX68" fmla="*/ 1039306 w 3001456"/>
              <a:gd name="connsiteY68" fmla="*/ 723900 h 2124075"/>
              <a:gd name="connsiteX69" fmla="*/ 1015494 w 3001456"/>
              <a:gd name="connsiteY69" fmla="*/ 719137 h 2124075"/>
              <a:gd name="connsiteX70" fmla="*/ 934531 w 3001456"/>
              <a:gd name="connsiteY70" fmla="*/ 714375 h 2124075"/>
              <a:gd name="connsiteX71" fmla="*/ 872619 w 3001456"/>
              <a:gd name="connsiteY71" fmla="*/ 709612 h 2124075"/>
              <a:gd name="connsiteX72" fmla="*/ 510669 w 3001456"/>
              <a:gd name="connsiteY72" fmla="*/ 714375 h 2124075"/>
              <a:gd name="connsiteX73" fmla="*/ 496381 w 3001456"/>
              <a:gd name="connsiteY73" fmla="*/ 719137 h 2124075"/>
              <a:gd name="connsiteX74" fmla="*/ 463044 w 3001456"/>
              <a:gd name="connsiteY74" fmla="*/ 723900 h 2124075"/>
              <a:gd name="connsiteX75" fmla="*/ 277306 w 3001456"/>
              <a:gd name="connsiteY75" fmla="*/ 709612 h 2124075"/>
              <a:gd name="connsiteX76" fmla="*/ 220156 w 3001456"/>
              <a:gd name="connsiteY76" fmla="*/ 685800 h 2124075"/>
              <a:gd name="connsiteX77" fmla="*/ 191581 w 3001456"/>
              <a:gd name="connsiteY77" fmla="*/ 676275 h 2124075"/>
              <a:gd name="connsiteX78" fmla="*/ 177294 w 3001456"/>
              <a:gd name="connsiteY78" fmla="*/ 666750 h 2124075"/>
              <a:gd name="connsiteX79" fmla="*/ 163006 w 3001456"/>
              <a:gd name="connsiteY79" fmla="*/ 652462 h 2124075"/>
              <a:gd name="connsiteX80" fmla="*/ 148719 w 3001456"/>
              <a:gd name="connsiteY80" fmla="*/ 647700 h 2124075"/>
              <a:gd name="connsiteX81" fmla="*/ 101094 w 3001456"/>
              <a:gd name="connsiteY81" fmla="*/ 609600 h 2124075"/>
              <a:gd name="connsiteX82" fmla="*/ 77281 w 3001456"/>
              <a:gd name="connsiteY82" fmla="*/ 561975 h 2124075"/>
              <a:gd name="connsiteX83" fmla="*/ 58231 w 3001456"/>
              <a:gd name="connsiteY83" fmla="*/ 523875 h 2124075"/>
              <a:gd name="connsiteX84" fmla="*/ 34419 w 3001456"/>
              <a:gd name="connsiteY84" fmla="*/ 395287 h 2124075"/>
              <a:gd name="connsiteX85" fmla="*/ 24894 w 3001456"/>
              <a:gd name="connsiteY85" fmla="*/ 357187 h 2124075"/>
              <a:gd name="connsiteX86" fmla="*/ 15369 w 3001456"/>
              <a:gd name="connsiteY86" fmla="*/ 333375 h 2124075"/>
              <a:gd name="connsiteX87" fmla="*/ 10606 w 3001456"/>
              <a:gd name="connsiteY87" fmla="*/ 280987 h 2124075"/>
              <a:gd name="connsiteX88" fmla="*/ 5844 w 3001456"/>
              <a:gd name="connsiteY88" fmla="*/ 247650 h 2124075"/>
              <a:gd name="connsiteX89" fmla="*/ 1081 w 3001456"/>
              <a:gd name="connsiteY89" fmla="*/ 185737 h 2124075"/>
              <a:gd name="connsiteX90" fmla="*/ 5844 w 3001456"/>
              <a:gd name="connsiteY90" fmla="*/ 61912 h 2124075"/>
              <a:gd name="connsiteX91" fmla="*/ 39181 w 3001456"/>
              <a:gd name="connsiteY91" fmla="*/ 42862 h 2124075"/>
              <a:gd name="connsiteX92" fmla="*/ 124906 w 3001456"/>
              <a:gd name="connsiteY92" fmla="*/ 33337 h 2124075"/>
              <a:gd name="connsiteX93" fmla="*/ 186819 w 3001456"/>
              <a:gd name="connsiteY93" fmla="*/ 47625 h 2124075"/>
              <a:gd name="connsiteX94" fmla="*/ 210631 w 3001456"/>
              <a:gd name="connsiteY94" fmla="*/ 61912 h 2124075"/>
              <a:gd name="connsiteX95" fmla="*/ 263019 w 3001456"/>
              <a:gd name="connsiteY95" fmla="*/ 95250 h 2124075"/>
              <a:gd name="connsiteX96" fmla="*/ 291594 w 3001456"/>
              <a:gd name="connsiteY96" fmla="*/ 114300 h 2124075"/>
              <a:gd name="connsiteX97" fmla="*/ 472569 w 3001456"/>
              <a:gd name="connsiteY97" fmla="*/ 200025 h 2124075"/>
              <a:gd name="connsiteX98" fmla="*/ 563056 w 3001456"/>
              <a:gd name="connsiteY98" fmla="*/ 195262 h 2124075"/>
              <a:gd name="connsiteX99" fmla="*/ 615444 w 3001456"/>
              <a:gd name="connsiteY99" fmla="*/ 176212 h 2124075"/>
              <a:gd name="connsiteX100" fmla="*/ 639256 w 3001456"/>
              <a:gd name="connsiteY100" fmla="*/ 171450 h 2124075"/>
              <a:gd name="connsiteX101" fmla="*/ 696406 w 3001456"/>
              <a:gd name="connsiteY101" fmla="*/ 157162 h 2124075"/>
              <a:gd name="connsiteX102" fmla="*/ 767844 w 3001456"/>
              <a:gd name="connsiteY102" fmla="*/ 114300 h 2124075"/>
              <a:gd name="connsiteX103" fmla="*/ 782131 w 3001456"/>
              <a:gd name="connsiteY103" fmla="*/ 104775 h 2124075"/>
              <a:gd name="connsiteX104" fmla="*/ 824994 w 3001456"/>
              <a:gd name="connsiteY104" fmla="*/ 80962 h 2124075"/>
              <a:gd name="connsiteX105" fmla="*/ 896431 w 3001456"/>
              <a:gd name="connsiteY105" fmla="*/ 38100 h 2124075"/>
              <a:gd name="connsiteX106" fmla="*/ 910719 w 3001456"/>
              <a:gd name="connsiteY106" fmla="*/ 28575 h 2124075"/>
              <a:gd name="connsiteX107" fmla="*/ 925006 w 3001456"/>
              <a:gd name="connsiteY107" fmla="*/ 14287 h 2124075"/>
              <a:gd name="connsiteX108" fmla="*/ 967869 w 3001456"/>
              <a:gd name="connsiteY108" fmla="*/ 0 h 2124075"/>
              <a:gd name="connsiteX109" fmla="*/ 2248981 w 3001456"/>
              <a:gd name="connsiteY109" fmla="*/ 0 h 2124075"/>
              <a:gd name="connsiteX110" fmla="*/ 2429956 w 3001456"/>
              <a:gd name="connsiteY110" fmla="*/ 9525 h 2124075"/>
              <a:gd name="connsiteX111" fmla="*/ 2953831 w 3001456"/>
              <a:gd name="connsiteY111" fmla="*/ 14287 h 2124075"/>
              <a:gd name="connsiteX112" fmla="*/ 2958594 w 3001456"/>
              <a:gd name="connsiteY112" fmla="*/ 604837 h 2124075"/>
              <a:gd name="connsiteX113" fmla="*/ 2963356 w 3001456"/>
              <a:gd name="connsiteY113" fmla="*/ 642937 h 2124075"/>
              <a:gd name="connsiteX114" fmla="*/ 2968119 w 3001456"/>
              <a:gd name="connsiteY114" fmla="*/ 762000 h 2124075"/>
              <a:gd name="connsiteX115" fmla="*/ 2977644 w 3001456"/>
              <a:gd name="connsiteY115" fmla="*/ 904875 h 2124075"/>
              <a:gd name="connsiteX116" fmla="*/ 2987169 w 3001456"/>
              <a:gd name="connsiteY116" fmla="*/ 1066800 h 2124075"/>
              <a:gd name="connsiteX117" fmla="*/ 2987169 w 3001456"/>
              <a:gd name="connsiteY117" fmla="*/ 1800225 h 2124075"/>
              <a:gd name="connsiteX118" fmla="*/ 2996694 w 3001456"/>
              <a:gd name="connsiteY118" fmla="*/ 1947862 h 2124075"/>
              <a:gd name="connsiteX119" fmla="*/ 3001456 w 3001456"/>
              <a:gd name="connsiteY119" fmla="*/ 1971675 h 2124075"/>
              <a:gd name="connsiteX120" fmla="*/ 2982406 w 3001456"/>
              <a:gd name="connsiteY120" fmla="*/ 1990725 h 2124075"/>
              <a:gd name="connsiteX121" fmla="*/ 2963356 w 3001456"/>
              <a:gd name="connsiteY121" fmla="*/ 2019300 h 2124075"/>
              <a:gd name="connsiteX122" fmla="*/ 2939544 w 3001456"/>
              <a:gd name="connsiteY122" fmla="*/ 2033587 h 2124075"/>
              <a:gd name="connsiteX123" fmla="*/ 2896681 w 3001456"/>
              <a:gd name="connsiteY123" fmla="*/ 2043112 h 2124075"/>
              <a:gd name="connsiteX124" fmla="*/ 2844294 w 3001456"/>
              <a:gd name="connsiteY124" fmla="*/ 2071687 h 2124075"/>
              <a:gd name="connsiteX125" fmla="*/ 2820481 w 3001456"/>
              <a:gd name="connsiteY125" fmla="*/ 2076450 h 2124075"/>
              <a:gd name="connsiteX126" fmla="*/ 2772856 w 3001456"/>
              <a:gd name="connsiteY126" fmla="*/ 2090737 h 2124075"/>
              <a:gd name="connsiteX127" fmla="*/ 2715706 w 3001456"/>
              <a:gd name="connsiteY127" fmla="*/ 2124075 h 2124075"/>
              <a:gd name="connsiteX0" fmla="*/ 2715706 w 3001456"/>
              <a:gd name="connsiteY0" fmla="*/ 2158013 h 2158013"/>
              <a:gd name="connsiteX1" fmla="*/ 2715706 w 3001456"/>
              <a:gd name="connsiteY1" fmla="*/ 2158013 h 2158013"/>
              <a:gd name="connsiteX2" fmla="*/ 2720469 w 3001456"/>
              <a:gd name="connsiteY2" fmla="*/ 2105625 h 2158013"/>
              <a:gd name="connsiteX3" fmla="*/ 2758569 w 3001456"/>
              <a:gd name="connsiteY3" fmla="*/ 2048475 h 2158013"/>
              <a:gd name="connsiteX4" fmla="*/ 2772856 w 3001456"/>
              <a:gd name="connsiteY4" fmla="*/ 2019900 h 2158013"/>
              <a:gd name="connsiteX5" fmla="*/ 2777619 w 3001456"/>
              <a:gd name="connsiteY5" fmla="*/ 2000850 h 2158013"/>
              <a:gd name="connsiteX6" fmla="*/ 2796669 w 3001456"/>
              <a:gd name="connsiteY6" fmla="*/ 1967513 h 2158013"/>
              <a:gd name="connsiteX7" fmla="*/ 2801431 w 3001456"/>
              <a:gd name="connsiteY7" fmla="*/ 1805588 h 2158013"/>
              <a:gd name="connsiteX8" fmla="*/ 2806194 w 3001456"/>
              <a:gd name="connsiteY8" fmla="*/ 1757963 h 2158013"/>
              <a:gd name="connsiteX9" fmla="*/ 2810956 w 3001456"/>
              <a:gd name="connsiteY9" fmla="*/ 1696050 h 2158013"/>
              <a:gd name="connsiteX10" fmla="*/ 2806194 w 3001456"/>
              <a:gd name="connsiteY10" fmla="*/ 1562700 h 2158013"/>
              <a:gd name="connsiteX11" fmla="*/ 2791906 w 3001456"/>
              <a:gd name="connsiteY11" fmla="*/ 1500788 h 2158013"/>
              <a:gd name="connsiteX12" fmla="*/ 2782381 w 3001456"/>
              <a:gd name="connsiteY12" fmla="*/ 1481738 h 2158013"/>
              <a:gd name="connsiteX13" fmla="*/ 2777619 w 3001456"/>
              <a:gd name="connsiteY13" fmla="*/ 1467450 h 2158013"/>
              <a:gd name="connsiteX14" fmla="*/ 2729994 w 3001456"/>
              <a:gd name="connsiteY14" fmla="*/ 1410300 h 2158013"/>
              <a:gd name="connsiteX15" fmla="*/ 2715706 w 3001456"/>
              <a:gd name="connsiteY15" fmla="*/ 1400775 h 2158013"/>
              <a:gd name="connsiteX16" fmla="*/ 2701419 w 3001456"/>
              <a:gd name="connsiteY16" fmla="*/ 1396013 h 2158013"/>
              <a:gd name="connsiteX17" fmla="*/ 2687131 w 3001456"/>
              <a:gd name="connsiteY17" fmla="*/ 1386488 h 2158013"/>
              <a:gd name="connsiteX18" fmla="*/ 2549019 w 3001456"/>
              <a:gd name="connsiteY18" fmla="*/ 1391250 h 2158013"/>
              <a:gd name="connsiteX19" fmla="*/ 2506156 w 3001456"/>
              <a:gd name="connsiteY19" fmla="*/ 1410300 h 2158013"/>
              <a:gd name="connsiteX20" fmla="*/ 2487106 w 3001456"/>
              <a:gd name="connsiteY20" fmla="*/ 1419825 h 2158013"/>
              <a:gd name="connsiteX21" fmla="*/ 2463294 w 3001456"/>
              <a:gd name="connsiteY21" fmla="*/ 1424588 h 2158013"/>
              <a:gd name="connsiteX22" fmla="*/ 2377569 w 3001456"/>
              <a:gd name="connsiteY22" fmla="*/ 1453163 h 2158013"/>
              <a:gd name="connsiteX23" fmla="*/ 2348994 w 3001456"/>
              <a:gd name="connsiteY23" fmla="*/ 1462688 h 2158013"/>
              <a:gd name="connsiteX24" fmla="*/ 2268031 w 3001456"/>
              <a:gd name="connsiteY24" fmla="*/ 1510313 h 2158013"/>
              <a:gd name="connsiteX25" fmla="*/ 2239456 w 3001456"/>
              <a:gd name="connsiteY25" fmla="*/ 1529363 h 2158013"/>
              <a:gd name="connsiteX26" fmla="*/ 2225169 w 3001456"/>
              <a:gd name="connsiteY26" fmla="*/ 1538888 h 2158013"/>
              <a:gd name="connsiteX27" fmla="*/ 2172781 w 3001456"/>
              <a:gd name="connsiteY27" fmla="*/ 1553175 h 2158013"/>
              <a:gd name="connsiteX28" fmla="*/ 2158494 w 3001456"/>
              <a:gd name="connsiteY28" fmla="*/ 1472213 h 2158013"/>
              <a:gd name="connsiteX29" fmla="*/ 2168019 w 3001456"/>
              <a:gd name="connsiteY29" fmla="*/ 1457925 h 2158013"/>
              <a:gd name="connsiteX30" fmla="*/ 2182306 w 3001456"/>
              <a:gd name="connsiteY30" fmla="*/ 1438875 h 2158013"/>
              <a:gd name="connsiteX31" fmla="*/ 2201356 w 3001456"/>
              <a:gd name="connsiteY31" fmla="*/ 1410300 h 2158013"/>
              <a:gd name="connsiteX32" fmla="*/ 2206119 w 3001456"/>
              <a:gd name="connsiteY32" fmla="*/ 1396013 h 2158013"/>
              <a:gd name="connsiteX33" fmla="*/ 2220406 w 3001456"/>
              <a:gd name="connsiteY33" fmla="*/ 1381725 h 2158013"/>
              <a:gd name="connsiteX34" fmla="*/ 2234694 w 3001456"/>
              <a:gd name="connsiteY34" fmla="*/ 1353150 h 2158013"/>
              <a:gd name="connsiteX35" fmla="*/ 2244219 w 3001456"/>
              <a:gd name="connsiteY35" fmla="*/ 1315050 h 2158013"/>
              <a:gd name="connsiteX36" fmla="*/ 2248981 w 3001456"/>
              <a:gd name="connsiteY36" fmla="*/ 1286475 h 2158013"/>
              <a:gd name="connsiteX37" fmla="*/ 2258506 w 3001456"/>
              <a:gd name="connsiteY37" fmla="*/ 1257900 h 2158013"/>
              <a:gd name="connsiteX38" fmla="*/ 2263269 w 3001456"/>
              <a:gd name="connsiteY38" fmla="*/ 1224563 h 2158013"/>
              <a:gd name="connsiteX39" fmla="*/ 2272794 w 3001456"/>
              <a:gd name="connsiteY39" fmla="*/ 1191225 h 2158013"/>
              <a:gd name="connsiteX40" fmla="*/ 2277556 w 3001456"/>
              <a:gd name="connsiteY40" fmla="*/ 1148363 h 2158013"/>
              <a:gd name="connsiteX41" fmla="*/ 2282319 w 3001456"/>
              <a:gd name="connsiteY41" fmla="*/ 1110263 h 2158013"/>
              <a:gd name="connsiteX42" fmla="*/ 2277556 w 3001456"/>
              <a:gd name="connsiteY42" fmla="*/ 915000 h 2158013"/>
              <a:gd name="connsiteX43" fmla="*/ 2263269 w 3001456"/>
              <a:gd name="connsiteY43" fmla="*/ 848325 h 2158013"/>
              <a:gd name="connsiteX44" fmla="*/ 2177544 w 3001456"/>
              <a:gd name="connsiteY44" fmla="*/ 800700 h 2158013"/>
              <a:gd name="connsiteX45" fmla="*/ 2120394 w 3001456"/>
              <a:gd name="connsiteY45" fmla="*/ 776888 h 2158013"/>
              <a:gd name="connsiteX46" fmla="*/ 2106106 w 3001456"/>
              <a:gd name="connsiteY46" fmla="*/ 772125 h 2158013"/>
              <a:gd name="connsiteX47" fmla="*/ 2039431 w 3001456"/>
              <a:gd name="connsiteY47" fmla="*/ 767363 h 2158013"/>
              <a:gd name="connsiteX48" fmla="*/ 2034669 w 3001456"/>
              <a:gd name="connsiteY48" fmla="*/ 753075 h 2158013"/>
              <a:gd name="connsiteX49" fmla="*/ 2020381 w 3001456"/>
              <a:gd name="connsiteY49" fmla="*/ 714975 h 2158013"/>
              <a:gd name="connsiteX50" fmla="*/ 1982281 w 3001456"/>
              <a:gd name="connsiteY50" fmla="*/ 634013 h 2158013"/>
              <a:gd name="connsiteX51" fmla="*/ 1958469 w 3001456"/>
              <a:gd name="connsiteY51" fmla="*/ 572100 h 2158013"/>
              <a:gd name="connsiteX52" fmla="*/ 1948944 w 3001456"/>
              <a:gd name="connsiteY52" fmla="*/ 529238 h 2158013"/>
              <a:gd name="connsiteX53" fmla="*/ 1939419 w 3001456"/>
              <a:gd name="connsiteY53" fmla="*/ 514950 h 2158013"/>
              <a:gd name="connsiteX54" fmla="*/ 1906081 w 3001456"/>
              <a:gd name="connsiteY54" fmla="*/ 495900 h 2158013"/>
              <a:gd name="connsiteX55" fmla="*/ 1820356 w 3001456"/>
              <a:gd name="connsiteY55" fmla="*/ 462563 h 2158013"/>
              <a:gd name="connsiteX56" fmla="*/ 1748919 w 3001456"/>
              <a:gd name="connsiteY56" fmla="*/ 476850 h 2158013"/>
              <a:gd name="connsiteX57" fmla="*/ 1715581 w 3001456"/>
              <a:gd name="connsiteY57" fmla="*/ 500663 h 2158013"/>
              <a:gd name="connsiteX58" fmla="*/ 1667956 w 3001456"/>
              <a:gd name="connsiteY58" fmla="*/ 524475 h 2158013"/>
              <a:gd name="connsiteX59" fmla="*/ 1653669 w 3001456"/>
              <a:gd name="connsiteY59" fmla="*/ 534000 h 2158013"/>
              <a:gd name="connsiteX60" fmla="*/ 1634619 w 3001456"/>
              <a:gd name="connsiteY60" fmla="*/ 543525 h 2158013"/>
              <a:gd name="connsiteX61" fmla="*/ 1586994 w 3001456"/>
              <a:gd name="connsiteY61" fmla="*/ 576863 h 2158013"/>
              <a:gd name="connsiteX62" fmla="*/ 1558419 w 3001456"/>
              <a:gd name="connsiteY62" fmla="*/ 586388 h 2158013"/>
              <a:gd name="connsiteX63" fmla="*/ 1458406 w 3001456"/>
              <a:gd name="connsiteY63" fmla="*/ 643538 h 2158013"/>
              <a:gd name="connsiteX64" fmla="*/ 1391731 w 3001456"/>
              <a:gd name="connsiteY64" fmla="*/ 700688 h 2158013"/>
              <a:gd name="connsiteX65" fmla="*/ 1291719 w 3001456"/>
              <a:gd name="connsiteY65" fmla="*/ 743550 h 2158013"/>
              <a:gd name="connsiteX66" fmla="*/ 1229806 w 3001456"/>
              <a:gd name="connsiteY66" fmla="*/ 757838 h 2158013"/>
              <a:gd name="connsiteX67" fmla="*/ 1215519 w 3001456"/>
              <a:gd name="connsiteY67" fmla="*/ 762600 h 2158013"/>
              <a:gd name="connsiteX68" fmla="*/ 1039306 w 3001456"/>
              <a:gd name="connsiteY68" fmla="*/ 757838 h 2158013"/>
              <a:gd name="connsiteX69" fmla="*/ 1015494 w 3001456"/>
              <a:gd name="connsiteY69" fmla="*/ 753075 h 2158013"/>
              <a:gd name="connsiteX70" fmla="*/ 934531 w 3001456"/>
              <a:gd name="connsiteY70" fmla="*/ 748313 h 2158013"/>
              <a:gd name="connsiteX71" fmla="*/ 872619 w 3001456"/>
              <a:gd name="connsiteY71" fmla="*/ 743550 h 2158013"/>
              <a:gd name="connsiteX72" fmla="*/ 510669 w 3001456"/>
              <a:gd name="connsiteY72" fmla="*/ 748313 h 2158013"/>
              <a:gd name="connsiteX73" fmla="*/ 496381 w 3001456"/>
              <a:gd name="connsiteY73" fmla="*/ 753075 h 2158013"/>
              <a:gd name="connsiteX74" fmla="*/ 463044 w 3001456"/>
              <a:gd name="connsiteY74" fmla="*/ 757838 h 2158013"/>
              <a:gd name="connsiteX75" fmla="*/ 277306 w 3001456"/>
              <a:gd name="connsiteY75" fmla="*/ 743550 h 2158013"/>
              <a:gd name="connsiteX76" fmla="*/ 220156 w 3001456"/>
              <a:gd name="connsiteY76" fmla="*/ 719738 h 2158013"/>
              <a:gd name="connsiteX77" fmla="*/ 191581 w 3001456"/>
              <a:gd name="connsiteY77" fmla="*/ 710213 h 2158013"/>
              <a:gd name="connsiteX78" fmla="*/ 177294 w 3001456"/>
              <a:gd name="connsiteY78" fmla="*/ 700688 h 2158013"/>
              <a:gd name="connsiteX79" fmla="*/ 163006 w 3001456"/>
              <a:gd name="connsiteY79" fmla="*/ 686400 h 2158013"/>
              <a:gd name="connsiteX80" fmla="*/ 148719 w 3001456"/>
              <a:gd name="connsiteY80" fmla="*/ 681638 h 2158013"/>
              <a:gd name="connsiteX81" fmla="*/ 101094 w 3001456"/>
              <a:gd name="connsiteY81" fmla="*/ 643538 h 2158013"/>
              <a:gd name="connsiteX82" fmla="*/ 77281 w 3001456"/>
              <a:gd name="connsiteY82" fmla="*/ 595913 h 2158013"/>
              <a:gd name="connsiteX83" fmla="*/ 58231 w 3001456"/>
              <a:gd name="connsiteY83" fmla="*/ 557813 h 2158013"/>
              <a:gd name="connsiteX84" fmla="*/ 34419 w 3001456"/>
              <a:gd name="connsiteY84" fmla="*/ 429225 h 2158013"/>
              <a:gd name="connsiteX85" fmla="*/ 24894 w 3001456"/>
              <a:gd name="connsiteY85" fmla="*/ 391125 h 2158013"/>
              <a:gd name="connsiteX86" fmla="*/ 15369 w 3001456"/>
              <a:gd name="connsiteY86" fmla="*/ 367313 h 2158013"/>
              <a:gd name="connsiteX87" fmla="*/ 10606 w 3001456"/>
              <a:gd name="connsiteY87" fmla="*/ 314925 h 2158013"/>
              <a:gd name="connsiteX88" fmla="*/ 5844 w 3001456"/>
              <a:gd name="connsiteY88" fmla="*/ 281588 h 2158013"/>
              <a:gd name="connsiteX89" fmla="*/ 1081 w 3001456"/>
              <a:gd name="connsiteY89" fmla="*/ 219675 h 2158013"/>
              <a:gd name="connsiteX90" fmla="*/ 5844 w 3001456"/>
              <a:gd name="connsiteY90" fmla="*/ 95850 h 2158013"/>
              <a:gd name="connsiteX91" fmla="*/ 39181 w 3001456"/>
              <a:gd name="connsiteY91" fmla="*/ 76800 h 2158013"/>
              <a:gd name="connsiteX92" fmla="*/ 124906 w 3001456"/>
              <a:gd name="connsiteY92" fmla="*/ 67275 h 2158013"/>
              <a:gd name="connsiteX93" fmla="*/ 186819 w 3001456"/>
              <a:gd name="connsiteY93" fmla="*/ 81563 h 2158013"/>
              <a:gd name="connsiteX94" fmla="*/ 210631 w 3001456"/>
              <a:gd name="connsiteY94" fmla="*/ 95850 h 2158013"/>
              <a:gd name="connsiteX95" fmla="*/ 263019 w 3001456"/>
              <a:gd name="connsiteY95" fmla="*/ 129188 h 2158013"/>
              <a:gd name="connsiteX96" fmla="*/ 291594 w 3001456"/>
              <a:gd name="connsiteY96" fmla="*/ 148238 h 2158013"/>
              <a:gd name="connsiteX97" fmla="*/ 472569 w 3001456"/>
              <a:gd name="connsiteY97" fmla="*/ 233963 h 2158013"/>
              <a:gd name="connsiteX98" fmla="*/ 563056 w 3001456"/>
              <a:gd name="connsiteY98" fmla="*/ 229200 h 2158013"/>
              <a:gd name="connsiteX99" fmla="*/ 615444 w 3001456"/>
              <a:gd name="connsiteY99" fmla="*/ 210150 h 2158013"/>
              <a:gd name="connsiteX100" fmla="*/ 639256 w 3001456"/>
              <a:gd name="connsiteY100" fmla="*/ 205388 h 2158013"/>
              <a:gd name="connsiteX101" fmla="*/ 696406 w 3001456"/>
              <a:gd name="connsiteY101" fmla="*/ 191100 h 2158013"/>
              <a:gd name="connsiteX102" fmla="*/ 767844 w 3001456"/>
              <a:gd name="connsiteY102" fmla="*/ 148238 h 2158013"/>
              <a:gd name="connsiteX103" fmla="*/ 782131 w 3001456"/>
              <a:gd name="connsiteY103" fmla="*/ 138713 h 2158013"/>
              <a:gd name="connsiteX104" fmla="*/ 824994 w 3001456"/>
              <a:gd name="connsiteY104" fmla="*/ 114900 h 2158013"/>
              <a:gd name="connsiteX105" fmla="*/ 896431 w 3001456"/>
              <a:gd name="connsiteY105" fmla="*/ 72038 h 2158013"/>
              <a:gd name="connsiteX106" fmla="*/ 910719 w 3001456"/>
              <a:gd name="connsiteY106" fmla="*/ 62513 h 2158013"/>
              <a:gd name="connsiteX107" fmla="*/ 925006 w 3001456"/>
              <a:gd name="connsiteY107" fmla="*/ 48225 h 2158013"/>
              <a:gd name="connsiteX108" fmla="*/ 967869 w 3001456"/>
              <a:gd name="connsiteY108" fmla="*/ 33938 h 2158013"/>
              <a:gd name="connsiteX109" fmla="*/ 2248981 w 3001456"/>
              <a:gd name="connsiteY109" fmla="*/ 33938 h 2158013"/>
              <a:gd name="connsiteX110" fmla="*/ 2953831 w 3001456"/>
              <a:gd name="connsiteY110" fmla="*/ 48225 h 2158013"/>
              <a:gd name="connsiteX111" fmla="*/ 2958594 w 3001456"/>
              <a:gd name="connsiteY111" fmla="*/ 638775 h 2158013"/>
              <a:gd name="connsiteX112" fmla="*/ 2963356 w 3001456"/>
              <a:gd name="connsiteY112" fmla="*/ 676875 h 2158013"/>
              <a:gd name="connsiteX113" fmla="*/ 2968119 w 3001456"/>
              <a:gd name="connsiteY113" fmla="*/ 795938 h 2158013"/>
              <a:gd name="connsiteX114" fmla="*/ 2977644 w 3001456"/>
              <a:gd name="connsiteY114" fmla="*/ 938813 h 2158013"/>
              <a:gd name="connsiteX115" fmla="*/ 2987169 w 3001456"/>
              <a:gd name="connsiteY115" fmla="*/ 1100738 h 2158013"/>
              <a:gd name="connsiteX116" fmla="*/ 2987169 w 3001456"/>
              <a:gd name="connsiteY116" fmla="*/ 1834163 h 2158013"/>
              <a:gd name="connsiteX117" fmla="*/ 2996694 w 3001456"/>
              <a:gd name="connsiteY117" fmla="*/ 1981800 h 2158013"/>
              <a:gd name="connsiteX118" fmla="*/ 3001456 w 3001456"/>
              <a:gd name="connsiteY118" fmla="*/ 2005613 h 2158013"/>
              <a:gd name="connsiteX119" fmla="*/ 2982406 w 3001456"/>
              <a:gd name="connsiteY119" fmla="*/ 2024663 h 2158013"/>
              <a:gd name="connsiteX120" fmla="*/ 2963356 w 3001456"/>
              <a:gd name="connsiteY120" fmla="*/ 2053238 h 2158013"/>
              <a:gd name="connsiteX121" fmla="*/ 2939544 w 3001456"/>
              <a:gd name="connsiteY121" fmla="*/ 2067525 h 2158013"/>
              <a:gd name="connsiteX122" fmla="*/ 2896681 w 3001456"/>
              <a:gd name="connsiteY122" fmla="*/ 2077050 h 2158013"/>
              <a:gd name="connsiteX123" fmla="*/ 2844294 w 3001456"/>
              <a:gd name="connsiteY123" fmla="*/ 2105625 h 2158013"/>
              <a:gd name="connsiteX124" fmla="*/ 2820481 w 3001456"/>
              <a:gd name="connsiteY124" fmla="*/ 2110388 h 2158013"/>
              <a:gd name="connsiteX125" fmla="*/ 2772856 w 3001456"/>
              <a:gd name="connsiteY125" fmla="*/ 2124675 h 2158013"/>
              <a:gd name="connsiteX126" fmla="*/ 2715706 w 3001456"/>
              <a:gd name="connsiteY126" fmla="*/ 2158013 h 2158013"/>
              <a:gd name="connsiteX0" fmla="*/ 2715706 w 3001456"/>
              <a:gd name="connsiteY0" fmla="*/ 2124075 h 2124075"/>
              <a:gd name="connsiteX1" fmla="*/ 2715706 w 3001456"/>
              <a:gd name="connsiteY1" fmla="*/ 2124075 h 2124075"/>
              <a:gd name="connsiteX2" fmla="*/ 2720469 w 3001456"/>
              <a:gd name="connsiteY2" fmla="*/ 2071687 h 2124075"/>
              <a:gd name="connsiteX3" fmla="*/ 2758569 w 3001456"/>
              <a:gd name="connsiteY3" fmla="*/ 2014537 h 2124075"/>
              <a:gd name="connsiteX4" fmla="*/ 2772856 w 3001456"/>
              <a:gd name="connsiteY4" fmla="*/ 1985962 h 2124075"/>
              <a:gd name="connsiteX5" fmla="*/ 2777619 w 3001456"/>
              <a:gd name="connsiteY5" fmla="*/ 1966912 h 2124075"/>
              <a:gd name="connsiteX6" fmla="*/ 2796669 w 3001456"/>
              <a:gd name="connsiteY6" fmla="*/ 1933575 h 2124075"/>
              <a:gd name="connsiteX7" fmla="*/ 2801431 w 3001456"/>
              <a:gd name="connsiteY7" fmla="*/ 1771650 h 2124075"/>
              <a:gd name="connsiteX8" fmla="*/ 2806194 w 3001456"/>
              <a:gd name="connsiteY8" fmla="*/ 1724025 h 2124075"/>
              <a:gd name="connsiteX9" fmla="*/ 2810956 w 3001456"/>
              <a:gd name="connsiteY9" fmla="*/ 1662112 h 2124075"/>
              <a:gd name="connsiteX10" fmla="*/ 2806194 w 3001456"/>
              <a:gd name="connsiteY10" fmla="*/ 1528762 h 2124075"/>
              <a:gd name="connsiteX11" fmla="*/ 2791906 w 3001456"/>
              <a:gd name="connsiteY11" fmla="*/ 1466850 h 2124075"/>
              <a:gd name="connsiteX12" fmla="*/ 2782381 w 3001456"/>
              <a:gd name="connsiteY12" fmla="*/ 1447800 h 2124075"/>
              <a:gd name="connsiteX13" fmla="*/ 2777619 w 3001456"/>
              <a:gd name="connsiteY13" fmla="*/ 1433512 h 2124075"/>
              <a:gd name="connsiteX14" fmla="*/ 2729994 w 3001456"/>
              <a:gd name="connsiteY14" fmla="*/ 1376362 h 2124075"/>
              <a:gd name="connsiteX15" fmla="*/ 2715706 w 3001456"/>
              <a:gd name="connsiteY15" fmla="*/ 1366837 h 2124075"/>
              <a:gd name="connsiteX16" fmla="*/ 2701419 w 3001456"/>
              <a:gd name="connsiteY16" fmla="*/ 1362075 h 2124075"/>
              <a:gd name="connsiteX17" fmla="*/ 2687131 w 3001456"/>
              <a:gd name="connsiteY17" fmla="*/ 1352550 h 2124075"/>
              <a:gd name="connsiteX18" fmla="*/ 2549019 w 3001456"/>
              <a:gd name="connsiteY18" fmla="*/ 1357312 h 2124075"/>
              <a:gd name="connsiteX19" fmla="*/ 2506156 w 3001456"/>
              <a:gd name="connsiteY19" fmla="*/ 1376362 h 2124075"/>
              <a:gd name="connsiteX20" fmla="*/ 2487106 w 3001456"/>
              <a:gd name="connsiteY20" fmla="*/ 1385887 h 2124075"/>
              <a:gd name="connsiteX21" fmla="*/ 2463294 w 3001456"/>
              <a:gd name="connsiteY21" fmla="*/ 1390650 h 2124075"/>
              <a:gd name="connsiteX22" fmla="*/ 2377569 w 3001456"/>
              <a:gd name="connsiteY22" fmla="*/ 1419225 h 2124075"/>
              <a:gd name="connsiteX23" fmla="*/ 2348994 w 3001456"/>
              <a:gd name="connsiteY23" fmla="*/ 1428750 h 2124075"/>
              <a:gd name="connsiteX24" fmla="*/ 2268031 w 3001456"/>
              <a:gd name="connsiteY24" fmla="*/ 1476375 h 2124075"/>
              <a:gd name="connsiteX25" fmla="*/ 2239456 w 3001456"/>
              <a:gd name="connsiteY25" fmla="*/ 1495425 h 2124075"/>
              <a:gd name="connsiteX26" fmla="*/ 2225169 w 3001456"/>
              <a:gd name="connsiteY26" fmla="*/ 1504950 h 2124075"/>
              <a:gd name="connsiteX27" fmla="*/ 2172781 w 3001456"/>
              <a:gd name="connsiteY27" fmla="*/ 1519237 h 2124075"/>
              <a:gd name="connsiteX28" fmla="*/ 2158494 w 3001456"/>
              <a:gd name="connsiteY28" fmla="*/ 1438275 h 2124075"/>
              <a:gd name="connsiteX29" fmla="*/ 2168019 w 3001456"/>
              <a:gd name="connsiteY29" fmla="*/ 1423987 h 2124075"/>
              <a:gd name="connsiteX30" fmla="*/ 2182306 w 3001456"/>
              <a:gd name="connsiteY30" fmla="*/ 1404937 h 2124075"/>
              <a:gd name="connsiteX31" fmla="*/ 2201356 w 3001456"/>
              <a:gd name="connsiteY31" fmla="*/ 1376362 h 2124075"/>
              <a:gd name="connsiteX32" fmla="*/ 2206119 w 3001456"/>
              <a:gd name="connsiteY32" fmla="*/ 1362075 h 2124075"/>
              <a:gd name="connsiteX33" fmla="*/ 2220406 w 3001456"/>
              <a:gd name="connsiteY33" fmla="*/ 1347787 h 2124075"/>
              <a:gd name="connsiteX34" fmla="*/ 2234694 w 3001456"/>
              <a:gd name="connsiteY34" fmla="*/ 1319212 h 2124075"/>
              <a:gd name="connsiteX35" fmla="*/ 2244219 w 3001456"/>
              <a:gd name="connsiteY35" fmla="*/ 1281112 h 2124075"/>
              <a:gd name="connsiteX36" fmla="*/ 2248981 w 3001456"/>
              <a:gd name="connsiteY36" fmla="*/ 1252537 h 2124075"/>
              <a:gd name="connsiteX37" fmla="*/ 2258506 w 3001456"/>
              <a:gd name="connsiteY37" fmla="*/ 1223962 h 2124075"/>
              <a:gd name="connsiteX38" fmla="*/ 2263269 w 3001456"/>
              <a:gd name="connsiteY38" fmla="*/ 1190625 h 2124075"/>
              <a:gd name="connsiteX39" fmla="*/ 2272794 w 3001456"/>
              <a:gd name="connsiteY39" fmla="*/ 1157287 h 2124075"/>
              <a:gd name="connsiteX40" fmla="*/ 2277556 w 3001456"/>
              <a:gd name="connsiteY40" fmla="*/ 1114425 h 2124075"/>
              <a:gd name="connsiteX41" fmla="*/ 2282319 w 3001456"/>
              <a:gd name="connsiteY41" fmla="*/ 1076325 h 2124075"/>
              <a:gd name="connsiteX42" fmla="*/ 2277556 w 3001456"/>
              <a:gd name="connsiteY42" fmla="*/ 881062 h 2124075"/>
              <a:gd name="connsiteX43" fmla="*/ 2263269 w 3001456"/>
              <a:gd name="connsiteY43" fmla="*/ 814387 h 2124075"/>
              <a:gd name="connsiteX44" fmla="*/ 2177544 w 3001456"/>
              <a:gd name="connsiteY44" fmla="*/ 766762 h 2124075"/>
              <a:gd name="connsiteX45" fmla="*/ 2120394 w 3001456"/>
              <a:gd name="connsiteY45" fmla="*/ 742950 h 2124075"/>
              <a:gd name="connsiteX46" fmla="*/ 2106106 w 3001456"/>
              <a:gd name="connsiteY46" fmla="*/ 738187 h 2124075"/>
              <a:gd name="connsiteX47" fmla="*/ 2039431 w 3001456"/>
              <a:gd name="connsiteY47" fmla="*/ 733425 h 2124075"/>
              <a:gd name="connsiteX48" fmla="*/ 2034669 w 3001456"/>
              <a:gd name="connsiteY48" fmla="*/ 719137 h 2124075"/>
              <a:gd name="connsiteX49" fmla="*/ 2020381 w 3001456"/>
              <a:gd name="connsiteY49" fmla="*/ 681037 h 2124075"/>
              <a:gd name="connsiteX50" fmla="*/ 1982281 w 3001456"/>
              <a:gd name="connsiteY50" fmla="*/ 600075 h 2124075"/>
              <a:gd name="connsiteX51" fmla="*/ 1958469 w 3001456"/>
              <a:gd name="connsiteY51" fmla="*/ 538162 h 2124075"/>
              <a:gd name="connsiteX52" fmla="*/ 1948944 w 3001456"/>
              <a:gd name="connsiteY52" fmla="*/ 495300 h 2124075"/>
              <a:gd name="connsiteX53" fmla="*/ 1939419 w 3001456"/>
              <a:gd name="connsiteY53" fmla="*/ 481012 h 2124075"/>
              <a:gd name="connsiteX54" fmla="*/ 1906081 w 3001456"/>
              <a:gd name="connsiteY54" fmla="*/ 461962 h 2124075"/>
              <a:gd name="connsiteX55" fmla="*/ 1820356 w 3001456"/>
              <a:gd name="connsiteY55" fmla="*/ 428625 h 2124075"/>
              <a:gd name="connsiteX56" fmla="*/ 1748919 w 3001456"/>
              <a:gd name="connsiteY56" fmla="*/ 442912 h 2124075"/>
              <a:gd name="connsiteX57" fmla="*/ 1715581 w 3001456"/>
              <a:gd name="connsiteY57" fmla="*/ 466725 h 2124075"/>
              <a:gd name="connsiteX58" fmla="*/ 1667956 w 3001456"/>
              <a:gd name="connsiteY58" fmla="*/ 490537 h 2124075"/>
              <a:gd name="connsiteX59" fmla="*/ 1653669 w 3001456"/>
              <a:gd name="connsiteY59" fmla="*/ 500062 h 2124075"/>
              <a:gd name="connsiteX60" fmla="*/ 1634619 w 3001456"/>
              <a:gd name="connsiteY60" fmla="*/ 509587 h 2124075"/>
              <a:gd name="connsiteX61" fmla="*/ 1586994 w 3001456"/>
              <a:gd name="connsiteY61" fmla="*/ 542925 h 2124075"/>
              <a:gd name="connsiteX62" fmla="*/ 1558419 w 3001456"/>
              <a:gd name="connsiteY62" fmla="*/ 552450 h 2124075"/>
              <a:gd name="connsiteX63" fmla="*/ 1458406 w 3001456"/>
              <a:gd name="connsiteY63" fmla="*/ 609600 h 2124075"/>
              <a:gd name="connsiteX64" fmla="*/ 1391731 w 3001456"/>
              <a:gd name="connsiteY64" fmla="*/ 666750 h 2124075"/>
              <a:gd name="connsiteX65" fmla="*/ 1291719 w 3001456"/>
              <a:gd name="connsiteY65" fmla="*/ 709612 h 2124075"/>
              <a:gd name="connsiteX66" fmla="*/ 1229806 w 3001456"/>
              <a:gd name="connsiteY66" fmla="*/ 723900 h 2124075"/>
              <a:gd name="connsiteX67" fmla="*/ 1215519 w 3001456"/>
              <a:gd name="connsiteY67" fmla="*/ 728662 h 2124075"/>
              <a:gd name="connsiteX68" fmla="*/ 1039306 w 3001456"/>
              <a:gd name="connsiteY68" fmla="*/ 723900 h 2124075"/>
              <a:gd name="connsiteX69" fmla="*/ 1015494 w 3001456"/>
              <a:gd name="connsiteY69" fmla="*/ 719137 h 2124075"/>
              <a:gd name="connsiteX70" fmla="*/ 934531 w 3001456"/>
              <a:gd name="connsiteY70" fmla="*/ 714375 h 2124075"/>
              <a:gd name="connsiteX71" fmla="*/ 872619 w 3001456"/>
              <a:gd name="connsiteY71" fmla="*/ 709612 h 2124075"/>
              <a:gd name="connsiteX72" fmla="*/ 510669 w 3001456"/>
              <a:gd name="connsiteY72" fmla="*/ 714375 h 2124075"/>
              <a:gd name="connsiteX73" fmla="*/ 496381 w 3001456"/>
              <a:gd name="connsiteY73" fmla="*/ 719137 h 2124075"/>
              <a:gd name="connsiteX74" fmla="*/ 463044 w 3001456"/>
              <a:gd name="connsiteY74" fmla="*/ 723900 h 2124075"/>
              <a:gd name="connsiteX75" fmla="*/ 277306 w 3001456"/>
              <a:gd name="connsiteY75" fmla="*/ 709612 h 2124075"/>
              <a:gd name="connsiteX76" fmla="*/ 220156 w 3001456"/>
              <a:gd name="connsiteY76" fmla="*/ 685800 h 2124075"/>
              <a:gd name="connsiteX77" fmla="*/ 191581 w 3001456"/>
              <a:gd name="connsiteY77" fmla="*/ 676275 h 2124075"/>
              <a:gd name="connsiteX78" fmla="*/ 177294 w 3001456"/>
              <a:gd name="connsiteY78" fmla="*/ 666750 h 2124075"/>
              <a:gd name="connsiteX79" fmla="*/ 163006 w 3001456"/>
              <a:gd name="connsiteY79" fmla="*/ 652462 h 2124075"/>
              <a:gd name="connsiteX80" fmla="*/ 148719 w 3001456"/>
              <a:gd name="connsiteY80" fmla="*/ 647700 h 2124075"/>
              <a:gd name="connsiteX81" fmla="*/ 101094 w 3001456"/>
              <a:gd name="connsiteY81" fmla="*/ 609600 h 2124075"/>
              <a:gd name="connsiteX82" fmla="*/ 77281 w 3001456"/>
              <a:gd name="connsiteY82" fmla="*/ 561975 h 2124075"/>
              <a:gd name="connsiteX83" fmla="*/ 58231 w 3001456"/>
              <a:gd name="connsiteY83" fmla="*/ 523875 h 2124075"/>
              <a:gd name="connsiteX84" fmla="*/ 34419 w 3001456"/>
              <a:gd name="connsiteY84" fmla="*/ 395287 h 2124075"/>
              <a:gd name="connsiteX85" fmla="*/ 24894 w 3001456"/>
              <a:gd name="connsiteY85" fmla="*/ 357187 h 2124075"/>
              <a:gd name="connsiteX86" fmla="*/ 15369 w 3001456"/>
              <a:gd name="connsiteY86" fmla="*/ 333375 h 2124075"/>
              <a:gd name="connsiteX87" fmla="*/ 10606 w 3001456"/>
              <a:gd name="connsiteY87" fmla="*/ 280987 h 2124075"/>
              <a:gd name="connsiteX88" fmla="*/ 5844 w 3001456"/>
              <a:gd name="connsiteY88" fmla="*/ 247650 h 2124075"/>
              <a:gd name="connsiteX89" fmla="*/ 1081 w 3001456"/>
              <a:gd name="connsiteY89" fmla="*/ 185737 h 2124075"/>
              <a:gd name="connsiteX90" fmla="*/ 5844 w 3001456"/>
              <a:gd name="connsiteY90" fmla="*/ 61912 h 2124075"/>
              <a:gd name="connsiteX91" fmla="*/ 39181 w 3001456"/>
              <a:gd name="connsiteY91" fmla="*/ 42862 h 2124075"/>
              <a:gd name="connsiteX92" fmla="*/ 124906 w 3001456"/>
              <a:gd name="connsiteY92" fmla="*/ 33337 h 2124075"/>
              <a:gd name="connsiteX93" fmla="*/ 186819 w 3001456"/>
              <a:gd name="connsiteY93" fmla="*/ 47625 h 2124075"/>
              <a:gd name="connsiteX94" fmla="*/ 210631 w 3001456"/>
              <a:gd name="connsiteY94" fmla="*/ 61912 h 2124075"/>
              <a:gd name="connsiteX95" fmla="*/ 263019 w 3001456"/>
              <a:gd name="connsiteY95" fmla="*/ 95250 h 2124075"/>
              <a:gd name="connsiteX96" fmla="*/ 291594 w 3001456"/>
              <a:gd name="connsiteY96" fmla="*/ 114300 h 2124075"/>
              <a:gd name="connsiteX97" fmla="*/ 472569 w 3001456"/>
              <a:gd name="connsiteY97" fmla="*/ 200025 h 2124075"/>
              <a:gd name="connsiteX98" fmla="*/ 563056 w 3001456"/>
              <a:gd name="connsiteY98" fmla="*/ 195262 h 2124075"/>
              <a:gd name="connsiteX99" fmla="*/ 615444 w 3001456"/>
              <a:gd name="connsiteY99" fmla="*/ 176212 h 2124075"/>
              <a:gd name="connsiteX100" fmla="*/ 639256 w 3001456"/>
              <a:gd name="connsiteY100" fmla="*/ 171450 h 2124075"/>
              <a:gd name="connsiteX101" fmla="*/ 696406 w 3001456"/>
              <a:gd name="connsiteY101" fmla="*/ 157162 h 2124075"/>
              <a:gd name="connsiteX102" fmla="*/ 767844 w 3001456"/>
              <a:gd name="connsiteY102" fmla="*/ 114300 h 2124075"/>
              <a:gd name="connsiteX103" fmla="*/ 782131 w 3001456"/>
              <a:gd name="connsiteY103" fmla="*/ 104775 h 2124075"/>
              <a:gd name="connsiteX104" fmla="*/ 824994 w 3001456"/>
              <a:gd name="connsiteY104" fmla="*/ 80962 h 2124075"/>
              <a:gd name="connsiteX105" fmla="*/ 896431 w 3001456"/>
              <a:gd name="connsiteY105" fmla="*/ 38100 h 2124075"/>
              <a:gd name="connsiteX106" fmla="*/ 910719 w 3001456"/>
              <a:gd name="connsiteY106" fmla="*/ 28575 h 2124075"/>
              <a:gd name="connsiteX107" fmla="*/ 925006 w 3001456"/>
              <a:gd name="connsiteY107" fmla="*/ 14287 h 2124075"/>
              <a:gd name="connsiteX108" fmla="*/ 967869 w 3001456"/>
              <a:gd name="connsiteY108" fmla="*/ 0 h 2124075"/>
              <a:gd name="connsiteX109" fmla="*/ 2248981 w 3001456"/>
              <a:gd name="connsiteY109" fmla="*/ 0 h 2124075"/>
              <a:gd name="connsiteX110" fmla="*/ 2953831 w 3001456"/>
              <a:gd name="connsiteY110" fmla="*/ 14287 h 2124075"/>
              <a:gd name="connsiteX111" fmla="*/ 2958594 w 3001456"/>
              <a:gd name="connsiteY111" fmla="*/ 604837 h 2124075"/>
              <a:gd name="connsiteX112" fmla="*/ 2963356 w 3001456"/>
              <a:gd name="connsiteY112" fmla="*/ 642937 h 2124075"/>
              <a:gd name="connsiteX113" fmla="*/ 2968119 w 3001456"/>
              <a:gd name="connsiteY113" fmla="*/ 762000 h 2124075"/>
              <a:gd name="connsiteX114" fmla="*/ 2977644 w 3001456"/>
              <a:gd name="connsiteY114" fmla="*/ 904875 h 2124075"/>
              <a:gd name="connsiteX115" fmla="*/ 2987169 w 3001456"/>
              <a:gd name="connsiteY115" fmla="*/ 1066800 h 2124075"/>
              <a:gd name="connsiteX116" fmla="*/ 2987169 w 3001456"/>
              <a:gd name="connsiteY116" fmla="*/ 1800225 h 2124075"/>
              <a:gd name="connsiteX117" fmla="*/ 2996694 w 3001456"/>
              <a:gd name="connsiteY117" fmla="*/ 1947862 h 2124075"/>
              <a:gd name="connsiteX118" fmla="*/ 3001456 w 3001456"/>
              <a:gd name="connsiteY118" fmla="*/ 1971675 h 2124075"/>
              <a:gd name="connsiteX119" fmla="*/ 2982406 w 3001456"/>
              <a:gd name="connsiteY119" fmla="*/ 1990725 h 2124075"/>
              <a:gd name="connsiteX120" fmla="*/ 2963356 w 3001456"/>
              <a:gd name="connsiteY120" fmla="*/ 2019300 h 2124075"/>
              <a:gd name="connsiteX121" fmla="*/ 2939544 w 3001456"/>
              <a:gd name="connsiteY121" fmla="*/ 2033587 h 2124075"/>
              <a:gd name="connsiteX122" fmla="*/ 2896681 w 3001456"/>
              <a:gd name="connsiteY122" fmla="*/ 2043112 h 2124075"/>
              <a:gd name="connsiteX123" fmla="*/ 2844294 w 3001456"/>
              <a:gd name="connsiteY123" fmla="*/ 2071687 h 2124075"/>
              <a:gd name="connsiteX124" fmla="*/ 2820481 w 3001456"/>
              <a:gd name="connsiteY124" fmla="*/ 2076450 h 2124075"/>
              <a:gd name="connsiteX125" fmla="*/ 2772856 w 3001456"/>
              <a:gd name="connsiteY125" fmla="*/ 2090737 h 2124075"/>
              <a:gd name="connsiteX126" fmla="*/ 2715706 w 3001456"/>
              <a:gd name="connsiteY126" fmla="*/ 2124075 h 2124075"/>
              <a:gd name="connsiteX0" fmla="*/ 2715706 w 3001456"/>
              <a:gd name="connsiteY0" fmla="*/ 2124075 h 2124075"/>
              <a:gd name="connsiteX1" fmla="*/ 2715706 w 3001456"/>
              <a:gd name="connsiteY1" fmla="*/ 2124075 h 2124075"/>
              <a:gd name="connsiteX2" fmla="*/ 2720469 w 3001456"/>
              <a:gd name="connsiteY2" fmla="*/ 2071687 h 2124075"/>
              <a:gd name="connsiteX3" fmla="*/ 2758569 w 3001456"/>
              <a:gd name="connsiteY3" fmla="*/ 2014537 h 2124075"/>
              <a:gd name="connsiteX4" fmla="*/ 2772856 w 3001456"/>
              <a:gd name="connsiteY4" fmla="*/ 1985962 h 2124075"/>
              <a:gd name="connsiteX5" fmla="*/ 2777619 w 3001456"/>
              <a:gd name="connsiteY5" fmla="*/ 1966912 h 2124075"/>
              <a:gd name="connsiteX6" fmla="*/ 2796669 w 3001456"/>
              <a:gd name="connsiteY6" fmla="*/ 1933575 h 2124075"/>
              <a:gd name="connsiteX7" fmla="*/ 2801431 w 3001456"/>
              <a:gd name="connsiteY7" fmla="*/ 1771650 h 2124075"/>
              <a:gd name="connsiteX8" fmla="*/ 2806194 w 3001456"/>
              <a:gd name="connsiteY8" fmla="*/ 1724025 h 2124075"/>
              <a:gd name="connsiteX9" fmla="*/ 2810956 w 3001456"/>
              <a:gd name="connsiteY9" fmla="*/ 1662112 h 2124075"/>
              <a:gd name="connsiteX10" fmla="*/ 2806194 w 3001456"/>
              <a:gd name="connsiteY10" fmla="*/ 1528762 h 2124075"/>
              <a:gd name="connsiteX11" fmla="*/ 2791906 w 3001456"/>
              <a:gd name="connsiteY11" fmla="*/ 1466850 h 2124075"/>
              <a:gd name="connsiteX12" fmla="*/ 2782381 w 3001456"/>
              <a:gd name="connsiteY12" fmla="*/ 1447800 h 2124075"/>
              <a:gd name="connsiteX13" fmla="*/ 2777619 w 3001456"/>
              <a:gd name="connsiteY13" fmla="*/ 1433512 h 2124075"/>
              <a:gd name="connsiteX14" fmla="*/ 2729994 w 3001456"/>
              <a:gd name="connsiteY14" fmla="*/ 1376362 h 2124075"/>
              <a:gd name="connsiteX15" fmla="*/ 2715706 w 3001456"/>
              <a:gd name="connsiteY15" fmla="*/ 1366837 h 2124075"/>
              <a:gd name="connsiteX16" fmla="*/ 2701419 w 3001456"/>
              <a:gd name="connsiteY16" fmla="*/ 1362075 h 2124075"/>
              <a:gd name="connsiteX17" fmla="*/ 2687131 w 3001456"/>
              <a:gd name="connsiteY17" fmla="*/ 1352550 h 2124075"/>
              <a:gd name="connsiteX18" fmla="*/ 2549019 w 3001456"/>
              <a:gd name="connsiteY18" fmla="*/ 1357312 h 2124075"/>
              <a:gd name="connsiteX19" fmla="*/ 2506156 w 3001456"/>
              <a:gd name="connsiteY19" fmla="*/ 1376362 h 2124075"/>
              <a:gd name="connsiteX20" fmla="*/ 2487106 w 3001456"/>
              <a:gd name="connsiteY20" fmla="*/ 1385887 h 2124075"/>
              <a:gd name="connsiteX21" fmla="*/ 2463294 w 3001456"/>
              <a:gd name="connsiteY21" fmla="*/ 1390650 h 2124075"/>
              <a:gd name="connsiteX22" fmla="*/ 2377569 w 3001456"/>
              <a:gd name="connsiteY22" fmla="*/ 1419225 h 2124075"/>
              <a:gd name="connsiteX23" fmla="*/ 2348994 w 3001456"/>
              <a:gd name="connsiteY23" fmla="*/ 1428750 h 2124075"/>
              <a:gd name="connsiteX24" fmla="*/ 2268031 w 3001456"/>
              <a:gd name="connsiteY24" fmla="*/ 1476375 h 2124075"/>
              <a:gd name="connsiteX25" fmla="*/ 2239456 w 3001456"/>
              <a:gd name="connsiteY25" fmla="*/ 1495425 h 2124075"/>
              <a:gd name="connsiteX26" fmla="*/ 2225169 w 3001456"/>
              <a:gd name="connsiteY26" fmla="*/ 1504950 h 2124075"/>
              <a:gd name="connsiteX27" fmla="*/ 2172781 w 3001456"/>
              <a:gd name="connsiteY27" fmla="*/ 1519237 h 2124075"/>
              <a:gd name="connsiteX28" fmla="*/ 2158494 w 3001456"/>
              <a:gd name="connsiteY28" fmla="*/ 1438275 h 2124075"/>
              <a:gd name="connsiteX29" fmla="*/ 2168019 w 3001456"/>
              <a:gd name="connsiteY29" fmla="*/ 1423987 h 2124075"/>
              <a:gd name="connsiteX30" fmla="*/ 2182306 w 3001456"/>
              <a:gd name="connsiteY30" fmla="*/ 1404937 h 2124075"/>
              <a:gd name="connsiteX31" fmla="*/ 2201356 w 3001456"/>
              <a:gd name="connsiteY31" fmla="*/ 1376362 h 2124075"/>
              <a:gd name="connsiteX32" fmla="*/ 2206119 w 3001456"/>
              <a:gd name="connsiteY32" fmla="*/ 1362075 h 2124075"/>
              <a:gd name="connsiteX33" fmla="*/ 2220406 w 3001456"/>
              <a:gd name="connsiteY33" fmla="*/ 1347787 h 2124075"/>
              <a:gd name="connsiteX34" fmla="*/ 2234694 w 3001456"/>
              <a:gd name="connsiteY34" fmla="*/ 1319212 h 2124075"/>
              <a:gd name="connsiteX35" fmla="*/ 2244219 w 3001456"/>
              <a:gd name="connsiteY35" fmla="*/ 1281112 h 2124075"/>
              <a:gd name="connsiteX36" fmla="*/ 2248981 w 3001456"/>
              <a:gd name="connsiteY36" fmla="*/ 1252537 h 2124075"/>
              <a:gd name="connsiteX37" fmla="*/ 2258506 w 3001456"/>
              <a:gd name="connsiteY37" fmla="*/ 1223962 h 2124075"/>
              <a:gd name="connsiteX38" fmla="*/ 2263269 w 3001456"/>
              <a:gd name="connsiteY38" fmla="*/ 1190625 h 2124075"/>
              <a:gd name="connsiteX39" fmla="*/ 2272794 w 3001456"/>
              <a:gd name="connsiteY39" fmla="*/ 1157287 h 2124075"/>
              <a:gd name="connsiteX40" fmla="*/ 2277556 w 3001456"/>
              <a:gd name="connsiteY40" fmla="*/ 1114425 h 2124075"/>
              <a:gd name="connsiteX41" fmla="*/ 2282319 w 3001456"/>
              <a:gd name="connsiteY41" fmla="*/ 1076325 h 2124075"/>
              <a:gd name="connsiteX42" fmla="*/ 2277556 w 3001456"/>
              <a:gd name="connsiteY42" fmla="*/ 881062 h 2124075"/>
              <a:gd name="connsiteX43" fmla="*/ 2263269 w 3001456"/>
              <a:gd name="connsiteY43" fmla="*/ 814387 h 2124075"/>
              <a:gd name="connsiteX44" fmla="*/ 2177544 w 3001456"/>
              <a:gd name="connsiteY44" fmla="*/ 766762 h 2124075"/>
              <a:gd name="connsiteX45" fmla="*/ 2120394 w 3001456"/>
              <a:gd name="connsiteY45" fmla="*/ 742950 h 2124075"/>
              <a:gd name="connsiteX46" fmla="*/ 2106106 w 3001456"/>
              <a:gd name="connsiteY46" fmla="*/ 738187 h 2124075"/>
              <a:gd name="connsiteX47" fmla="*/ 2039431 w 3001456"/>
              <a:gd name="connsiteY47" fmla="*/ 733425 h 2124075"/>
              <a:gd name="connsiteX48" fmla="*/ 2034669 w 3001456"/>
              <a:gd name="connsiteY48" fmla="*/ 719137 h 2124075"/>
              <a:gd name="connsiteX49" fmla="*/ 2020381 w 3001456"/>
              <a:gd name="connsiteY49" fmla="*/ 681037 h 2124075"/>
              <a:gd name="connsiteX50" fmla="*/ 1982281 w 3001456"/>
              <a:gd name="connsiteY50" fmla="*/ 600075 h 2124075"/>
              <a:gd name="connsiteX51" fmla="*/ 1958469 w 3001456"/>
              <a:gd name="connsiteY51" fmla="*/ 538162 h 2124075"/>
              <a:gd name="connsiteX52" fmla="*/ 1948944 w 3001456"/>
              <a:gd name="connsiteY52" fmla="*/ 495300 h 2124075"/>
              <a:gd name="connsiteX53" fmla="*/ 1939419 w 3001456"/>
              <a:gd name="connsiteY53" fmla="*/ 481012 h 2124075"/>
              <a:gd name="connsiteX54" fmla="*/ 1906081 w 3001456"/>
              <a:gd name="connsiteY54" fmla="*/ 461962 h 2124075"/>
              <a:gd name="connsiteX55" fmla="*/ 1820356 w 3001456"/>
              <a:gd name="connsiteY55" fmla="*/ 428625 h 2124075"/>
              <a:gd name="connsiteX56" fmla="*/ 1748919 w 3001456"/>
              <a:gd name="connsiteY56" fmla="*/ 442912 h 2124075"/>
              <a:gd name="connsiteX57" fmla="*/ 1715581 w 3001456"/>
              <a:gd name="connsiteY57" fmla="*/ 466725 h 2124075"/>
              <a:gd name="connsiteX58" fmla="*/ 1667956 w 3001456"/>
              <a:gd name="connsiteY58" fmla="*/ 490537 h 2124075"/>
              <a:gd name="connsiteX59" fmla="*/ 1653669 w 3001456"/>
              <a:gd name="connsiteY59" fmla="*/ 500062 h 2124075"/>
              <a:gd name="connsiteX60" fmla="*/ 1634619 w 3001456"/>
              <a:gd name="connsiteY60" fmla="*/ 509587 h 2124075"/>
              <a:gd name="connsiteX61" fmla="*/ 1586994 w 3001456"/>
              <a:gd name="connsiteY61" fmla="*/ 542925 h 2124075"/>
              <a:gd name="connsiteX62" fmla="*/ 1558419 w 3001456"/>
              <a:gd name="connsiteY62" fmla="*/ 552450 h 2124075"/>
              <a:gd name="connsiteX63" fmla="*/ 1458406 w 3001456"/>
              <a:gd name="connsiteY63" fmla="*/ 609600 h 2124075"/>
              <a:gd name="connsiteX64" fmla="*/ 1391731 w 3001456"/>
              <a:gd name="connsiteY64" fmla="*/ 666750 h 2124075"/>
              <a:gd name="connsiteX65" fmla="*/ 1291719 w 3001456"/>
              <a:gd name="connsiteY65" fmla="*/ 709612 h 2124075"/>
              <a:gd name="connsiteX66" fmla="*/ 1229806 w 3001456"/>
              <a:gd name="connsiteY66" fmla="*/ 723900 h 2124075"/>
              <a:gd name="connsiteX67" fmla="*/ 1215519 w 3001456"/>
              <a:gd name="connsiteY67" fmla="*/ 728662 h 2124075"/>
              <a:gd name="connsiteX68" fmla="*/ 1039306 w 3001456"/>
              <a:gd name="connsiteY68" fmla="*/ 723900 h 2124075"/>
              <a:gd name="connsiteX69" fmla="*/ 1015494 w 3001456"/>
              <a:gd name="connsiteY69" fmla="*/ 719137 h 2124075"/>
              <a:gd name="connsiteX70" fmla="*/ 934531 w 3001456"/>
              <a:gd name="connsiteY70" fmla="*/ 714375 h 2124075"/>
              <a:gd name="connsiteX71" fmla="*/ 872619 w 3001456"/>
              <a:gd name="connsiteY71" fmla="*/ 709612 h 2124075"/>
              <a:gd name="connsiteX72" fmla="*/ 510669 w 3001456"/>
              <a:gd name="connsiteY72" fmla="*/ 714375 h 2124075"/>
              <a:gd name="connsiteX73" fmla="*/ 496381 w 3001456"/>
              <a:gd name="connsiteY73" fmla="*/ 719137 h 2124075"/>
              <a:gd name="connsiteX74" fmla="*/ 463044 w 3001456"/>
              <a:gd name="connsiteY74" fmla="*/ 723900 h 2124075"/>
              <a:gd name="connsiteX75" fmla="*/ 277306 w 3001456"/>
              <a:gd name="connsiteY75" fmla="*/ 709612 h 2124075"/>
              <a:gd name="connsiteX76" fmla="*/ 220156 w 3001456"/>
              <a:gd name="connsiteY76" fmla="*/ 685800 h 2124075"/>
              <a:gd name="connsiteX77" fmla="*/ 191581 w 3001456"/>
              <a:gd name="connsiteY77" fmla="*/ 676275 h 2124075"/>
              <a:gd name="connsiteX78" fmla="*/ 177294 w 3001456"/>
              <a:gd name="connsiteY78" fmla="*/ 666750 h 2124075"/>
              <a:gd name="connsiteX79" fmla="*/ 163006 w 3001456"/>
              <a:gd name="connsiteY79" fmla="*/ 652462 h 2124075"/>
              <a:gd name="connsiteX80" fmla="*/ 148719 w 3001456"/>
              <a:gd name="connsiteY80" fmla="*/ 647700 h 2124075"/>
              <a:gd name="connsiteX81" fmla="*/ 101094 w 3001456"/>
              <a:gd name="connsiteY81" fmla="*/ 609600 h 2124075"/>
              <a:gd name="connsiteX82" fmla="*/ 77281 w 3001456"/>
              <a:gd name="connsiteY82" fmla="*/ 561975 h 2124075"/>
              <a:gd name="connsiteX83" fmla="*/ 58231 w 3001456"/>
              <a:gd name="connsiteY83" fmla="*/ 523875 h 2124075"/>
              <a:gd name="connsiteX84" fmla="*/ 34419 w 3001456"/>
              <a:gd name="connsiteY84" fmla="*/ 395287 h 2124075"/>
              <a:gd name="connsiteX85" fmla="*/ 24894 w 3001456"/>
              <a:gd name="connsiteY85" fmla="*/ 357187 h 2124075"/>
              <a:gd name="connsiteX86" fmla="*/ 15369 w 3001456"/>
              <a:gd name="connsiteY86" fmla="*/ 333375 h 2124075"/>
              <a:gd name="connsiteX87" fmla="*/ 10606 w 3001456"/>
              <a:gd name="connsiteY87" fmla="*/ 280987 h 2124075"/>
              <a:gd name="connsiteX88" fmla="*/ 5844 w 3001456"/>
              <a:gd name="connsiteY88" fmla="*/ 247650 h 2124075"/>
              <a:gd name="connsiteX89" fmla="*/ 1081 w 3001456"/>
              <a:gd name="connsiteY89" fmla="*/ 185737 h 2124075"/>
              <a:gd name="connsiteX90" fmla="*/ 5844 w 3001456"/>
              <a:gd name="connsiteY90" fmla="*/ 61912 h 2124075"/>
              <a:gd name="connsiteX91" fmla="*/ 39181 w 3001456"/>
              <a:gd name="connsiteY91" fmla="*/ 42862 h 2124075"/>
              <a:gd name="connsiteX92" fmla="*/ 124906 w 3001456"/>
              <a:gd name="connsiteY92" fmla="*/ 33337 h 2124075"/>
              <a:gd name="connsiteX93" fmla="*/ 186819 w 3001456"/>
              <a:gd name="connsiteY93" fmla="*/ 47625 h 2124075"/>
              <a:gd name="connsiteX94" fmla="*/ 210631 w 3001456"/>
              <a:gd name="connsiteY94" fmla="*/ 61912 h 2124075"/>
              <a:gd name="connsiteX95" fmla="*/ 263019 w 3001456"/>
              <a:gd name="connsiteY95" fmla="*/ 95250 h 2124075"/>
              <a:gd name="connsiteX96" fmla="*/ 291594 w 3001456"/>
              <a:gd name="connsiteY96" fmla="*/ 114300 h 2124075"/>
              <a:gd name="connsiteX97" fmla="*/ 472569 w 3001456"/>
              <a:gd name="connsiteY97" fmla="*/ 200025 h 2124075"/>
              <a:gd name="connsiteX98" fmla="*/ 563056 w 3001456"/>
              <a:gd name="connsiteY98" fmla="*/ 195262 h 2124075"/>
              <a:gd name="connsiteX99" fmla="*/ 615444 w 3001456"/>
              <a:gd name="connsiteY99" fmla="*/ 176212 h 2124075"/>
              <a:gd name="connsiteX100" fmla="*/ 639256 w 3001456"/>
              <a:gd name="connsiteY100" fmla="*/ 171450 h 2124075"/>
              <a:gd name="connsiteX101" fmla="*/ 696406 w 3001456"/>
              <a:gd name="connsiteY101" fmla="*/ 157162 h 2124075"/>
              <a:gd name="connsiteX102" fmla="*/ 767844 w 3001456"/>
              <a:gd name="connsiteY102" fmla="*/ 114300 h 2124075"/>
              <a:gd name="connsiteX103" fmla="*/ 782131 w 3001456"/>
              <a:gd name="connsiteY103" fmla="*/ 104775 h 2124075"/>
              <a:gd name="connsiteX104" fmla="*/ 824994 w 3001456"/>
              <a:gd name="connsiteY104" fmla="*/ 80962 h 2124075"/>
              <a:gd name="connsiteX105" fmla="*/ 896431 w 3001456"/>
              <a:gd name="connsiteY105" fmla="*/ 38100 h 2124075"/>
              <a:gd name="connsiteX106" fmla="*/ 910719 w 3001456"/>
              <a:gd name="connsiteY106" fmla="*/ 28575 h 2124075"/>
              <a:gd name="connsiteX107" fmla="*/ 925006 w 3001456"/>
              <a:gd name="connsiteY107" fmla="*/ 14287 h 2124075"/>
              <a:gd name="connsiteX108" fmla="*/ 967869 w 3001456"/>
              <a:gd name="connsiteY108" fmla="*/ 0 h 2124075"/>
              <a:gd name="connsiteX109" fmla="*/ 2245806 w 3001456"/>
              <a:gd name="connsiteY109" fmla="*/ 9525 h 2124075"/>
              <a:gd name="connsiteX110" fmla="*/ 2953831 w 3001456"/>
              <a:gd name="connsiteY110" fmla="*/ 14287 h 2124075"/>
              <a:gd name="connsiteX111" fmla="*/ 2958594 w 3001456"/>
              <a:gd name="connsiteY111" fmla="*/ 604837 h 2124075"/>
              <a:gd name="connsiteX112" fmla="*/ 2963356 w 3001456"/>
              <a:gd name="connsiteY112" fmla="*/ 642937 h 2124075"/>
              <a:gd name="connsiteX113" fmla="*/ 2968119 w 3001456"/>
              <a:gd name="connsiteY113" fmla="*/ 762000 h 2124075"/>
              <a:gd name="connsiteX114" fmla="*/ 2977644 w 3001456"/>
              <a:gd name="connsiteY114" fmla="*/ 904875 h 2124075"/>
              <a:gd name="connsiteX115" fmla="*/ 2987169 w 3001456"/>
              <a:gd name="connsiteY115" fmla="*/ 1066800 h 2124075"/>
              <a:gd name="connsiteX116" fmla="*/ 2987169 w 3001456"/>
              <a:gd name="connsiteY116" fmla="*/ 1800225 h 2124075"/>
              <a:gd name="connsiteX117" fmla="*/ 2996694 w 3001456"/>
              <a:gd name="connsiteY117" fmla="*/ 1947862 h 2124075"/>
              <a:gd name="connsiteX118" fmla="*/ 3001456 w 3001456"/>
              <a:gd name="connsiteY118" fmla="*/ 1971675 h 2124075"/>
              <a:gd name="connsiteX119" fmla="*/ 2982406 w 3001456"/>
              <a:gd name="connsiteY119" fmla="*/ 1990725 h 2124075"/>
              <a:gd name="connsiteX120" fmla="*/ 2963356 w 3001456"/>
              <a:gd name="connsiteY120" fmla="*/ 2019300 h 2124075"/>
              <a:gd name="connsiteX121" fmla="*/ 2939544 w 3001456"/>
              <a:gd name="connsiteY121" fmla="*/ 2033587 h 2124075"/>
              <a:gd name="connsiteX122" fmla="*/ 2896681 w 3001456"/>
              <a:gd name="connsiteY122" fmla="*/ 2043112 h 2124075"/>
              <a:gd name="connsiteX123" fmla="*/ 2844294 w 3001456"/>
              <a:gd name="connsiteY123" fmla="*/ 2071687 h 2124075"/>
              <a:gd name="connsiteX124" fmla="*/ 2820481 w 3001456"/>
              <a:gd name="connsiteY124" fmla="*/ 2076450 h 2124075"/>
              <a:gd name="connsiteX125" fmla="*/ 2772856 w 3001456"/>
              <a:gd name="connsiteY125" fmla="*/ 2090737 h 2124075"/>
              <a:gd name="connsiteX126" fmla="*/ 2715706 w 3001456"/>
              <a:gd name="connsiteY126" fmla="*/ 2124075 h 2124075"/>
              <a:gd name="connsiteX0" fmla="*/ 2715706 w 3001456"/>
              <a:gd name="connsiteY0" fmla="*/ 2124075 h 2124075"/>
              <a:gd name="connsiteX1" fmla="*/ 2715706 w 3001456"/>
              <a:gd name="connsiteY1" fmla="*/ 2124075 h 2124075"/>
              <a:gd name="connsiteX2" fmla="*/ 2720469 w 3001456"/>
              <a:gd name="connsiteY2" fmla="*/ 2071687 h 2124075"/>
              <a:gd name="connsiteX3" fmla="*/ 2758569 w 3001456"/>
              <a:gd name="connsiteY3" fmla="*/ 2014537 h 2124075"/>
              <a:gd name="connsiteX4" fmla="*/ 2772856 w 3001456"/>
              <a:gd name="connsiteY4" fmla="*/ 1985962 h 2124075"/>
              <a:gd name="connsiteX5" fmla="*/ 2777619 w 3001456"/>
              <a:gd name="connsiteY5" fmla="*/ 1966912 h 2124075"/>
              <a:gd name="connsiteX6" fmla="*/ 2796669 w 3001456"/>
              <a:gd name="connsiteY6" fmla="*/ 1933575 h 2124075"/>
              <a:gd name="connsiteX7" fmla="*/ 2801431 w 3001456"/>
              <a:gd name="connsiteY7" fmla="*/ 1771650 h 2124075"/>
              <a:gd name="connsiteX8" fmla="*/ 2806194 w 3001456"/>
              <a:gd name="connsiteY8" fmla="*/ 1724025 h 2124075"/>
              <a:gd name="connsiteX9" fmla="*/ 2810956 w 3001456"/>
              <a:gd name="connsiteY9" fmla="*/ 1662112 h 2124075"/>
              <a:gd name="connsiteX10" fmla="*/ 2806194 w 3001456"/>
              <a:gd name="connsiteY10" fmla="*/ 1528762 h 2124075"/>
              <a:gd name="connsiteX11" fmla="*/ 2791906 w 3001456"/>
              <a:gd name="connsiteY11" fmla="*/ 1466850 h 2124075"/>
              <a:gd name="connsiteX12" fmla="*/ 2782381 w 3001456"/>
              <a:gd name="connsiteY12" fmla="*/ 1447800 h 2124075"/>
              <a:gd name="connsiteX13" fmla="*/ 2777619 w 3001456"/>
              <a:gd name="connsiteY13" fmla="*/ 1433512 h 2124075"/>
              <a:gd name="connsiteX14" fmla="*/ 2729994 w 3001456"/>
              <a:gd name="connsiteY14" fmla="*/ 1376362 h 2124075"/>
              <a:gd name="connsiteX15" fmla="*/ 2715706 w 3001456"/>
              <a:gd name="connsiteY15" fmla="*/ 1366837 h 2124075"/>
              <a:gd name="connsiteX16" fmla="*/ 2701419 w 3001456"/>
              <a:gd name="connsiteY16" fmla="*/ 1362075 h 2124075"/>
              <a:gd name="connsiteX17" fmla="*/ 2687131 w 3001456"/>
              <a:gd name="connsiteY17" fmla="*/ 1352550 h 2124075"/>
              <a:gd name="connsiteX18" fmla="*/ 2549019 w 3001456"/>
              <a:gd name="connsiteY18" fmla="*/ 1357312 h 2124075"/>
              <a:gd name="connsiteX19" fmla="*/ 2506156 w 3001456"/>
              <a:gd name="connsiteY19" fmla="*/ 1376362 h 2124075"/>
              <a:gd name="connsiteX20" fmla="*/ 2487106 w 3001456"/>
              <a:gd name="connsiteY20" fmla="*/ 1385887 h 2124075"/>
              <a:gd name="connsiteX21" fmla="*/ 2463294 w 3001456"/>
              <a:gd name="connsiteY21" fmla="*/ 1390650 h 2124075"/>
              <a:gd name="connsiteX22" fmla="*/ 2377569 w 3001456"/>
              <a:gd name="connsiteY22" fmla="*/ 1419225 h 2124075"/>
              <a:gd name="connsiteX23" fmla="*/ 2348994 w 3001456"/>
              <a:gd name="connsiteY23" fmla="*/ 1428750 h 2124075"/>
              <a:gd name="connsiteX24" fmla="*/ 2268031 w 3001456"/>
              <a:gd name="connsiteY24" fmla="*/ 1476375 h 2124075"/>
              <a:gd name="connsiteX25" fmla="*/ 2239456 w 3001456"/>
              <a:gd name="connsiteY25" fmla="*/ 1495425 h 2124075"/>
              <a:gd name="connsiteX26" fmla="*/ 2225169 w 3001456"/>
              <a:gd name="connsiteY26" fmla="*/ 1504950 h 2124075"/>
              <a:gd name="connsiteX27" fmla="*/ 2172781 w 3001456"/>
              <a:gd name="connsiteY27" fmla="*/ 1519237 h 2124075"/>
              <a:gd name="connsiteX28" fmla="*/ 2158494 w 3001456"/>
              <a:gd name="connsiteY28" fmla="*/ 1438275 h 2124075"/>
              <a:gd name="connsiteX29" fmla="*/ 2168019 w 3001456"/>
              <a:gd name="connsiteY29" fmla="*/ 1423987 h 2124075"/>
              <a:gd name="connsiteX30" fmla="*/ 2182306 w 3001456"/>
              <a:gd name="connsiteY30" fmla="*/ 1404937 h 2124075"/>
              <a:gd name="connsiteX31" fmla="*/ 2201356 w 3001456"/>
              <a:gd name="connsiteY31" fmla="*/ 1376362 h 2124075"/>
              <a:gd name="connsiteX32" fmla="*/ 2206119 w 3001456"/>
              <a:gd name="connsiteY32" fmla="*/ 1362075 h 2124075"/>
              <a:gd name="connsiteX33" fmla="*/ 2220406 w 3001456"/>
              <a:gd name="connsiteY33" fmla="*/ 1347787 h 2124075"/>
              <a:gd name="connsiteX34" fmla="*/ 2234694 w 3001456"/>
              <a:gd name="connsiteY34" fmla="*/ 1319212 h 2124075"/>
              <a:gd name="connsiteX35" fmla="*/ 2244219 w 3001456"/>
              <a:gd name="connsiteY35" fmla="*/ 1281112 h 2124075"/>
              <a:gd name="connsiteX36" fmla="*/ 2248981 w 3001456"/>
              <a:gd name="connsiteY36" fmla="*/ 1252537 h 2124075"/>
              <a:gd name="connsiteX37" fmla="*/ 2258506 w 3001456"/>
              <a:gd name="connsiteY37" fmla="*/ 1223962 h 2124075"/>
              <a:gd name="connsiteX38" fmla="*/ 2263269 w 3001456"/>
              <a:gd name="connsiteY38" fmla="*/ 1190625 h 2124075"/>
              <a:gd name="connsiteX39" fmla="*/ 2272794 w 3001456"/>
              <a:gd name="connsiteY39" fmla="*/ 1157287 h 2124075"/>
              <a:gd name="connsiteX40" fmla="*/ 2277556 w 3001456"/>
              <a:gd name="connsiteY40" fmla="*/ 1114425 h 2124075"/>
              <a:gd name="connsiteX41" fmla="*/ 2282319 w 3001456"/>
              <a:gd name="connsiteY41" fmla="*/ 1076325 h 2124075"/>
              <a:gd name="connsiteX42" fmla="*/ 2277556 w 3001456"/>
              <a:gd name="connsiteY42" fmla="*/ 881062 h 2124075"/>
              <a:gd name="connsiteX43" fmla="*/ 2263269 w 3001456"/>
              <a:gd name="connsiteY43" fmla="*/ 814387 h 2124075"/>
              <a:gd name="connsiteX44" fmla="*/ 2177544 w 3001456"/>
              <a:gd name="connsiteY44" fmla="*/ 766762 h 2124075"/>
              <a:gd name="connsiteX45" fmla="*/ 2120394 w 3001456"/>
              <a:gd name="connsiteY45" fmla="*/ 742950 h 2124075"/>
              <a:gd name="connsiteX46" fmla="*/ 2106106 w 3001456"/>
              <a:gd name="connsiteY46" fmla="*/ 738187 h 2124075"/>
              <a:gd name="connsiteX47" fmla="*/ 2039431 w 3001456"/>
              <a:gd name="connsiteY47" fmla="*/ 733425 h 2124075"/>
              <a:gd name="connsiteX48" fmla="*/ 2034669 w 3001456"/>
              <a:gd name="connsiteY48" fmla="*/ 719137 h 2124075"/>
              <a:gd name="connsiteX49" fmla="*/ 2020381 w 3001456"/>
              <a:gd name="connsiteY49" fmla="*/ 681037 h 2124075"/>
              <a:gd name="connsiteX50" fmla="*/ 1982281 w 3001456"/>
              <a:gd name="connsiteY50" fmla="*/ 600075 h 2124075"/>
              <a:gd name="connsiteX51" fmla="*/ 1958469 w 3001456"/>
              <a:gd name="connsiteY51" fmla="*/ 538162 h 2124075"/>
              <a:gd name="connsiteX52" fmla="*/ 1948944 w 3001456"/>
              <a:gd name="connsiteY52" fmla="*/ 495300 h 2124075"/>
              <a:gd name="connsiteX53" fmla="*/ 1939419 w 3001456"/>
              <a:gd name="connsiteY53" fmla="*/ 481012 h 2124075"/>
              <a:gd name="connsiteX54" fmla="*/ 1906081 w 3001456"/>
              <a:gd name="connsiteY54" fmla="*/ 461962 h 2124075"/>
              <a:gd name="connsiteX55" fmla="*/ 1820356 w 3001456"/>
              <a:gd name="connsiteY55" fmla="*/ 428625 h 2124075"/>
              <a:gd name="connsiteX56" fmla="*/ 1748919 w 3001456"/>
              <a:gd name="connsiteY56" fmla="*/ 442912 h 2124075"/>
              <a:gd name="connsiteX57" fmla="*/ 1715581 w 3001456"/>
              <a:gd name="connsiteY57" fmla="*/ 466725 h 2124075"/>
              <a:gd name="connsiteX58" fmla="*/ 1667956 w 3001456"/>
              <a:gd name="connsiteY58" fmla="*/ 490537 h 2124075"/>
              <a:gd name="connsiteX59" fmla="*/ 1653669 w 3001456"/>
              <a:gd name="connsiteY59" fmla="*/ 500062 h 2124075"/>
              <a:gd name="connsiteX60" fmla="*/ 1634619 w 3001456"/>
              <a:gd name="connsiteY60" fmla="*/ 509587 h 2124075"/>
              <a:gd name="connsiteX61" fmla="*/ 1586994 w 3001456"/>
              <a:gd name="connsiteY61" fmla="*/ 542925 h 2124075"/>
              <a:gd name="connsiteX62" fmla="*/ 1558419 w 3001456"/>
              <a:gd name="connsiteY62" fmla="*/ 552450 h 2124075"/>
              <a:gd name="connsiteX63" fmla="*/ 1458406 w 3001456"/>
              <a:gd name="connsiteY63" fmla="*/ 609600 h 2124075"/>
              <a:gd name="connsiteX64" fmla="*/ 1391731 w 3001456"/>
              <a:gd name="connsiteY64" fmla="*/ 666750 h 2124075"/>
              <a:gd name="connsiteX65" fmla="*/ 1291719 w 3001456"/>
              <a:gd name="connsiteY65" fmla="*/ 709612 h 2124075"/>
              <a:gd name="connsiteX66" fmla="*/ 1229806 w 3001456"/>
              <a:gd name="connsiteY66" fmla="*/ 723900 h 2124075"/>
              <a:gd name="connsiteX67" fmla="*/ 1215519 w 3001456"/>
              <a:gd name="connsiteY67" fmla="*/ 728662 h 2124075"/>
              <a:gd name="connsiteX68" fmla="*/ 1039306 w 3001456"/>
              <a:gd name="connsiteY68" fmla="*/ 723900 h 2124075"/>
              <a:gd name="connsiteX69" fmla="*/ 1015494 w 3001456"/>
              <a:gd name="connsiteY69" fmla="*/ 719137 h 2124075"/>
              <a:gd name="connsiteX70" fmla="*/ 934531 w 3001456"/>
              <a:gd name="connsiteY70" fmla="*/ 714375 h 2124075"/>
              <a:gd name="connsiteX71" fmla="*/ 872619 w 3001456"/>
              <a:gd name="connsiteY71" fmla="*/ 709612 h 2124075"/>
              <a:gd name="connsiteX72" fmla="*/ 510669 w 3001456"/>
              <a:gd name="connsiteY72" fmla="*/ 714375 h 2124075"/>
              <a:gd name="connsiteX73" fmla="*/ 496381 w 3001456"/>
              <a:gd name="connsiteY73" fmla="*/ 719137 h 2124075"/>
              <a:gd name="connsiteX74" fmla="*/ 463044 w 3001456"/>
              <a:gd name="connsiteY74" fmla="*/ 723900 h 2124075"/>
              <a:gd name="connsiteX75" fmla="*/ 277306 w 3001456"/>
              <a:gd name="connsiteY75" fmla="*/ 709612 h 2124075"/>
              <a:gd name="connsiteX76" fmla="*/ 220156 w 3001456"/>
              <a:gd name="connsiteY76" fmla="*/ 685800 h 2124075"/>
              <a:gd name="connsiteX77" fmla="*/ 191581 w 3001456"/>
              <a:gd name="connsiteY77" fmla="*/ 676275 h 2124075"/>
              <a:gd name="connsiteX78" fmla="*/ 177294 w 3001456"/>
              <a:gd name="connsiteY78" fmla="*/ 666750 h 2124075"/>
              <a:gd name="connsiteX79" fmla="*/ 163006 w 3001456"/>
              <a:gd name="connsiteY79" fmla="*/ 652462 h 2124075"/>
              <a:gd name="connsiteX80" fmla="*/ 148719 w 3001456"/>
              <a:gd name="connsiteY80" fmla="*/ 647700 h 2124075"/>
              <a:gd name="connsiteX81" fmla="*/ 101094 w 3001456"/>
              <a:gd name="connsiteY81" fmla="*/ 609600 h 2124075"/>
              <a:gd name="connsiteX82" fmla="*/ 77281 w 3001456"/>
              <a:gd name="connsiteY82" fmla="*/ 561975 h 2124075"/>
              <a:gd name="connsiteX83" fmla="*/ 58231 w 3001456"/>
              <a:gd name="connsiteY83" fmla="*/ 523875 h 2124075"/>
              <a:gd name="connsiteX84" fmla="*/ 34419 w 3001456"/>
              <a:gd name="connsiteY84" fmla="*/ 395287 h 2124075"/>
              <a:gd name="connsiteX85" fmla="*/ 24894 w 3001456"/>
              <a:gd name="connsiteY85" fmla="*/ 357187 h 2124075"/>
              <a:gd name="connsiteX86" fmla="*/ 15369 w 3001456"/>
              <a:gd name="connsiteY86" fmla="*/ 333375 h 2124075"/>
              <a:gd name="connsiteX87" fmla="*/ 10606 w 3001456"/>
              <a:gd name="connsiteY87" fmla="*/ 280987 h 2124075"/>
              <a:gd name="connsiteX88" fmla="*/ 5844 w 3001456"/>
              <a:gd name="connsiteY88" fmla="*/ 247650 h 2124075"/>
              <a:gd name="connsiteX89" fmla="*/ 1081 w 3001456"/>
              <a:gd name="connsiteY89" fmla="*/ 185737 h 2124075"/>
              <a:gd name="connsiteX90" fmla="*/ 5844 w 3001456"/>
              <a:gd name="connsiteY90" fmla="*/ 61912 h 2124075"/>
              <a:gd name="connsiteX91" fmla="*/ 39181 w 3001456"/>
              <a:gd name="connsiteY91" fmla="*/ 42862 h 2124075"/>
              <a:gd name="connsiteX92" fmla="*/ 124906 w 3001456"/>
              <a:gd name="connsiteY92" fmla="*/ 33337 h 2124075"/>
              <a:gd name="connsiteX93" fmla="*/ 186819 w 3001456"/>
              <a:gd name="connsiteY93" fmla="*/ 47625 h 2124075"/>
              <a:gd name="connsiteX94" fmla="*/ 210631 w 3001456"/>
              <a:gd name="connsiteY94" fmla="*/ 61912 h 2124075"/>
              <a:gd name="connsiteX95" fmla="*/ 263019 w 3001456"/>
              <a:gd name="connsiteY95" fmla="*/ 95250 h 2124075"/>
              <a:gd name="connsiteX96" fmla="*/ 291594 w 3001456"/>
              <a:gd name="connsiteY96" fmla="*/ 114300 h 2124075"/>
              <a:gd name="connsiteX97" fmla="*/ 472569 w 3001456"/>
              <a:gd name="connsiteY97" fmla="*/ 200025 h 2124075"/>
              <a:gd name="connsiteX98" fmla="*/ 563056 w 3001456"/>
              <a:gd name="connsiteY98" fmla="*/ 195262 h 2124075"/>
              <a:gd name="connsiteX99" fmla="*/ 615444 w 3001456"/>
              <a:gd name="connsiteY99" fmla="*/ 176212 h 2124075"/>
              <a:gd name="connsiteX100" fmla="*/ 639256 w 3001456"/>
              <a:gd name="connsiteY100" fmla="*/ 171450 h 2124075"/>
              <a:gd name="connsiteX101" fmla="*/ 696406 w 3001456"/>
              <a:gd name="connsiteY101" fmla="*/ 157162 h 2124075"/>
              <a:gd name="connsiteX102" fmla="*/ 767844 w 3001456"/>
              <a:gd name="connsiteY102" fmla="*/ 114300 h 2124075"/>
              <a:gd name="connsiteX103" fmla="*/ 782131 w 3001456"/>
              <a:gd name="connsiteY103" fmla="*/ 104775 h 2124075"/>
              <a:gd name="connsiteX104" fmla="*/ 824994 w 3001456"/>
              <a:gd name="connsiteY104" fmla="*/ 80962 h 2124075"/>
              <a:gd name="connsiteX105" fmla="*/ 896431 w 3001456"/>
              <a:gd name="connsiteY105" fmla="*/ 38100 h 2124075"/>
              <a:gd name="connsiteX106" fmla="*/ 910719 w 3001456"/>
              <a:gd name="connsiteY106" fmla="*/ 28575 h 2124075"/>
              <a:gd name="connsiteX107" fmla="*/ 925006 w 3001456"/>
              <a:gd name="connsiteY107" fmla="*/ 14287 h 2124075"/>
              <a:gd name="connsiteX108" fmla="*/ 967869 w 3001456"/>
              <a:gd name="connsiteY108" fmla="*/ 0 h 2124075"/>
              <a:gd name="connsiteX109" fmla="*/ 2953831 w 3001456"/>
              <a:gd name="connsiteY109" fmla="*/ 14287 h 2124075"/>
              <a:gd name="connsiteX110" fmla="*/ 2958594 w 3001456"/>
              <a:gd name="connsiteY110" fmla="*/ 604837 h 2124075"/>
              <a:gd name="connsiteX111" fmla="*/ 2963356 w 3001456"/>
              <a:gd name="connsiteY111" fmla="*/ 642937 h 2124075"/>
              <a:gd name="connsiteX112" fmla="*/ 2968119 w 3001456"/>
              <a:gd name="connsiteY112" fmla="*/ 762000 h 2124075"/>
              <a:gd name="connsiteX113" fmla="*/ 2977644 w 3001456"/>
              <a:gd name="connsiteY113" fmla="*/ 904875 h 2124075"/>
              <a:gd name="connsiteX114" fmla="*/ 2987169 w 3001456"/>
              <a:gd name="connsiteY114" fmla="*/ 1066800 h 2124075"/>
              <a:gd name="connsiteX115" fmla="*/ 2987169 w 3001456"/>
              <a:gd name="connsiteY115" fmla="*/ 1800225 h 2124075"/>
              <a:gd name="connsiteX116" fmla="*/ 2996694 w 3001456"/>
              <a:gd name="connsiteY116" fmla="*/ 1947862 h 2124075"/>
              <a:gd name="connsiteX117" fmla="*/ 3001456 w 3001456"/>
              <a:gd name="connsiteY117" fmla="*/ 1971675 h 2124075"/>
              <a:gd name="connsiteX118" fmla="*/ 2982406 w 3001456"/>
              <a:gd name="connsiteY118" fmla="*/ 1990725 h 2124075"/>
              <a:gd name="connsiteX119" fmla="*/ 2963356 w 3001456"/>
              <a:gd name="connsiteY119" fmla="*/ 2019300 h 2124075"/>
              <a:gd name="connsiteX120" fmla="*/ 2939544 w 3001456"/>
              <a:gd name="connsiteY120" fmla="*/ 2033587 h 2124075"/>
              <a:gd name="connsiteX121" fmla="*/ 2896681 w 3001456"/>
              <a:gd name="connsiteY121" fmla="*/ 2043112 h 2124075"/>
              <a:gd name="connsiteX122" fmla="*/ 2844294 w 3001456"/>
              <a:gd name="connsiteY122" fmla="*/ 2071687 h 2124075"/>
              <a:gd name="connsiteX123" fmla="*/ 2820481 w 3001456"/>
              <a:gd name="connsiteY123" fmla="*/ 2076450 h 2124075"/>
              <a:gd name="connsiteX124" fmla="*/ 2772856 w 3001456"/>
              <a:gd name="connsiteY124" fmla="*/ 2090737 h 2124075"/>
              <a:gd name="connsiteX125" fmla="*/ 2715706 w 3001456"/>
              <a:gd name="connsiteY125" fmla="*/ 2124075 h 2124075"/>
              <a:gd name="connsiteX0" fmla="*/ 2715706 w 3001456"/>
              <a:gd name="connsiteY0" fmla="*/ 2132013 h 2132013"/>
              <a:gd name="connsiteX1" fmla="*/ 2715706 w 3001456"/>
              <a:gd name="connsiteY1" fmla="*/ 2132013 h 2132013"/>
              <a:gd name="connsiteX2" fmla="*/ 2720469 w 3001456"/>
              <a:gd name="connsiteY2" fmla="*/ 2079625 h 2132013"/>
              <a:gd name="connsiteX3" fmla="*/ 2758569 w 3001456"/>
              <a:gd name="connsiteY3" fmla="*/ 2022475 h 2132013"/>
              <a:gd name="connsiteX4" fmla="*/ 2772856 w 3001456"/>
              <a:gd name="connsiteY4" fmla="*/ 1993900 h 2132013"/>
              <a:gd name="connsiteX5" fmla="*/ 2777619 w 3001456"/>
              <a:gd name="connsiteY5" fmla="*/ 1974850 h 2132013"/>
              <a:gd name="connsiteX6" fmla="*/ 2796669 w 3001456"/>
              <a:gd name="connsiteY6" fmla="*/ 1941513 h 2132013"/>
              <a:gd name="connsiteX7" fmla="*/ 2801431 w 3001456"/>
              <a:gd name="connsiteY7" fmla="*/ 1779588 h 2132013"/>
              <a:gd name="connsiteX8" fmla="*/ 2806194 w 3001456"/>
              <a:gd name="connsiteY8" fmla="*/ 1731963 h 2132013"/>
              <a:gd name="connsiteX9" fmla="*/ 2810956 w 3001456"/>
              <a:gd name="connsiteY9" fmla="*/ 1670050 h 2132013"/>
              <a:gd name="connsiteX10" fmla="*/ 2806194 w 3001456"/>
              <a:gd name="connsiteY10" fmla="*/ 1536700 h 2132013"/>
              <a:gd name="connsiteX11" fmla="*/ 2791906 w 3001456"/>
              <a:gd name="connsiteY11" fmla="*/ 1474788 h 2132013"/>
              <a:gd name="connsiteX12" fmla="*/ 2782381 w 3001456"/>
              <a:gd name="connsiteY12" fmla="*/ 1455738 h 2132013"/>
              <a:gd name="connsiteX13" fmla="*/ 2777619 w 3001456"/>
              <a:gd name="connsiteY13" fmla="*/ 1441450 h 2132013"/>
              <a:gd name="connsiteX14" fmla="*/ 2729994 w 3001456"/>
              <a:gd name="connsiteY14" fmla="*/ 1384300 h 2132013"/>
              <a:gd name="connsiteX15" fmla="*/ 2715706 w 3001456"/>
              <a:gd name="connsiteY15" fmla="*/ 1374775 h 2132013"/>
              <a:gd name="connsiteX16" fmla="*/ 2701419 w 3001456"/>
              <a:gd name="connsiteY16" fmla="*/ 1370013 h 2132013"/>
              <a:gd name="connsiteX17" fmla="*/ 2687131 w 3001456"/>
              <a:gd name="connsiteY17" fmla="*/ 1360488 h 2132013"/>
              <a:gd name="connsiteX18" fmla="*/ 2549019 w 3001456"/>
              <a:gd name="connsiteY18" fmla="*/ 1365250 h 2132013"/>
              <a:gd name="connsiteX19" fmla="*/ 2506156 w 3001456"/>
              <a:gd name="connsiteY19" fmla="*/ 1384300 h 2132013"/>
              <a:gd name="connsiteX20" fmla="*/ 2487106 w 3001456"/>
              <a:gd name="connsiteY20" fmla="*/ 1393825 h 2132013"/>
              <a:gd name="connsiteX21" fmla="*/ 2463294 w 3001456"/>
              <a:gd name="connsiteY21" fmla="*/ 1398588 h 2132013"/>
              <a:gd name="connsiteX22" fmla="*/ 2377569 w 3001456"/>
              <a:gd name="connsiteY22" fmla="*/ 1427163 h 2132013"/>
              <a:gd name="connsiteX23" fmla="*/ 2348994 w 3001456"/>
              <a:gd name="connsiteY23" fmla="*/ 1436688 h 2132013"/>
              <a:gd name="connsiteX24" fmla="*/ 2268031 w 3001456"/>
              <a:gd name="connsiteY24" fmla="*/ 1484313 h 2132013"/>
              <a:gd name="connsiteX25" fmla="*/ 2239456 w 3001456"/>
              <a:gd name="connsiteY25" fmla="*/ 1503363 h 2132013"/>
              <a:gd name="connsiteX26" fmla="*/ 2225169 w 3001456"/>
              <a:gd name="connsiteY26" fmla="*/ 1512888 h 2132013"/>
              <a:gd name="connsiteX27" fmla="*/ 2172781 w 3001456"/>
              <a:gd name="connsiteY27" fmla="*/ 1527175 h 2132013"/>
              <a:gd name="connsiteX28" fmla="*/ 2158494 w 3001456"/>
              <a:gd name="connsiteY28" fmla="*/ 1446213 h 2132013"/>
              <a:gd name="connsiteX29" fmla="*/ 2168019 w 3001456"/>
              <a:gd name="connsiteY29" fmla="*/ 1431925 h 2132013"/>
              <a:gd name="connsiteX30" fmla="*/ 2182306 w 3001456"/>
              <a:gd name="connsiteY30" fmla="*/ 1412875 h 2132013"/>
              <a:gd name="connsiteX31" fmla="*/ 2201356 w 3001456"/>
              <a:gd name="connsiteY31" fmla="*/ 1384300 h 2132013"/>
              <a:gd name="connsiteX32" fmla="*/ 2206119 w 3001456"/>
              <a:gd name="connsiteY32" fmla="*/ 1370013 h 2132013"/>
              <a:gd name="connsiteX33" fmla="*/ 2220406 w 3001456"/>
              <a:gd name="connsiteY33" fmla="*/ 1355725 h 2132013"/>
              <a:gd name="connsiteX34" fmla="*/ 2234694 w 3001456"/>
              <a:gd name="connsiteY34" fmla="*/ 1327150 h 2132013"/>
              <a:gd name="connsiteX35" fmla="*/ 2244219 w 3001456"/>
              <a:gd name="connsiteY35" fmla="*/ 1289050 h 2132013"/>
              <a:gd name="connsiteX36" fmla="*/ 2248981 w 3001456"/>
              <a:gd name="connsiteY36" fmla="*/ 1260475 h 2132013"/>
              <a:gd name="connsiteX37" fmla="*/ 2258506 w 3001456"/>
              <a:gd name="connsiteY37" fmla="*/ 1231900 h 2132013"/>
              <a:gd name="connsiteX38" fmla="*/ 2263269 w 3001456"/>
              <a:gd name="connsiteY38" fmla="*/ 1198563 h 2132013"/>
              <a:gd name="connsiteX39" fmla="*/ 2272794 w 3001456"/>
              <a:gd name="connsiteY39" fmla="*/ 1165225 h 2132013"/>
              <a:gd name="connsiteX40" fmla="*/ 2277556 w 3001456"/>
              <a:gd name="connsiteY40" fmla="*/ 1122363 h 2132013"/>
              <a:gd name="connsiteX41" fmla="*/ 2282319 w 3001456"/>
              <a:gd name="connsiteY41" fmla="*/ 1084263 h 2132013"/>
              <a:gd name="connsiteX42" fmla="*/ 2277556 w 3001456"/>
              <a:gd name="connsiteY42" fmla="*/ 889000 h 2132013"/>
              <a:gd name="connsiteX43" fmla="*/ 2263269 w 3001456"/>
              <a:gd name="connsiteY43" fmla="*/ 822325 h 2132013"/>
              <a:gd name="connsiteX44" fmla="*/ 2177544 w 3001456"/>
              <a:gd name="connsiteY44" fmla="*/ 774700 h 2132013"/>
              <a:gd name="connsiteX45" fmla="*/ 2120394 w 3001456"/>
              <a:gd name="connsiteY45" fmla="*/ 750888 h 2132013"/>
              <a:gd name="connsiteX46" fmla="*/ 2106106 w 3001456"/>
              <a:gd name="connsiteY46" fmla="*/ 746125 h 2132013"/>
              <a:gd name="connsiteX47" fmla="*/ 2039431 w 3001456"/>
              <a:gd name="connsiteY47" fmla="*/ 741363 h 2132013"/>
              <a:gd name="connsiteX48" fmla="*/ 2034669 w 3001456"/>
              <a:gd name="connsiteY48" fmla="*/ 727075 h 2132013"/>
              <a:gd name="connsiteX49" fmla="*/ 2020381 w 3001456"/>
              <a:gd name="connsiteY49" fmla="*/ 688975 h 2132013"/>
              <a:gd name="connsiteX50" fmla="*/ 1982281 w 3001456"/>
              <a:gd name="connsiteY50" fmla="*/ 608013 h 2132013"/>
              <a:gd name="connsiteX51" fmla="*/ 1958469 w 3001456"/>
              <a:gd name="connsiteY51" fmla="*/ 546100 h 2132013"/>
              <a:gd name="connsiteX52" fmla="*/ 1948944 w 3001456"/>
              <a:gd name="connsiteY52" fmla="*/ 503238 h 2132013"/>
              <a:gd name="connsiteX53" fmla="*/ 1939419 w 3001456"/>
              <a:gd name="connsiteY53" fmla="*/ 488950 h 2132013"/>
              <a:gd name="connsiteX54" fmla="*/ 1906081 w 3001456"/>
              <a:gd name="connsiteY54" fmla="*/ 469900 h 2132013"/>
              <a:gd name="connsiteX55" fmla="*/ 1820356 w 3001456"/>
              <a:gd name="connsiteY55" fmla="*/ 436563 h 2132013"/>
              <a:gd name="connsiteX56" fmla="*/ 1748919 w 3001456"/>
              <a:gd name="connsiteY56" fmla="*/ 450850 h 2132013"/>
              <a:gd name="connsiteX57" fmla="*/ 1715581 w 3001456"/>
              <a:gd name="connsiteY57" fmla="*/ 474663 h 2132013"/>
              <a:gd name="connsiteX58" fmla="*/ 1667956 w 3001456"/>
              <a:gd name="connsiteY58" fmla="*/ 498475 h 2132013"/>
              <a:gd name="connsiteX59" fmla="*/ 1653669 w 3001456"/>
              <a:gd name="connsiteY59" fmla="*/ 508000 h 2132013"/>
              <a:gd name="connsiteX60" fmla="*/ 1634619 w 3001456"/>
              <a:gd name="connsiteY60" fmla="*/ 517525 h 2132013"/>
              <a:gd name="connsiteX61" fmla="*/ 1586994 w 3001456"/>
              <a:gd name="connsiteY61" fmla="*/ 550863 h 2132013"/>
              <a:gd name="connsiteX62" fmla="*/ 1558419 w 3001456"/>
              <a:gd name="connsiteY62" fmla="*/ 560388 h 2132013"/>
              <a:gd name="connsiteX63" fmla="*/ 1458406 w 3001456"/>
              <a:gd name="connsiteY63" fmla="*/ 617538 h 2132013"/>
              <a:gd name="connsiteX64" fmla="*/ 1391731 w 3001456"/>
              <a:gd name="connsiteY64" fmla="*/ 674688 h 2132013"/>
              <a:gd name="connsiteX65" fmla="*/ 1291719 w 3001456"/>
              <a:gd name="connsiteY65" fmla="*/ 717550 h 2132013"/>
              <a:gd name="connsiteX66" fmla="*/ 1229806 w 3001456"/>
              <a:gd name="connsiteY66" fmla="*/ 731838 h 2132013"/>
              <a:gd name="connsiteX67" fmla="*/ 1215519 w 3001456"/>
              <a:gd name="connsiteY67" fmla="*/ 736600 h 2132013"/>
              <a:gd name="connsiteX68" fmla="*/ 1039306 w 3001456"/>
              <a:gd name="connsiteY68" fmla="*/ 731838 h 2132013"/>
              <a:gd name="connsiteX69" fmla="*/ 1015494 w 3001456"/>
              <a:gd name="connsiteY69" fmla="*/ 727075 h 2132013"/>
              <a:gd name="connsiteX70" fmla="*/ 934531 w 3001456"/>
              <a:gd name="connsiteY70" fmla="*/ 722313 h 2132013"/>
              <a:gd name="connsiteX71" fmla="*/ 872619 w 3001456"/>
              <a:gd name="connsiteY71" fmla="*/ 717550 h 2132013"/>
              <a:gd name="connsiteX72" fmla="*/ 510669 w 3001456"/>
              <a:gd name="connsiteY72" fmla="*/ 722313 h 2132013"/>
              <a:gd name="connsiteX73" fmla="*/ 496381 w 3001456"/>
              <a:gd name="connsiteY73" fmla="*/ 727075 h 2132013"/>
              <a:gd name="connsiteX74" fmla="*/ 463044 w 3001456"/>
              <a:gd name="connsiteY74" fmla="*/ 731838 h 2132013"/>
              <a:gd name="connsiteX75" fmla="*/ 277306 w 3001456"/>
              <a:gd name="connsiteY75" fmla="*/ 717550 h 2132013"/>
              <a:gd name="connsiteX76" fmla="*/ 220156 w 3001456"/>
              <a:gd name="connsiteY76" fmla="*/ 693738 h 2132013"/>
              <a:gd name="connsiteX77" fmla="*/ 191581 w 3001456"/>
              <a:gd name="connsiteY77" fmla="*/ 684213 h 2132013"/>
              <a:gd name="connsiteX78" fmla="*/ 177294 w 3001456"/>
              <a:gd name="connsiteY78" fmla="*/ 674688 h 2132013"/>
              <a:gd name="connsiteX79" fmla="*/ 163006 w 3001456"/>
              <a:gd name="connsiteY79" fmla="*/ 660400 h 2132013"/>
              <a:gd name="connsiteX80" fmla="*/ 148719 w 3001456"/>
              <a:gd name="connsiteY80" fmla="*/ 655638 h 2132013"/>
              <a:gd name="connsiteX81" fmla="*/ 101094 w 3001456"/>
              <a:gd name="connsiteY81" fmla="*/ 617538 h 2132013"/>
              <a:gd name="connsiteX82" fmla="*/ 77281 w 3001456"/>
              <a:gd name="connsiteY82" fmla="*/ 569913 h 2132013"/>
              <a:gd name="connsiteX83" fmla="*/ 58231 w 3001456"/>
              <a:gd name="connsiteY83" fmla="*/ 531813 h 2132013"/>
              <a:gd name="connsiteX84" fmla="*/ 34419 w 3001456"/>
              <a:gd name="connsiteY84" fmla="*/ 403225 h 2132013"/>
              <a:gd name="connsiteX85" fmla="*/ 24894 w 3001456"/>
              <a:gd name="connsiteY85" fmla="*/ 365125 h 2132013"/>
              <a:gd name="connsiteX86" fmla="*/ 15369 w 3001456"/>
              <a:gd name="connsiteY86" fmla="*/ 341313 h 2132013"/>
              <a:gd name="connsiteX87" fmla="*/ 10606 w 3001456"/>
              <a:gd name="connsiteY87" fmla="*/ 288925 h 2132013"/>
              <a:gd name="connsiteX88" fmla="*/ 5844 w 3001456"/>
              <a:gd name="connsiteY88" fmla="*/ 255588 h 2132013"/>
              <a:gd name="connsiteX89" fmla="*/ 1081 w 3001456"/>
              <a:gd name="connsiteY89" fmla="*/ 193675 h 2132013"/>
              <a:gd name="connsiteX90" fmla="*/ 5844 w 3001456"/>
              <a:gd name="connsiteY90" fmla="*/ 69850 h 2132013"/>
              <a:gd name="connsiteX91" fmla="*/ 39181 w 3001456"/>
              <a:gd name="connsiteY91" fmla="*/ 50800 h 2132013"/>
              <a:gd name="connsiteX92" fmla="*/ 124906 w 3001456"/>
              <a:gd name="connsiteY92" fmla="*/ 41275 h 2132013"/>
              <a:gd name="connsiteX93" fmla="*/ 186819 w 3001456"/>
              <a:gd name="connsiteY93" fmla="*/ 55563 h 2132013"/>
              <a:gd name="connsiteX94" fmla="*/ 210631 w 3001456"/>
              <a:gd name="connsiteY94" fmla="*/ 69850 h 2132013"/>
              <a:gd name="connsiteX95" fmla="*/ 263019 w 3001456"/>
              <a:gd name="connsiteY95" fmla="*/ 103188 h 2132013"/>
              <a:gd name="connsiteX96" fmla="*/ 291594 w 3001456"/>
              <a:gd name="connsiteY96" fmla="*/ 122238 h 2132013"/>
              <a:gd name="connsiteX97" fmla="*/ 472569 w 3001456"/>
              <a:gd name="connsiteY97" fmla="*/ 207963 h 2132013"/>
              <a:gd name="connsiteX98" fmla="*/ 563056 w 3001456"/>
              <a:gd name="connsiteY98" fmla="*/ 203200 h 2132013"/>
              <a:gd name="connsiteX99" fmla="*/ 615444 w 3001456"/>
              <a:gd name="connsiteY99" fmla="*/ 184150 h 2132013"/>
              <a:gd name="connsiteX100" fmla="*/ 639256 w 3001456"/>
              <a:gd name="connsiteY100" fmla="*/ 179388 h 2132013"/>
              <a:gd name="connsiteX101" fmla="*/ 696406 w 3001456"/>
              <a:gd name="connsiteY101" fmla="*/ 165100 h 2132013"/>
              <a:gd name="connsiteX102" fmla="*/ 767844 w 3001456"/>
              <a:gd name="connsiteY102" fmla="*/ 122238 h 2132013"/>
              <a:gd name="connsiteX103" fmla="*/ 782131 w 3001456"/>
              <a:gd name="connsiteY103" fmla="*/ 112713 h 2132013"/>
              <a:gd name="connsiteX104" fmla="*/ 824994 w 3001456"/>
              <a:gd name="connsiteY104" fmla="*/ 88900 h 2132013"/>
              <a:gd name="connsiteX105" fmla="*/ 896431 w 3001456"/>
              <a:gd name="connsiteY105" fmla="*/ 46038 h 2132013"/>
              <a:gd name="connsiteX106" fmla="*/ 910719 w 3001456"/>
              <a:gd name="connsiteY106" fmla="*/ 36513 h 2132013"/>
              <a:gd name="connsiteX107" fmla="*/ 925006 w 3001456"/>
              <a:gd name="connsiteY107" fmla="*/ 22225 h 2132013"/>
              <a:gd name="connsiteX108" fmla="*/ 967869 w 3001456"/>
              <a:gd name="connsiteY108" fmla="*/ 7938 h 2132013"/>
              <a:gd name="connsiteX109" fmla="*/ 2957006 w 3001456"/>
              <a:gd name="connsiteY109" fmla="*/ 0 h 2132013"/>
              <a:gd name="connsiteX110" fmla="*/ 2958594 w 3001456"/>
              <a:gd name="connsiteY110" fmla="*/ 612775 h 2132013"/>
              <a:gd name="connsiteX111" fmla="*/ 2963356 w 3001456"/>
              <a:gd name="connsiteY111" fmla="*/ 650875 h 2132013"/>
              <a:gd name="connsiteX112" fmla="*/ 2968119 w 3001456"/>
              <a:gd name="connsiteY112" fmla="*/ 769938 h 2132013"/>
              <a:gd name="connsiteX113" fmla="*/ 2977644 w 3001456"/>
              <a:gd name="connsiteY113" fmla="*/ 912813 h 2132013"/>
              <a:gd name="connsiteX114" fmla="*/ 2987169 w 3001456"/>
              <a:gd name="connsiteY114" fmla="*/ 1074738 h 2132013"/>
              <a:gd name="connsiteX115" fmla="*/ 2987169 w 3001456"/>
              <a:gd name="connsiteY115" fmla="*/ 1808163 h 2132013"/>
              <a:gd name="connsiteX116" fmla="*/ 2996694 w 3001456"/>
              <a:gd name="connsiteY116" fmla="*/ 1955800 h 2132013"/>
              <a:gd name="connsiteX117" fmla="*/ 3001456 w 3001456"/>
              <a:gd name="connsiteY117" fmla="*/ 1979613 h 2132013"/>
              <a:gd name="connsiteX118" fmla="*/ 2982406 w 3001456"/>
              <a:gd name="connsiteY118" fmla="*/ 1998663 h 2132013"/>
              <a:gd name="connsiteX119" fmla="*/ 2963356 w 3001456"/>
              <a:gd name="connsiteY119" fmla="*/ 2027238 h 2132013"/>
              <a:gd name="connsiteX120" fmla="*/ 2939544 w 3001456"/>
              <a:gd name="connsiteY120" fmla="*/ 2041525 h 2132013"/>
              <a:gd name="connsiteX121" fmla="*/ 2896681 w 3001456"/>
              <a:gd name="connsiteY121" fmla="*/ 2051050 h 2132013"/>
              <a:gd name="connsiteX122" fmla="*/ 2844294 w 3001456"/>
              <a:gd name="connsiteY122" fmla="*/ 2079625 h 2132013"/>
              <a:gd name="connsiteX123" fmla="*/ 2820481 w 3001456"/>
              <a:gd name="connsiteY123" fmla="*/ 2084388 h 2132013"/>
              <a:gd name="connsiteX124" fmla="*/ 2772856 w 3001456"/>
              <a:gd name="connsiteY124" fmla="*/ 2098675 h 2132013"/>
              <a:gd name="connsiteX125" fmla="*/ 2715706 w 3001456"/>
              <a:gd name="connsiteY125" fmla="*/ 2132013 h 2132013"/>
              <a:gd name="connsiteX0" fmla="*/ 2715706 w 3001456"/>
              <a:gd name="connsiteY0" fmla="*/ 2133600 h 2133600"/>
              <a:gd name="connsiteX1" fmla="*/ 2715706 w 3001456"/>
              <a:gd name="connsiteY1" fmla="*/ 2133600 h 2133600"/>
              <a:gd name="connsiteX2" fmla="*/ 2720469 w 3001456"/>
              <a:gd name="connsiteY2" fmla="*/ 2081212 h 2133600"/>
              <a:gd name="connsiteX3" fmla="*/ 2758569 w 3001456"/>
              <a:gd name="connsiteY3" fmla="*/ 2024062 h 2133600"/>
              <a:gd name="connsiteX4" fmla="*/ 2772856 w 3001456"/>
              <a:gd name="connsiteY4" fmla="*/ 1995487 h 2133600"/>
              <a:gd name="connsiteX5" fmla="*/ 2777619 w 3001456"/>
              <a:gd name="connsiteY5" fmla="*/ 1976437 h 2133600"/>
              <a:gd name="connsiteX6" fmla="*/ 2796669 w 3001456"/>
              <a:gd name="connsiteY6" fmla="*/ 1943100 h 2133600"/>
              <a:gd name="connsiteX7" fmla="*/ 2801431 w 3001456"/>
              <a:gd name="connsiteY7" fmla="*/ 1781175 h 2133600"/>
              <a:gd name="connsiteX8" fmla="*/ 2806194 w 3001456"/>
              <a:gd name="connsiteY8" fmla="*/ 1733550 h 2133600"/>
              <a:gd name="connsiteX9" fmla="*/ 2810956 w 3001456"/>
              <a:gd name="connsiteY9" fmla="*/ 1671637 h 2133600"/>
              <a:gd name="connsiteX10" fmla="*/ 2806194 w 3001456"/>
              <a:gd name="connsiteY10" fmla="*/ 1538287 h 2133600"/>
              <a:gd name="connsiteX11" fmla="*/ 2791906 w 3001456"/>
              <a:gd name="connsiteY11" fmla="*/ 1476375 h 2133600"/>
              <a:gd name="connsiteX12" fmla="*/ 2782381 w 3001456"/>
              <a:gd name="connsiteY12" fmla="*/ 1457325 h 2133600"/>
              <a:gd name="connsiteX13" fmla="*/ 2777619 w 3001456"/>
              <a:gd name="connsiteY13" fmla="*/ 1443037 h 2133600"/>
              <a:gd name="connsiteX14" fmla="*/ 2729994 w 3001456"/>
              <a:gd name="connsiteY14" fmla="*/ 1385887 h 2133600"/>
              <a:gd name="connsiteX15" fmla="*/ 2715706 w 3001456"/>
              <a:gd name="connsiteY15" fmla="*/ 1376362 h 2133600"/>
              <a:gd name="connsiteX16" fmla="*/ 2701419 w 3001456"/>
              <a:gd name="connsiteY16" fmla="*/ 1371600 h 2133600"/>
              <a:gd name="connsiteX17" fmla="*/ 2687131 w 3001456"/>
              <a:gd name="connsiteY17" fmla="*/ 1362075 h 2133600"/>
              <a:gd name="connsiteX18" fmla="*/ 2549019 w 3001456"/>
              <a:gd name="connsiteY18" fmla="*/ 1366837 h 2133600"/>
              <a:gd name="connsiteX19" fmla="*/ 2506156 w 3001456"/>
              <a:gd name="connsiteY19" fmla="*/ 1385887 h 2133600"/>
              <a:gd name="connsiteX20" fmla="*/ 2487106 w 3001456"/>
              <a:gd name="connsiteY20" fmla="*/ 1395412 h 2133600"/>
              <a:gd name="connsiteX21" fmla="*/ 2463294 w 3001456"/>
              <a:gd name="connsiteY21" fmla="*/ 1400175 h 2133600"/>
              <a:gd name="connsiteX22" fmla="*/ 2377569 w 3001456"/>
              <a:gd name="connsiteY22" fmla="*/ 1428750 h 2133600"/>
              <a:gd name="connsiteX23" fmla="*/ 2348994 w 3001456"/>
              <a:gd name="connsiteY23" fmla="*/ 1438275 h 2133600"/>
              <a:gd name="connsiteX24" fmla="*/ 2268031 w 3001456"/>
              <a:gd name="connsiteY24" fmla="*/ 1485900 h 2133600"/>
              <a:gd name="connsiteX25" fmla="*/ 2239456 w 3001456"/>
              <a:gd name="connsiteY25" fmla="*/ 1504950 h 2133600"/>
              <a:gd name="connsiteX26" fmla="*/ 2225169 w 3001456"/>
              <a:gd name="connsiteY26" fmla="*/ 1514475 h 2133600"/>
              <a:gd name="connsiteX27" fmla="*/ 2172781 w 3001456"/>
              <a:gd name="connsiteY27" fmla="*/ 1528762 h 2133600"/>
              <a:gd name="connsiteX28" fmla="*/ 2158494 w 3001456"/>
              <a:gd name="connsiteY28" fmla="*/ 1447800 h 2133600"/>
              <a:gd name="connsiteX29" fmla="*/ 2168019 w 3001456"/>
              <a:gd name="connsiteY29" fmla="*/ 1433512 h 2133600"/>
              <a:gd name="connsiteX30" fmla="*/ 2182306 w 3001456"/>
              <a:gd name="connsiteY30" fmla="*/ 1414462 h 2133600"/>
              <a:gd name="connsiteX31" fmla="*/ 2201356 w 3001456"/>
              <a:gd name="connsiteY31" fmla="*/ 1385887 h 2133600"/>
              <a:gd name="connsiteX32" fmla="*/ 2206119 w 3001456"/>
              <a:gd name="connsiteY32" fmla="*/ 1371600 h 2133600"/>
              <a:gd name="connsiteX33" fmla="*/ 2220406 w 3001456"/>
              <a:gd name="connsiteY33" fmla="*/ 1357312 h 2133600"/>
              <a:gd name="connsiteX34" fmla="*/ 2234694 w 3001456"/>
              <a:gd name="connsiteY34" fmla="*/ 1328737 h 2133600"/>
              <a:gd name="connsiteX35" fmla="*/ 2244219 w 3001456"/>
              <a:gd name="connsiteY35" fmla="*/ 1290637 h 2133600"/>
              <a:gd name="connsiteX36" fmla="*/ 2248981 w 3001456"/>
              <a:gd name="connsiteY36" fmla="*/ 1262062 h 2133600"/>
              <a:gd name="connsiteX37" fmla="*/ 2258506 w 3001456"/>
              <a:gd name="connsiteY37" fmla="*/ 1233487 h 2133600"/>
              <a:gd name="connsiteX38" fmla="*/ 2263269 w 3001456"/>
              <a:gd name="connsiteY38" fmla="*/ 1200150 h 2133600"/>
              <a:gd name="connsiteX39" fmla="*/ 2272794 w 3001456"/>
              <a:gd name="connsiteY39" fmla="*/ 1166812 h 2133600"/>
              <a:gd name="connsiteX40" fmla="*/ 2277556 w 3001456"/>
              <a:gd name="connsiteY40" fmla="*/ 1123950 h 2133600"/>
              <a:gd name="connsiteX41" fmla="*/ 2282319 w 3001456"/>
              <a:gd name="connsiteY41" fmla="*/ 1085850 h 2133600"/>
              <a:gd name="connsiteX42" fmla="*/ 2277556 w 3001456"/>
              <a:gd name="connsiteY42" fmla="*/ 890587 h 2133600"/>
              <a:gd name="connsiteX43" fmla="*/ 2263269 w 3001456"/>
              <a:gd name="connsiteY43" fmla="*/ 823912 h 2133600"/>
              <a:gd name="connsiteX44" fmla="*/ 2177544 w 3001456"/>
              <a:gd name="connsiteY44" fmla="*/ 776287 h 2133600"/>
              <a:gd name="connsiteX45" fmla="*/ 2120394 w 3001456"/>
              <a:gd name="connsiteY45" fmla="*/ 752475 h 2133600"/>
              <a:gd name="connsiteX46" fmla="*/ 2106106 w 3001456"/>
              <a:gd name="connsiteY46" fmla="*/ 747712 h 2133600"/>
              <a:gd name="connsiteX47" fmla="*/ 2039431 w 3001456"/>
              <a:gd name="connsiteY47" fmla="*/ 742950 h 2133600"/>
              <a:gd name="connsiteX48" fmla="*/ 2034669 w 3001456"/>
              <a:gd name="connsiteY48" fmla="*/ 728662 h 2133600"/>
              <a:gd name="connsiteX49" fmla="*/ 2020381 w 3001456"/>
              <a:gd name="connsiteY49" fmla="*/ 690562 h 2133600"/>
              <a:gd name="connsiteX50" fmla="*/ 1982281 w 3001456"/>
              <a:gd name="connsiteY50" fmla="*/ 609600 h 2133600"/>
              <a:gd name="connsiteX51" fmla="*/ 1958469 w 3001456"/>
              <a:gd name="connsiteY51" fmla="*/ 547687 h 2133600"/>
              <a:gd name="connsiteX52" fmla="*/ 1948944 w 3001456"/>
              <a:gd name="connsiteY52" fmla="*/ 504825 h 2133600"/>
              <a:gd name="connsiteX53" fmla="*/ 1939419 w 3001456"/>
              <a:gd name="connsiteY53" fmla="*/ 490537 h 2133600"/>
              <a:gd name="connsiteX54" fmla="*/ 1906081 w 3001456"/>
              <a:gd name="connsiteY54" fmla="*/ 471487 h 2133600"/>
              <a:gd name="connsiteX55" fmla="*/ 1820356 w 3001456"/>
              <a:gd name="connsiteY55" fmla="*/ 438150 h 2133600"/>
              <a:gd name="connsiteX56" fmla="*/ 1748919 w 3001456"/>
              <a:gd name="connsiteY56" fmla="*/ 452437 h 2133600"/>
              <a:gd name="connsiteX57" fmla="*/ 1715581 w 3001456"/>
              <a:gd name="connsiteY57" fmla="*/ 476250 h 2133600"/>
              <a:gd name="connsiteX58" fmla="*/ 1667956 w 3001456"/>
              <a:gd name="connsiteY58" fmla="*/ 500062 h 2133600"/>
              <a:gd name="connsiteX59" fmla="*/ 1653669 w 3001456"/>
              <a:gd name="connsiteY59" fmla="*/ 509587 h 2133600"/>
              <a:gd name="connsiteX60" fmla="*/ 1634619 w 3001456"/>
              <a:gd name="connsiteY60" fmla="*/ 519112 h 2133600"/>
              <a:gd name="connsiteX61" fmla="*/ 1586994 w 3001456"/>
              <a:gd name="connsiteY61" fmla="*/ 552450 h 2133600"/>
              <a:gd name="connsiteX62" fmla="*/ 1558419 w 3001456"/>
              <a:gd name="connsiteY62" fmla="*/ 561975 h 2133600"/>
              <a:gd name="connsiteX63" fmla="*/ 1458406 w 3001456"/>
              <a:gd name="connsiteY63" fmla="*/ 619125 h 2133600"/>
              <a:gd name="connsiteX64" fmla="*/ 1391731 w 3001456"/>
              <a:gd name="connsiteY64" fmla="*/ 676275 h 2133600"/>
              <a:gd name="connsiteX65" fmla="*/ 1291719 w 3001456"/>
              <a:gd name="connsiteY65" fmla="*/ 719137 h 2133600"/>
              <a:gd name="connsiteX66" fmla="*/ 1229806 w 3001456"/>
              <a:gd name="connsiteY66" fmla="*/ 733425 h 2133600"/>
              <a:gd name="connsiteX67" fmla="*/ 1215519 w 3001456"/>
              <a:gd name="connsiteY67" fmla="*/ 738187 h 2133600"/>
              <a:gd name="connsiteX68" fmla="*/ 1039306 w 3001456"/>
              <a:gd name="connsiteY68" fmla="*/ 733425 h 2133600"/>
              <a:gd name="connsiteX69" fmla="*/ 1015494 w 3001456"/>
              <a:gd name="connsiteY69" fmla="*/ 728662 h 2133600"/>
              <a:gd name="connsiteX70" fmla="*/ 934531 w 3001456"/>
              <a:gd name="connsiteY70" fmla="*/ 723900 h 2133600"/>
              <a:gd name="connsiteX71" fmla="*/ 872619 w 3001456"/>
              <a:gd name="connsiteY71" fmla="*/ 719137 h 2133600"/>
              <a:gd name="connsiteX72" fmla="*/ 510669 w 3001456"/>
              <a:gd name="connsiteY72" fmla="*/ 723900 h 2133600"/>
              <a:gd name="connsiteX73" fmla="*/ 496381 w 3001456"/>
              <a:gd name="connsiteY73" fmla="*/ 728662 h 2133600"/>
              <a:gd name="connsiteX74" fmla="*/ 463044 w 3001456"/>
              <a:gd name="connsiteY74" fmla="*/ 733425 h 2133600"/>
              <a:gd name="connsiteX75" fmla="*/ 277306 w 3001456"/>
              <a:gd name="connsiteY75" fmla="*/ 719137 h 2133600"/>
              <a:gd name="connsiteX76" fmla="*/ 220156 w 3001456"/>
              <a:gd name="connsiteY76" fmla="*/ 695325 h 2133600"/>
              <a:gd name="connsiteX77" fmla="*/ 191581 w 3001456"/>
              <a:gd name="connsiteY77" fmla="*/ 685800 h 2133600"/>
              <a:gd name="connsiteX78" fmla="*/ 177294 w 3001456"/>
              <a:gd name="connsiteY78" fmla="*/ 676275 h 2133600"/>
              <a:gd name="connsiteX79" fmla="*/ 163006 w 3001456"/>
              <a:gd name="connsiteY79" fmla="*/ 661987 h 2133600"/>
              <a:gd name="connsiteX80" fmla="*/ 148719 w 3001456"/>
              <a:gd name="connsiteY80" fmla="*/ 657225 h 2133600"/>
              <a:gd name="connsiteX81" fmla="*/ 101094 w 3001456"/>
              <a:gd name="connsiteY81" fmla="*/ 619125 h 2133600"/>
              <a:gd name="connsiteX82" fmla="*/ 77281 w 3001456"/>
              <a:gd name="connsiteY82" fmla="*/ 571500 h 2133600"/>
              <a:gd name="connsiteX83" fmla="*/ 58231 w 3001456"/>
              <a:gd name="connsiteY83" fmla="*/ 533400 h 2133600"/>
              <a:gd name="connsiteX84" fmla="*/ 34419 w 3001456"/>
              <a:gd name="connsiteY84" fmla="*/ 404812 h 2133600"/>
              <a:gd name="connsiteX85" fmla="*/ 24894 w 3001456"/>
              <a:gd name="connsiteY85" fmla="*/ 366712 h 2133600"/>
              <a:gd name="connsiteX86" fmla="*/ 15369 w 3001456"/>
              <a:gd name="connsiteY86" fmla="*/ 342900 h 2133600"/>
              <a:gd name="connsiteX87" fmla="*/ 10606 w 3001456"/>
              <a:gd name="connsiteY87" fmla="*/ 290512 h 2133600"/>
              <a:gd name="connsiteX88" fmla="*/ 5844 w 3001456"/>
              <a:gd name="connsiteY88" fmla="*/ 257175 h 2133600"/>
              <a:gd name="connsiteX89" fmla="*/ 1081 w 3001456"/>
              <a:gd name="connsiteY89" fmla="*/ 195262 h 2133600"/>
              <a:gd name="connsiteX90" fmla="*/ 5844 w 3001456"/>
              <a:gd name="connsiteY90" fmla="*/ 71437 h 2133600"/>
              <a:gd name="connsiteX91" fmla="*/ 39181 w 3001456"/>
              <a:gd name="connsiteY91" fmla="*/ 52387 h 2133600"/>
              <a:gd name="connsiteX92" fmla="*/ 124906 w 3001456"/>
              <a:gd name="connsiteY92" fmla="*/ 42862 h 2133600"/>
              <a:gd name="connsiteX93" fmla="*/ 186819 w 3001456"/>
              <a:gd name="connsiteY93" fmla="*/ 57150 h 2133600"/>
              <a:gd name="connsiteX94" fmla="*/ 210631 w 3001456"/>
              <a:gd name="connsiteY94" fmla="*/ 71437 h 2133600"/>
              <a:gd name="connsiteX95" fmla="*/ 263019 w 3001456"/>
              <a:gd name="connsiteY95" fmla="*/ 104775 h 2133600"/>
              <a:gd name="connsiteX96" fmla="*/ 291594 w 3001456"/>
              <a:gd name="connsiteY96" fmla="*/ 123825 h 2133600"/>
              <a:gd name="connsiteX97" fmla="*/ 472569 w 3001456"/>
              <a:gd name="connsiteY97" fmla="*/ 209550 h 2133600"/>
              <a:gd name="connsiteX98" fmla="*/ 563056 w 3001456"/>
              <a:gd name="connsiteY98" fmla="*/ 204787 h 2133600"/>
              <a:gd name="connsiteX99" fmla="*/ 615444 w 3001456"/>
              <a:gd name="connsiteY99" fmla="*/ 185737 h 2133600"/>
              <a:gd name="connsiteX100" fmla="*/ 639256 w 3001456"/>
              <a:gd name="connsiteY100" fmla="*/ 180975 h 2133600"/>
              <a:gd name="connsiteX101" fmla="*/ 696406 w 3001456"/>
              <a:gd name="connsiteY101" fmla="*/ 166687 h 2133600"/>
              <a:gd name="connsiteX102" fmla="*/ 767844 w 3001456"/>
              <a:gd name="connsiteY102" fmla="*/ 123825 h 2133600"/>
              <a:gd name="connsiteX103" fmla="*/ 782131 w 3001456"/>
              <a:gd name="connsiteY103" fmla="*/ 114300 h 2133600"/>
              <a:gd name="connsiteX104" fmla="*/ 824994 w 3001456"/>
              <a:gd name="connsiteY104" fmla="*/ 90487 h 2133600"/>
              <a:gd name="connsiteX105" fmla="*/ 896431 w 3001456"/>
              <a:gd name="connsiteY105" fmla="*/ 47625 h 2133600"/>
              <a:gd name="connsiteX106" fmla="*/ 910719 w 3001456"/>
              <a:gd name="connsiteY106" fmla="*/ 38100 h 2133600"/>
              <a:gd name="connsiteX107" fmla="*/ 925006 w 3001456"/>
              <a:gd name="connsiteY107" fmla="*/ 23812 h 2133600"/>
              <a:gd name="connsiteX108" fmla="*/ 1012319 w 3001456"/>
              <a:gd name="connsiteY108" fmla="*/ 0 h 2133600"/>
              <a:gd name="connsiteX109" fmla="*/ 2957006 w 3001456"/>
              <a:gd name="connsiteY109" fmla="*/ 1587 h 2133600"/>
              <a:gd name="connsiteX110" fmla="*/ 2958594 w 3001456"/>
              <a:gd name="connsiteY110" fmla="*/ 614362 h 2133600"/>
              <a:gd name="connsiteX111" fmla="*/ 2963356 w 3001456"/>
              <a:gd name="connsiteY111" fmla="*/ 652462 h 2133600"/>
              <a:gd name="connsiteX112" fmla="*/ 2968119 w 3001456"/>
              <a:gd name="connsiteY112" fmla="*/ 771525 h 2133600"/>
              <a:gd name="connsiteX113" fmla="*/ 2977644 w 3001456"/>
              <a:gd name="connsiteY113" fmla="*/ 914400 h 2133600"/>
              <a:gd name="connsiteX114" fmla="*/ 2987169 w 3001456"/>
              <a:gd name="connsiteY114" fmla="*/ 1076325 h 2133600"/>
              <a:gd name="connsiteX115" fmla="*/ 2987169 w 3001456"/>
              <a:gd name="connsiteY115" fmla="*/ 1809750 h 2133600"/>
              <a:gd name="connsiteX116" fmla="*/ 2996694 w 3001456"/>
              <a:gd name="connsiteY116" fmla="*/ 1957387 h 2133600"/>
              <a:gd name="connsiteX117" fmla="*/ 3001456 w 3001456"/>
              <a:gd name="connsiteY117" fmla="*/ 1981200 h 2133600"/>
              <a:gd name="connsiteX118" fmla="*/ 2982406 w 3001456"/>
              <a:gd name="connsiteY118" fmla="*/ 2000250 h 2133600"/>
              <a:gd name="connsiteX119" fmla="*/ 2963356 w 3001456"/>
              <a:gd name="connsiteY119" fmla="*/ 2028825 h 2133600"/>
              <a:gd name="connsiteX120" fmla="*/ 2939544 w 3001456"/>
              <a:gd name="connsiteY120" fmla="*/ 2043112 h 2133600"/>
              <a:gd name="connsiteX121" fmla="*/ 2896681 w 3001456"/>
              <a:gd name="connsiteY121" fmla="*/ 2052637 h 2133600"/>
              <a:gd name="connsiteX122" fmla="*/ 2844294 w 3001456"/>
              <a:gd name="connsiteY122" fmla="*/ 2081212 h 2133600"/>
              <a:gd name="connsiteX123" fmla="*/ 2820481 w 3001456"/>
              <a:gd name="connsiteY123" fmla="*/ 2085975 h 2133600"/>
              <a:gd name="connsiteX124" fmla="*/ 2772856 w 3001456"/>
              <a:gd name="connsiteY124" fmla="*/ 2100262 h 2133600"/>
              <a:gd name="connsiteX125" fmla="*/ 2715706 w 3001456"/>
              <a:gd name="connsiteY125" fmla="*/ 2133600 h 2133600"/>
              <a:gd name="connsiteX0" fmla="*/ 2715706 w 3001456"/>
              <a:gd name="connsiteY0" fmla="*/ 2133600 h 2133600"/>
              <a:gd name="connsiteX1" fmla="*/ 2715706 w 3001456"/>
              <a:gd name="connsiteY1" fmla="*/ 2133600 h 2133600"/>
              <a:gd name="connsiteX2" fmla="*/ 2720469 w 3001456"/>
              <a:gd name="connsiteY2" fmla="*/ 2081212 h 2133600"/>
              <a:gd name="connsiteX3" fmla="*/ 2758569 w 3001456"/>
              <a:gd name="connsiteY3" fmla="*/ 2024062 h 2133600"/>
              <a:gd name="connsiteX4" fmla="*/ 2772856 w 3001456"/>
              <a:gd name="connsiteY4" fmla="*/ 1995487 h 2133600"/>
              <a:gd name="connsiteX5" fmla="*/ 2777619 w 3001456"/>
              <a:gd name="connsiteY5" fmla="*/ 1976437 h 2133600"/>
              <a:gd name="connsiteX6" fmla="*/ 2796669 w 3001456"/>
              <a:gd name="connsiteY6" fmla="*/ 1943100 h 2133600"/>
              <a:gd name="connsiteX7" fmla="*/ 2801431 w 3001456"/>
              <a:gd name="connsiteY7" fmla="*/ 1781175 h 2133600"/>
              <a:gd name="connsiteX8" fmla="*/ 2806194 w 3001456"/>
              <a:gd name="connsiteY8" fmla="*/ 1733550 h 2133600"/>
              <a:gd name="connsiteX9" fmla="*/ 2810956 w 3001456"/>
              <a:gd name="connsiteY9" fmla="*/ 1671637 h 2133600"/>
              <a:gd name="connsiteX10" fmla="*/ 2806194 w 3001456"/>
              <a:gd name="connsiteY10" fmla="*/ 1538287 h 2133600"/>
              <a:gd name="connsiteX11" fmla="*/ 2791906 w 3001456"/>
              <a:gd name="connsiteY11" fmla="*/ 1476375 h 2133600"/>
              <a:gd name="connsiteX12" fmla="*/ 2782381 w 3001456"/>
              <a:gd name="connsiteY12" fmla="*/ 1457325 h 2133600"/>
              <a:gd name="connsiteX13" fmla="*/ 2777619 w 3001456"/>
              <a:gd name="connsiteY13" fmla="*/ 1443037 h 2133600"/>
              <a:gd name="connsiteX14" fmla="*/ 2729994 w 3001456"/>
              <a:gd name="connsiteY14" fmla="*/ 1385887 h 2133600"/>
              <a:gd name="connsiteX15" fmla="*/ 2715706 w 3001456"/>
              <a:gd name="connsiteY15" fmla="*/ 1376362 h 2133600"/>
              <a:gd name="connsiteX16" fmla="*/ 2701419 w 3001456"/>
              <a:gd name="connsiteY16" fmla="*/ 1371600 h 2133600"/>
              <a:gd name="connsiteX17" fmla="*/ 2687131 w 3001456"/>
              <a:gd name="connsiteY17" fmla="*/ 1362075 h 2133600"/>
              <a:gd name="connsiteX18" fmla="*/ 2549019 w 3001456"/>
              <a:gd name="connsiteY18" fmla="*/ 1366837 h 2133600"/>
              <a:gd name="connsiteX19" fmla="*/ 2506156 w 3001456"/>
              <a:gd name="connsiteY19" fmla="*/ 1385887 h 2133600"/>
              <a:gd name="connsiteX20" fmla="*/ 2487106 w 3001456"/>
              <a:gd name="connsiteY20" fmla="*/ 1395412 h 2133600"/>
              <a:gd name="connsiteX21" fmla="*/ 2463294 w 3001456"/>
              <a:gd name="connsiteY21" fmla="*/ 1400175 h 2133600"/>
              <a:gd name="connsiteX22" fmla="*/ 2377569 w 3001456"/>
              <a:gd name="connsiteY22" fmla="*/ 1428750 h 2133600"/>
              <a:gd name="connsiteX23" fmla="*/ 2348994 w 3001456"/>
              <a:gd name="connsiteY23" fmla="*/ 1438275 h 2133600"/>
              <a:gd name="connsiteX24" fmla="*/ 2268031 w 3001456"/>
              <a:gd name="connsiteY24" fmla="*/ 1485900 h 2133600"/>
              <a:gd name="connsiteX25" fmla="*/ 2239456 w 3001456"/>
              <a:gd name="connsiteY25" fmla="*/ 1504950 h 2133600"/>
              <a:gd name="connsiteX26" fmla="*/ 2225169 w 3001456"/>
              <a:gd name="connsiteY26" fmla="*/ 1514475 h 2133600"/>
              <a:gd name="connsiteX27" fmla="*/ 2172781 w 3001456"/>
              <a:gd name="connsiteY27" fmla="*/ 1528762 h 2133600"/>
              <a:gd name="connsiteX28" fmla="*/ 2158494 w 3001456"/>
              <a:gd name="connsiteY28" fmla="*/ 1447800 h 2133600"/>
              <a:gd name="connsiteX29" fmla="*/ 2168019 w 3001456"/>
              <a:gd name="connsiteY29" fmla="*/ 1433512 h 2133600"/>
              <a:gd name="connsiteX30" fmla="*/ 2182306 w 3001456"/>
              <a:gd name="connsiteY30" fmla="*/ 1414462 h 2133600"/>
              <a:gd name="connsiteX31" fmla="*/ 2201356 w 3001456"/>
              <a:gd name="connsiteY31" fmla="*/ 1385887 h 2133600"/>
              <a:gd name="connsiteX32" fmla="*/ 2206119 w 3001456"/>
              <a:gd name="connsiteY32" fmla="*/ 1371600 h 2133600"/>
              <a:gd name="connsiteX33" fmla="*/ 2220406 w 3001456"/>
              <a:gd name="connsiteY33" fmla="*/ 1357312 h 2133600"/>
              <a:gd name="connsiteX34" fmla="*/ 2234694 w 3001456"/>
              <a:gd name="connsiteY34" fmla="*/ 1328737 h 2133600"/>
              <a:gd name="connsiteX35" fmla="*/ 2244219 w 3001456"/>
              <a:gd name="connsiteY35" fmla="*/ 1290637 h 2133600"/>
              <a:gd name="connsiteX36" fmla="*/ 2248981 w 3001456"/>
              <a:gd name="connsiteY36" fmla="*/ 1262062 h 2133600"/>
              <a:gd name="connsiteX37" fmla="*/ 2258506 w 3001456"/>
              <a:gd name="connsiteY37" fmla="*/ 1233487 h 2133600"/>
              <a:gd name="connsiteX38" fmla="*/ 2263269 w 3001456"/>
              <a:gd name="connsiteY38" fmla="*/ 1200150 h 2133600"/>
              <a:gd name="connsiteX39" fmla="*/ 2272794 w 3001456"/>
              <a:gd name="connsiteY39" fmla="*/ 1166812 h 2133600"/>
              <a:gd name="connsiteX40" fmla="*/ 2277556 w 3001456"/>
              <a:gd name="connsiteY40" fmla="*/ 1123950 h 2133600"/>
              <a:gd name="connsiteX41" fmla="*/ 2282319 w 3001456"/>
              <a:gd name="connsiteY41" fmla="*/ 1085850 h 2133600"/>
              <a:gd name="connsiteX42" fmla="*/ 2277556 w 3001456"/>
              <a:gd name="connsiteY42" fmla="*/ 890587 h 2133600"/>
              <a:gd name="connsiteX43" fmla="*/ 2263269 w 3001456"/>
              <a:gd name="connsiteY43" fmla="*/ 823912 h 2133600"/>
              <a:gd name="connsiteX44" fmla="*/ 2177544 w 3001456"/>
              <a:gd name="connsiteY44" fmla="*/ 776287 h 2133600"/>
              <a:gd name="connsiteX45" fmla="*/ 2120394 w 3001456"/>
              <a:gd name="connsiteY45" fmla="*/ 752475 h 2133600"/>
              <a:gd name="connsiteX46" fmla="*/ 2106106 w 3001456"/>
              <a:gd name="connsiteY46" fmla="*/ 747712 h 2133600"/>
              <a:gd name="connsiteX47" fmla="*/ 2039431 w 3001456"/>
              <a:gd name="connsiteY47" fmla="*/ 742950 h 2133600"/>
              <a:gd name="connsiteX48" fmla="*/ 2034669 w 3001456"/>
              <a:gd name="connsiteY48" fmla="*/ 728662 h 2133600"/>
              <a:gd name="connsiteX49" fmla="*/ 2020381 w 3001456"/>
              <a:gd name="connsiteY49" fmla="*/ 690562 h 2133600"/>
              <a:gd name="connsiteX50" fmla="*/ 1982281 w 3001456"/>
              <a:gd name="connsiteY50" fmla="*/ 609600 h 2133600"/>
              <a:gd name="connsiteX51" fmla="*/ 1958469 w 3001456"/>
              <a:gd name="connsiteY51" fmla="*/ 547687 h 2133600"/>
              <a:gd name="connsiteX52" fmla="*/ 1948944 w 3001456"/>
              <a:gd name="connsiteY52" fmla="*/ 504825 h 2133600"/>
              <a:gd name="connsiteX53" fmla="*/ 1939419 w 3001456"/>
              <a:gd name="connsiteY53" fmla="*/ 490537 h 2133600"/>
              <a:gd name="connsiteX54" fmla="*/ 1906081 w 3001456"/>
              <a:gd name="connsiteY54" fmla="*/ 471487 h 2133600"/>
              <a:gd name="connsiteX55" fmla="*/ 1820356 w 3001456"/>
              <a:gd name="connsiteY55" fmla="*/ 438150 h 2133600"/>
              <a:gd name="connsiteX56" fmla="*/ 1748919 w 3001456"/>
              <a:gd name="connsiteY56" fmla="*/ 452437 h 2133600"/>
              <a:gd name="connsiteX57" fmla="*/ 1715581 w 3001456"/>
              <a:gd name="connsiteY57" fmla="*/ 476250 h 2133600"/>
              <a:gd name="connsiteX58" fmla="*/ 1667956 w 3001456"/>
              <a:gd name="connsiteY58" fmla="*/ 500062 h 2133600"/>
              <a:gd name="connsiteX59" fmla="*/ 1653669 w 3001456"/>
              <a:gd name="connsiteY59" fmla="*/ 509587 h 2133600"/>
              <a:gd name="connsiteX60" fmla="*/ 1634619 w 3001456"/>
              <a:gd name="connsiteY60" fmla="*/ 519112 h 2133600"/>
              <a:gd name="connsiteX61" fmla="*/ 1586994 w 3001456"/>
              <a:gd name="connsiteY61" fmla="*/ 552450 h 2133600"/>
              <a:gd name="connsiteX62" fmla="*/ 1558419 w 3001456"/>
              <a:gd name="connsiteY62" fmla="*/ 561975 h 2133600"/>
              <a:gd name="connsiteX63" fmla="*/ 1458406 w 3001456"/>
              <a:gd name="connsiteY63" fmla="*/ 619125 h 2133600"/>
              <a:gd name="connsiteX64" fmla="*/ 1391731 w 3001456"/>
              <a:gd name="connsiteY64" fmla="*/ 676275 h 2133600"/>
              <a:gd name="connsiteX65" fmla="*/ 1291719 w 3001456"/>
              <a:gd name="connsiteY65" fmla="*/ 719137 h 2133600"/>
              <a:gd name="connsiteX66" fmla="*/ 1229806 w 3001456"/>
              <a:gd name="connsiteY66" fmla="*/ 733425 h 2133600"/>
              <a:gd name="connsiteX67" fmla="*/ 1215519 w 3001456"/>
              <a:gd name="connsiteY67" fmla="*/ 738187 h 2133600"/>
              <a:gd name="connsiteX68" fmla="*/ 1039306 w 3001456"/>
              <a:gd name="connsiteY68" fmla="*/ 733425 h 2133600"/>
              <a:gd name="connsiteX69" fmla="*/ 1015494 w 3001456"/>
              <a:gd name="connsiteY69" fmla="*/ 728662 h 2133600"/>
              <a:gd name="connsiteX70" fmla="*/ 934531 w 3001456"/>
              <a:gd name="connsiteY70" fmla="*/ 723900 h 2133600"/>
              <a:gd name="connsiteX71" fmla="*/ 872619 w 3001456"/>
              <a:gd name="connsiteY71" fmla="*/ 719137 h 2133600"/>
              <a:gd name="connsiteX72" fmla="*/ 510669 w 3001456"/>
              <a:gd name="connsiteY72" fmla="*/ 723900 h 2133600"/>
              <a:gd name="connsiteX73" fmla="*/ 496381 w 3001456"/>
              <a:gd name="connsiteY73" fmla="*/ 728662 h 2133600"/>
              <a:gd name="connsiteX74" fmla="*/ 463044 w 3001456"/>
              <a:gd name="connsiteY74" fmla="*/ 733425 h 2133600"/>
              <a:gd name="connsiteX75" fmla="*/ 277306 w 3001456"/>
              <a:gd name="connsiteY75" fmla="*/ 719137 h 2133600"/>
              <a:gd name="connsiteX76" fmla="*/ 220156 w 3001456"/>
              <a:gd name="connsiteY76" fmla="*/ 695325 h 2133600"/>
              <a:gd name="connsiteX77" fmla="*/ 191581 w 3001456"/>
              <a:gd name="connsiteY77" fmla="*/ 685800 h 2133600"/>
              <a:gd name="connsiteX78" fmla="*/ 177294 w 3001456"/>
              <a:gd name="connsiteY78" fmla="*/ 676275 h 2133600"/>
              <a:gd name="connsiteX79" fmla="*/ 163006 w 3001456"/>
              <a:gd name="connsiteY79" fmla="*/ 661987 h 2133600"/>
              <a:gd name="connsiteX80" fmla="*/ 148719 w 3001456"/>
              <a:gd name="connsiteY80" fmla="*/ 657225 h 2133600"/>
              <a:gd name="connsiteX81" fmla="*/ 101094 w 3001456"/>
              <a:gd name="connsiteY81" fmla="*/ 619125 h 2133600"/>
              <a:gd name="connsiteX82" fmla="*/ 77281 w 3001456"/>
              <a:gd name="connsiteY82" fmla="*/ 571500 h 2133600"/>
              <a:gd name="connsiteX83" fmla="*/ 58231 w 3001456"/>
              <a:gd name="connsiteY83" fmla="*/ 533400 h 2133600"/>
              <a:gd name="connsiteX84" fmla="*/ 34419 w 3001456"/>
              <a:gd name="connsiteY84" fmla="*/ 404812 h 2133600"/>
              <a:gd name="connsiteX85" fmla="*/ 24894 w 3001456"/>
              <a:gd name="connsiteY85" fmla="*/ 366712 h 2133600"/>
              <a:gd name="connsiteX86" fmla="*/ 15369 w 3001456"/>
              <a:gd name="connsiteY86" fmla="*/ 342900 h 2133600"/>
              <a:gd name="connsiteX87" fmla="*/ 10606 w 3001456"/>
              <a:gd name="connsiteY87" fmla="*/ 290512 h 2133600"/>
              <a:gd name="connsiteX88" fmla="*/ 5844 w 3001456"/>
              <a:gd name="connsiteY88" fmla="*/ 257175 h 2133600"/>
              <a:gd name="connsiteX89" fmla="*/ 1081 w 3001456"/>
              <a:gd name="connsiteY89" fmla="*/ 195262 h 2133600"/>
              <a:gd name="connsiteX90" fmla="*/ 5844 w 3001456"/>
              <a:gd name="connsiteY90" fmla="*/ 71437 h 2133600"/>
              <a:gd name="connsiteX91" fmla="*/ 39181 w 3001456"/>
              <a:gd name="connsiteY91" fmla="*/ 52387 h 2133600"/>
              <a:gd name="connsiteX92" fmla="*/ 124906 w 3001456"/>
              <a:gd name="connsiteY92" fmla="*/ 42862 h 2133600"/>
              <a:gd name="connsiteX93" fmla="*/ 186819 w 3001456"/>
              <a:gd name="connsiteY93" fmla="*/ 57150 h 2133600"/>
              <a:gd name="connsiteX94" fmla="*/ 210631 w 3001456"/>
              <a:gd name="connsiteY94" fmla="*/ 71437 h 2133600"/>
              <a:gd name="connsiteX95" fmla="*/ 263019 w 3001456"/>
              <a:gd name="connsiteY95" fmla="*/ 104775 h 2133600"/>
              <a:gd name="connsiteX96" fmla="*/ 291594 w 3001456"/>
              <a:gd name="connsiteY96" fmla="*/ 123825 h 2133600"/>
              <a:gd name="connsiteX97" fmla="*/ 472569 w 3001456"/>
              <a:gd name="connsiteY97" fmla="*/ 209550 h 2133600"/>
              <a:gd name="connsiteX98" fmla="*/ 563056 w 3001456"/>
              <a:gd name="connsiteY98" fmla="*/ 204787 h 2133600"/>
              <a:gd name="connsiteX99" fmla="*/ 615444 w 3001456"/>
              <a:gd name="connsiteY99" fmla="*/ 185737 h 2133600"/>
              <a:gd name="connsiteX100" fmla="*/ 639256 w 3001456"/>
              <a:gd name="connsiteY100" fmla="*/ 180975 h 2133600"/>
              <a:gd name="connsiteX101" fmla="*/ 696406 w 3001456"/>
              <a:gd name="connsiteY101" fmla="*/ 166687 h 2133600"/>
              <a:gd name="connsiteX102" fmla="*/ 767844 w 3001456"/>
              <a:gd name="connsiteY102" fmla="*/ 123825 h 2133600"/>
              <a:gd name="connsiteX103" fmla="*/ 782131 w 3001456"/>
              <a:gd name="connsiteY103" fmla="*/ 114300 h 2133600"/>
              <a:gd name="connsiteX104" fmla="*/ 824994 w 3001456"/>
              <a:gd name="connsiteY104" fmla="*/ 90487 h 2133600"/>
              <a:gd name="connsiteX105" fmla="*/ 896431 w 3001456"/>
              <a:gd name="connsiteY105" fmla="*/ 47625 h 2133600"/>
              <a:gd name="connsiteX106" fmla="*/ 910719 w 3001456"/>
              <a:gd name="connsiteY106" fmla="*/ 38100 h 2133600"/>
              <a:gd name="connsiteX107" fmla="*/ 925006 w 3001456"/>
              <a:gd name="connsiteY107" fmla="*/ 23812 h 2133600"/>
              <a:gd name="connsiteX108" fmla="*/ 1012319 w 3001456"/>
              <a:gd name="connsiteY108" fmla="*/ 0 h 2133600"/>
              <a:gd name="connsiteX109" fmla="*/ 2957006 w 3001456"/>
              <a:gd name="connsiteY109" fmla="*/ 1587 h 2133600"/>
              <a:gd name="connsiteX110" fmla="*/ 2958594 w 3001456"/>
              <a:gd name="connsiteY110" fmla="*/ 614362 h 2133600"/>
              <a:gd name="connsiteX111" fmla="*/ 2963356 w 3001456"/>
              <a:gd name="connsiteY111" fmla="*/ 652462 h 2133600"/>
              <a:gd name="connsiteX112" fmla="*/ 2968119 w 3001456"/>
              <a:gd name="connsiteY112" fmla="*/ 771525 h 2133600"/>
              <a:gd name="connsiteX113" fmla="*/ 2977644 w 3001456"/>
              <a:gd name="connsiteY113" fmla="*/ 914400 h 2133600"/>
              <a:gd name="connsiteX114" fmla="*/ 2987169 w 3001456"/>
              <a:gd name="connsiteY114" fmla="*/ 1076325 h 2133600"/>
              <a:gd name="connsiteX115" fmla="*/ 2987169 w 3001456"/>
              <a:gd name="connsiteY115" fmla="*/ 1809750 h 2133600"/>
              <a:gd name="connsiteX116" fmla="*/ 2996694 w 3001456"/>
              <a:gd name="connsiteY116" fmla="*/ 1957387 h 2133600"/>
              <a:gd name="connsiteX117" fmla="*/ 3001456 w 3001456"/>
              <a:gd name="connsiteY117" fmla="*/ 1981200 h 2133600"/>
              <a:gd name="connsiteX118" fmla="*/ 2963356 w 3001456"/>
              <a:gd name="connsiteY118" fmla="*/ 2028825 h 2133600"/>
              <a:gd name="connsiteX119" fmla="*/ 2939544 w 3001456"/>
              <a:gd name="connsiteY119" fmla="*/ 2043112 h 2133600"/>
              <a:gd name="connsiteX120" fmla="*/ 2896681 w 3001456"/>
              <a:gd name="connsiteY120" fmla="*/ 2052637 h 2133600"/>
              <a:gd name="connsiteX121" fmla="*/ 2844294 w 3001456"/>
              <a:gd name="connsiteY121" fmla="*/ 2081212 h 2133600"/>
              <a:gd name="connsiteX122" fmla="*/ 2820481 w 3001456"/>
              <a:gd name="connsiteY122" fmla="*/ 2085975 h 2133600"/>
              <a:gd name="connsiteX123" fmla="*/ 2772856 w 3001456"/>
              <a:gd name="connsiteY123" fmla="*/ 2100262 h 2133600"/>
              <a:gd name="connsiteX124" fmla="*/ 2715706 w 3001456"/>
              <a:gd name="connsiteY124" fmla="*/ 2133600 h 2133600"/>
              <a:gd name="connsiteX0" fmla="*/ 2715706 w 2997456"/>
              <a:gd name="connsiteY0" fmla="*/ 2133600 h 2133600"/>
              <a:gd name="connsiteX1" fmla="*/ 2715706 w 2997456"/>
              <a:gd name="connsiteY1" fmla="*/ 2133600 h 2133600"/>
              <a:gd name="connsiteX2" fmla="*/ 2720469 w 2997456"/>
              <a:gd name="connsiteY2" fmla="*/ 2081212 h 2133600"/>
              <a:gd name="connsiteX3" fmla="*/ 2758569 w 2997456"/>
              <a:gd name="connsiteY3" fmla="*/ 2024062 h 2133600"/>
              <a:gd name="connsiteX4" fmla="*/ 2772856 w 2997456"/>
              <a:gd name="connsiteY4" fmla="*/ 1995487 h 2133600"/>
              <a:gd name="connsiteX5" fmla="*/ 2777619 w 2997456"/>
              <a:gd name="connsiteY5" fmla="*/ 1976437 h 2133600"/>
              <a:gd name="connsiteX6" fmla="*/ 2796669 w 2997456"/>
              <a:gd name="connsiteY6" fmla="*/ 1943100 h 2133600"/>
              <a:gd name="connsiteX7" fmla="*/ 2801431 w 2997456"/>
              <a:gd name="connsiteY7" fmla="*/ 1781175 h 2133600"/>
              <a:gd name="connsiteX8" fmla="*/ 2806194 w 2997456"/>
              <a:gd name="connsiteY8" fmla="*/ 1733550 h 2133600"/>
              <a:gd name="connsiteX9" fmla="*/ 2810956 w 2997456"/>
              <a:gd name="connsiteY9" fmla="*/ 1671637 h 2133600"/>
              <a:gd name="connsiteX10" fmla="*/ 2806194 w 2997456"/>
              <a:gd name="connsiteY10" fmla="*/ 1538287 h 2133600"/>
              <a:gd name="connsiteX11" fmla="*/ 2791906 w 2997456"/>
              <a:gd name="connsiteY11" fmla="*/ 1476375 h 2133600"/>
              <a:gd name="connsiteX12" fmla="*/ 2782381 w 2997456"/>
              <a:gd name="connsiteY12" fmla="*/ 1457325 h 2133600"/>
              <a:gd name="connsiteX13" fmla="*/ 2777619 w 2997456"/>
              <a:gd name="connsiteY13" fmla="*/ 1443037 h 2133600"/>
              <a:gd name="connsiteX14" fmla="*/ 2729994 w 2997456"/>
              <a:gd name="connsiteY14" fmla="*/ 1385887 h 2133600"/>
              <a:gd name="connsiteX15" fmla="*/ 2715706 w 2997456"/>
              <a:gd name="connsiteY15" fmla="*/ 1376362 h 2133600"/>
              <a:gd name="connsiteX16" fmla="*/ 2701419 w 2997456"/>
              <a:gd name="connsiteY16" fmla="*/ 1371600 h 2133600"/>
              <a:gd name="connsiteX17" fmla="*/ 2687131 w 2997456"/>
              <a:gd name="connsiteY17" fmla="*/ 1362075 h 2133600"/>
              <a:gd name="connsiteX18" fmla="*/ 2549019 w 2997456"/>
              <a:gd name="connsiteY18" fmla="*/ 1366837 h 2133600"/>
              <a:gd name="connsiteX19" fmla="*/ 2506156 w 2997456"/>
              <a:gd name="connsiteY19" fmla="*/ 1385887 h 2133600"/>
              <a:gd name="connsiteX20" fmla="*/ 2487106 w 2997456"/>
              <a:gd name="connsiteY20" fmla="*/ 1395412 h 2133600"/>
              <a:gd name="connsiteX21" fmla="*/ 2463294 w 2997456"/>
              <a:gd name="connsiteY21" fmla="*/ 1400175 h 2133600"/>
              <a:gd name="connsiteX22" fmla="*/ 2377569 w 2997456"/>
              <a:gd name="connsiteY22" fmla="*/ 1428750 h 2133600"/>
              <a:gd name="connsiteX23" fmla="*/ 2348994 w 2997456"/>
              <a:gd name="connsiteY23" fmla="*/ 1438275 h 2133600"/>
              <a:gd name="connsiteX24" fmla="*/ 2268031 w 2997456"/>
              <a:gd name="connsiteY24" fmla="*/ 1485900 h 2133600"/>
              <a:gd name="connsiteX25" fmla="*/ 2239456 w 2997456"/>
              <a:gd name="connsiteY25" fmla="*/ 1504950 h 2133600"/>
              <a:gd name="connsiteX26" fmla="*/ 2225169 w 2997456"/>
              <a:gd name="connsiteY26" fmla="*/ 1514475 h 2133600"/>
              <a:gd name="connsiteX27" fmla="*/ 2172781 w 2997456"/>
              <a:gd name="connsiteY27" fmla="*/ 1528762 h 2133600"/>
              <a:gd name="connsiteX28" fmla="*/ 2158494 w 2997456"/>
              <a:gd name="connsiteY28" fmla="*/ 1447800 h 2133600"/>
              <a:gd name="connsiteX29" fmla="*/ 2168019 w 2997456"/>
              <a:gd name="connsiteY29" fmla="*/ 1433512 h 2133600"/>
              <a:gd name="connsiteX30" fmla="*/ 2182306 w 2997456"/>
              <a:gd name="connsiteY30" fmla="*/ 1414462 h 2133600"/>
              <a:gd name="connsiteX31" fmla="*/ 2201356 w 2997456"/>
              <a:gd name="connsiteY31" fmla="*/ 1385887 h 2133600"/>
              <a:gd name="connsiteX32" fmla="*/ 2206119 w 2997456"/>
              <a:gd name="connsiteY32" fmla="*/ 1371600 h 2133600"/>
              <a:gd name="connsiteX33" fmla="*/ 2220406 w 2997456"/>
              <a:gd name="connsiteY33" fmla="*/ 1357312 h 2133600"/>
              <a:gd name="connsiteX34" fmla="*/ 2234694 w 2997456"/>
              <a:gd name="connsiteY34" fmla="*/ 1328737 h 2133600"/>
              <a:gd name="connsiteX35" fmla="*/ 2244219 w 2997456"/>
              <a:gd name="connsiteY35" fmla="*/ 1290637 h 2133600"/>
              <a:gd name="connsiteX36" fmla="*/ 2248981 w 2997456"/>
              <a:gd name="connsiteY36" fmla="*/ 1262062 h 2133600"/>
              <a:gd name="connsiteX37" fmla="*/ 2258506 w 2997456"/>
              <a:gd name="connsiteY37" fmla="*/ 1233487 h 2133600"/>
              <a:gd name="connsiteX38" fmla="*/ 2263269 w 2997456"/>
              <a:gd name="connsiteY38" fmla="*/ 1200150 h 2133600"/>
              <a:gd name="connsiteX39" fmla="*/ 2272794 w 2997456"/>
              <a:gd name="connsiteY39" fmla="*/ 1166812 h 2133600"/>
              <a:gd name="connsiteX40" fmla="*/ 2277556 w 2997456"/>
              <a:gd name="connsiteY40" fmla="*/ 1123950 h 2133600"/>
              <a:gd name="connsiteX41" fmla="*/ 2282319 w 2997456"/>
              <a:gd name="connsiteY41" fmla="*/ 1085850 h 2133600"/>
              <a:gd name="connsiteX42" fmla="*/ 2277556 w 2997456"/>
              <a:gd name="connsiteY42" fmla="*/ 890587 h 2133600"/>
              <a:gd name="connsiteX43" fmla="*/ 2263269 w 2997456"/>
              <a:gd name="connsiteY43" fmla="*/ 823912 h 2133600"/>
              <a:gd name="connsiteX44" fmla="*/ 2177544 w 2997456"/>
              <a:gd name="connsiteY44" fmla="*/ 776287 h 2133600"/>
              <a:gd name="connsiteX45" fmla="*/ 2120394 w 2997456"/>
              <a:gd name="connsiteY45" fmla="*/ 752475 h 2133600"/>
              <a:gd name="connsiteX46" fmla="*/ 2106106 w 2997456"/>
              <a:gd name="connsiteY46" fmla="*/ 747712 h 2133600"/>
              <a:gd name="connsiteX47" fmla="*/ 2039431 w 2997456"/>
              <a:gd name="connsiteY47" fmla="*/ 742950 h 2133600"/>
              <a:gd name="connsiteX48" fmla="*/ 2034669 w 2997456"/>
              <a:gd name="connsiteY48" fmla="*/ 728662 h 2133600"/>
              <a:gd name="connsiteX49" fmla="*/ 2020381 w 2997456"/>
              <a:gd name="connsiteY49" fmla="*/ 690562 h 2133600"/>
              <a:gd name="connsiteX50" fmla="*/ 1982281 w 2997456"/>
              <a:gd name="connsiteY50" fmla="*/ 609600 h 2133600"/>
              <a:gd name="connsiteX51" fmla="*/ 1958469 w 2997456"/>
              <a:gd name="connsiteY51" fmla="*/ 547687 h 2133600"/>
              <a:gd name="connsiteX52" fmla="*/ 1948944 w 2997456"/>
              <a:gd name="connsiteY52" fmla="*/ 504825 h 2133600"/>
              <a:gd name="connsiteX53" fmla="*/ 1939419 w 2997456"/>
              <a:gd name="connsiteY53" fmla="*/ 490537 h 2133600"/>
              <a:gd name="connsiteX54" fmla="*/ 1906081 w 2997456"/>
              <a:gd name="connsiteY54" fmla="*/ 471487 h 2133600"/>
              <a:gd name="connsiteX55" fmla="*/ 1820356 w 2997456"/>
              <a:gd name="connsiteY55" fmla="*/ 438150 h 2133600"/>
              <a:gd name="connsiteX56" fmla="*/ 1748919 w 2997456"/>
              <a:gd name="connsiteY56" fmla="*/ 452437 h 2133600"/>
              <a:gd name="connsiteX57" fmla="*/ 1715581 w 2997456"/>
              <a:gd name="connsiteY57" fmla="*/ 476250 h 2133600"/>
              <a:gd name="connsiteX58" fmla="*/ 1667956 w 2997456"/>
              <a:gd name="connsiteY58" fmla="*/ 500062 h 2133600"/>
              <a:gd name="connsiteX59" fmla="*/ 1653669 w 2997456"/>
              <a:gd name="connsiteY59" fmla="*/ 509587 h 2133600"/>
              <a:gd name="connsiteX60" fmla="*/ 1634619 w 2997456"/>
              <a:gd name="connsiteY60" fmla="*/ 519112 h 2133600"/>
              <a:gd name="connsiteX61" fmla="*/ 1586994 w 2997456"/>
              <a:gd name="connsiteY61" fmla="*/ 552450 h 2133600"/>
              <a:gd name="connsiteX62" fmla="*/ 1558419 w 2997456"/>
              <a:gd name="connsiteY62" fmla="*/ 561975 h 2133600"/>
              <a:gd name="connsiteX63" fmla="*/ 1458406 w 2997456"/>
              <a:gd name="connsiteY63" fmla="*/ 619125 h 2133600"/>
              <a:gd name="connsiteX64" fmla="*/ 1391731 w 2997456"/>
              <a:gd name="connsiteY64" fmla="*/ 676275 h 2133600"/>
              <a:gd name="connsiteX65" fmla="*/ 1291719 w 2997456"/>
              <a:gd name="connsiteY65" fmla="*/ 719137 h 2133600"/>
              <a:gd name="connsiteX66" fmla="*/ 1229806 w 2997456"/>
              <a:gd name="connsiteY66" fmla="*/ 733425 h 2133600"/>
              <a:gd name="connsiteX67" fmla="*/ 1215519 w 2997456"/>
              <a:gd name="connsiteY67" fmla="*/ 738187 h 2133600"/>
              <a:gd name="connsiteX68" fmla="*/ 1039306 w 2997456"/>
              <a:gd name="connsiteY68" fmla="*/ 733425 h 2133600"/>
              <a:gd name="connsiteX69" fmla="*/ 1015494 w 2997456"/>
              <a:gd name="connsiteY69" fmla="*/ 728662 h 2133600"/>
              <a:gd name="connsiteX70" fmla="*/ 934531 w 2997456"/>
              <a:gd name="connsiteY70" fmla="*/ 723900 h 2133600"/>
              <a:gd name="connsiteX71" fmla="*/ 872619 w 2997456"/>
              <a:gd name="connsiteY71" fmla="*/ 719137 h 2133600"/>
              <a:gd name="connsiteX72" fmla="*/ 510669 w 2997456"/>
              <a:gd name="connsiteY72" fmla="*/ 723900 h 2133600"/>
              <a:gd name="connsiteX73" fmla="*/ 496381 w 2997456"/>
              <a:gd name="connsiteY73" fmla="*/ 728662 h 2133600"/>
              <a:gd name="connsiteX74" fmla="*/ 463044 w 2997456"/>
              <a:gd name="connsiteY74" fmla="*/ 733425 h 2133600"/>
              <a:gd name="connsiteX75" fmla="*/ 277306 w 2997456"/>
              <a:gd name="connsiteY75" fmla="*/ 719137 h 2133600"/>
              <a:gd name="connsiteX76" fmla="*/ 220156 w 2997456"/>
              <a:gd name="connsiteY76" fmla="*/ 695325 h 2133600"/>
              <a:gd name="connsiteX77" fmla="*/ 191581 w 2997456"/>
              <a:gd name="connsiteY77" fmla="*/ 685800 h 2133600"/>
              <a:gd name="connsiteX78" fmla="*/ 177294 w 2997456"/>
              <a:gd name="connsiteY78" fmla="*/ 676275 h 2133600"/>
              <a:gd name="connsiteX79" fmla="*/ 163006 w 2997456"/>
              <a:gd name="connsiteY79" fmla="*/ 661987 h 2133600"/>
              <a:gd name="connsiteX80" fmla="*/ 148719 w 2997456"/>
              <a:gd name="connsiteY80" fmla="*/ 657225 h 2133600"/>
              <a:gd name="connsiteX81" fmla="*/ 101094 w 2997456"/>
              <a:gd name="connsiteY81" fmla="*/ 619125 h 2133600"/>
              <a:gd name="connsiteX82" fmla="*/ 77281 w 2997456"/>
              <a:gd name="connsiteY82" fmla="*/ 571500 h 2133600"/>
              <a:gd name="connsiteX83" fmla="*/ 58231 w 2997456"/>
              <a:gd name="connsiteY83" fmla="*/ 533400 h 2133600"/>
              <a:gd name="connsiteX84" fmla="*/ 34419 w 2997456"/>
              <a:gd name="connsiteY84" fmla="*/ 404812 h 2133600"/>
              <a:gd name="connsiteX85" fmla="*/ 24894 w 2997456"/>
              <a:gd name="connsiteY85" fmla="*/ 366712 h 2133600"/>
              <a:gd name="connsiteX86" fmla="*/ 15369 w 2997456"/>
              <a:gd name="connsiteY86" fmla="*/ 342900 h 2133600"/>
              <a:gd name="connsiteX87" fmla="*/ 10606 w 2997456"/>
              <a:gd name="connsiteY87" fmla="*/ 290512 h 2133600"/>
              <a:gd name="connsiteX88" fmla="*/ 5844 w 2997456"/>
              <a:gd name="connsiteY88" fmla="*/ 257175 h 2133600"/>
              <a:gd name="connsiteX89" fmla="*/ 1081 w 2997456"/>
              <a:gd name="connsiteY89" fmla="*/ 195262 h 2133600"/>
              <a:gd name="connsiteX90" fmla="*/ 5844 w 2997456"/>
              <a:gd name="connsiteY90" fmla="*/ 71437 h 2133600"/>
              <a:gd name="connsiteX91" fmla="*/ 39181 w 2997456"/>
              <a:gd name="connsiteY91" fmla="*/ 52387 h 2133600"/>
              <a:gd name="connsiteX92" fmla="*/ 124906 w 2997456"/>
              <a:gd name="connsiteY92" fmla="*/ 42862 h 2133600"/>
              <a:gd name="connsiteX93" fmla="*/ 186819 w 2997456"/>
              <a:gd name="connsiteY93" fmla="*/ 57150 h 2133600"/>
              <a:gd name="connsiteX94" fmla="*/ 210631 w 2997456"/>
              <a:gd name="connsiteY94" fmla="*/ 71437 h 2133600"/>
              <a:gd name="connsiteX95" fmla="*/ 263019 w 2997456"/>
              <a:gd name="connsiteY95" fmla="*/ 104775 h 2133600"/>
              <a:gd name="connsiteX96" fmla="*/ 291594 w 2997456"/>
              <a:gd name="connsiteY96" fmla="*/ 123825 h 2133600"/>
              <a:gd name="connsiteX97" fmla="*/ 472569 w 2997456"/>
              <a:gd name="connsiteY97" fmla="*/ 209550 h 2133600"/>
              <a:gd name="connsiteX98" fmla="*/ 563056 w 2997456"/>
              <a:gd name="connsiteY98" fmla="*/ 204787 h 2133600"/>
              <a:gd name="connsiteX99" fmla="*/ 615444 w 2997456"/>
              <a:gd name="connsiteY99" fmla="*/ 185737 h 2133600"/>
              <a:gd name="connsiteX100" fmla="*/ 639256 w 2997456"/>
              <a:gd name="connsiteY100" fmla="*/ 180975 h 2133600"/>
              <a:gd name="connsiteX101" fmla="*/ 696406 w 2997456"/>
              <a:gd name="connsiteY101" fmla="*/ 166687 h 2133600"/>
              <a:gd name="connsiteX102" fmla="*/ 767844 w 2997456"/>
              <a:gd name="connsiteY102" fmla="*/ 123825 h 2133600"/>
              <a:gd name="connsiteX103" fmla="*/ 782131 w 2997456"/>
              <a:gd name="connsiteY103" fmla="*/ 114300 h 2133600"/>
              <a:gd name="connsiteX104" fmla="*/ 824994 w 2997456"/>
              <a:gd name="connsiteY104" fmla="*/ 90487 h 2133600"/>
              <a:gd name="connsiteX105" fmla="*/ 896431 w 2997456"/>
              <a:gd name="connsiteY105" fmla="*/ 47625 h 2133600"/>
              <a:gd name="connsiteX106" fmla="*/ 910719 w 2997456"/>
              <a:gd name="connsiteY106" fmla="*/ 38100 h 2133600"/>
              <a:gd name="connsiteX107" fmla="*/ 925006 w 2997456"/>
              <a:gd name="connsiteY107" fmla="*/ 23812 h 2133600"/>
              <a:gd name="connsiteX108" fmla="*/ 1012319 w 2997456"/>
              <a:gd name="connsiteY108" fmla="*/ 0 h 2133600"/>
              <a:gd name="connsiteX109" fmla="*/ 2957006 w 2997456"/>
              <a:gd name="connsiteY109" fmla="*/ 1587 h 2133600"/>
              <a:gd name="connsiteX110" fmla="*/ 2958594 w 2997456"/>
              <a:gd name="connsiteY110" fmla="*/ 614362 h 2133600"/>
              <a:gd name="connsiteX111" fmla="*/ 2963356 w 2997456"/>
              <a:gd name="connsiteY111" fmla="*/ 652462 h 2133600"/>
              <a:gd name="connsiteX112" fmla="*/ 2968119 w 2997456"/>
              <a:gd name="connsiteY112" fmla="*/ 771525 h 2133600"/>
              <a:gd name="connsiteX113" fmla="*/ 2977644 w 2997456"/>
              <a:gd name="connsiteY113" fmla="*/ 914400 h 2133600"/>
              <a:gd name="connsiteX114" fmla="*/ 2987169 w 2997456"/>
              <a:gd name="connsiteY114" fmla="*/ 1076325 h 2133600"/>
              <a:gd name="connsiteX115" fmla="*/ 2987169 w 2997456"/>
              <a:gd name="connsiteY115" fmla="*/ 1809750 h 2133600"/>
              <a:gd name="connsiteX116" fmla="*/ 2996694 w 2997456"/>
              <a:gd name="connsiteY116" fmla="*/ 1957387 h 2133600"/>
              <a:gd name="connsiteX117" fmla="*/ 2963356 w 2997456"/>
              <a:gd name="connsiteY117" fmla="*/ 2028825 h 2133600"/>
              <a:gd name="connsiteX118" fmla="*/ 2939544 w 2997456"/>
              <a:gd name="connsiteY118" fmla="*/ 2043112 h 2133600"/>
              <a:gd name="connsiteX119" fmla="*/ 2896681 w 2997456"/>
              <a:gd name="connsiteY119" fmla="*/ 2052637 h 2133600"/>
              <a:gd name="connsiteX120" fmla="*/ 2844294 w 2997456"/>
              <a:gd name="connsiteY120" fmla="*/ 2081212 h 2133600"/>
              <a:gd name="connsiteX121" fmla="*/ 2820481 w 2997456"/>
              <a:gd name="connsiteY121" fmla="*/ 2085975 h 2133600"/>
              <a:gd name="connsiteX122" fmla="*/ 2772856 w 2997456"/>
              <a:gd name="connsiteY122" fmla="*/ 2100262 h 2133600"/>
              <a:gd name="connsiteX123" fmla="*/ 2715706 w 2997456"/>
              <a:gd name="connsiteY123" fmla="*/ 2133600 h 2133600"/>
              <a:gd name="connsiteX0" fmla="*/ 2715706 w 2987169"/>
              <a:gd name="connsiteY0" fmla="*/ 2133600 h 2133600"/>
              <a:gd name="connsiteX1" fmla="*/ 2715706 w 2987169"/>
              <a:gd name="connsiteY1" fmla="*/ 2133600 h 2133600"/>
              <a:gd name="connsiteX2" fmla="*/ 2720469 w 2987169"/>
              <a:gd name="connsiteY2" fmla="*/ 2081212 h 2133600"/>
              <a:gd name="connsiteX3" fmla="*/ 2758569 w 2987169"/>
              <a:gd name="connsiteY3" fmla="*/ 2024062 h 2133600"/>
              <a:gd name="connsiteX4" fmla="*/ 2772856 w 2987169"/>
              <a:gd name="connsiteY4" fmla="*/ 1995487 h 2133600"/>
              <a:gd name="connsiteX5" fmla="*/ 2777619 w 2987169"/>
              <a:gd name="connsiteY5" fmla="*/ 1976437 h 2133600"/>
              <a:gd name="connsiteX6" fmla="*/ 2796669 w 2987169"/>
              <a:gd name="connsiteY6" fmla="*/ 1943100 h 2133600"/>
              <a:gd name="connsiteX7" fmla="*/ 2801431 w 2987169"/>
              <a:gd name="connsiteY7" fmla="*/ 1781175 h 2133600"/>
              <a:gd name="connsiteX8" fmla="*/ 2806194 w 2987169"/>
              <a:gd name="connsiteY8" fmla="*/ 1733550 h 2133600"/>
              <a:gd name="connsiteX9" fmla="*/ 2810956 w 2987169"/>
              <a:gd name="connsiteY9" fmla="*/ 1671637 h 2133600"/>
              <a:gd name="connsiteX10" fmla="*/ 2806194 w 2987169"/>
              <a:gd name="connsiteY10" fmla="*/ 1538287 h 2133600"/>
              <a:gd name="connsiteX11" fmla="*/ 2791906 w 2987169"/>
              <a:gd name="connsiteY11" fmla="*/ 1476375 h 2133600"/>
              <a:gd name="connsiteX12" fmla="*/ 2782381 w 2987169"/>
              <a:gd name="connsiteY12" fmla="*/ 1457325 h 2133600"/>
              <a:gd name="connsiteX13" fmla="*/ 2777619 w 2987169"/>
              <a:gd name="connsiteY13" fmla="*/ 1443037 h 2133600"/>
              <a:gd name="connsiteX14" fmla="*/ 2729994 w 2987169"/>
              <a:gd name="connsiteY14" fmla="*/ 1385887 h 2133600"/>
              <a:gd name="connsiteX15" fmla="*/ 2715706 w 2987169"/>
              <a:gd name="connsiteY15" fmla="*/ 1376362 h 2133600"/>
              <a:gd name="connsiteX16" fmla="*/ 2701419 w 2987169"/>
              <a:gd name="connsiteY16" fmla="*/ 1371600 h 2133600"/>
              <a:gd name="connsiteX17" fmla="*/ 2687131 w 2987169"/>
              <a:gd name="connsiteY17" fmla="*/ 1362075 h 2133600"/>
              <a:gd name="connsiteX18" fmla="*/ 2549019 w 2987169"/>
              <a:gd name="connsiteY18" fmla="*/ 1366837 h 2133600"/>
              <a:gd name="connsiteX19" fmla="*/ 2506156 w 2987169"/>
              <a:gd name="connsiteY19" fmla="*/ 1385887 h 2133600"/>
              <a:gd name="connsiteX20" fmla="*/ 2487106 w 2987169"/>
              <a:gd name="connsiteY20" fmla="*/ 1395412 h 2133600"/>
              <a:gd name="connsiteX21" fmla="*/ 2463294 w 2987169"/>
              <a:gd name="connsiteY21" fmla="*/ 1400175 h 2133600"/>
              <a:gd name="connsiteX22" fmla="*/ 2377569 w 2987169"/>
              <a:gd name="connsiteY22" fmla="*/ 1428750 h 2133600"/>
              <a:gd name="connsiteX23" fmla="*/ 2348994 w 2987169"/>
              <a:gd name="connsiteY23" fmla="*/ 1438275 h 2133600"/>
              <a:gd name="connsiteX24" fmla="*/ 2268031 w 2987169"/>
              <a:gd name="connsiteY24" fmla="*/ 1485900 h 2133600"/>
              <a:gd name="connsiteX25" fmla="*/ 2239456 w 2987169"/>
              <a:gd name="connsiteY25" fmla="*/ 1504950 h 2133600"/>
              <a:gd name="connsiteX26" fmla="*/ 2225169 w 2987169"/>
              <a:gd name="connsiteY26" fmla="*/ 1514475 h 2133600"/>
              <a:gd name="connsiteX27" fmla="*/ 2172781 w 2987169"/>
              <a:gd name="connsiteY27" fmla="*/ 1528762 h 2133600"/>
              <a:gd name="connsiteX28" fmla="*/ 2158494 w 2987169"/>
              <a:gd name="connsiteY28" fmla="*/ 1447800 h 2133600"/>
              <a:gd name="connsiteX29" fmla="*/ 2168019 w 2987169"/>
              <a:gd name="connsiteY29" fmla="*/ 1433512 h 2133600"/>
              <a:gd name="connsiteX30" fmla="*/ 2182306 w 2987169"/>
              <a:gd name="connsiteY30" fmla="*/ 1414462 h 2133600"/>
              <a:gd name="connsiteX31" fmla="*/ 2201356 w 2987169"/>
              <a:gd name="connsiteY31" fmla="*/ 1385887 h 2133600"/>
              <a:gd name="connsiteX32" fmla="*/ 2206119 w 2987169"/>
              <a:gd name="connsiteY32" fmla="*/ 1371600 h 2133600"/>
              <a:gd name="connsiteX33" fmla="*/ 2220406 w 2987169"/>
              <a:gd name="connsiteY33" fmla="*/ 1357312 h 2133600"/>
              <a:gd name="connsiteX34" fmla="*/ 2234694 w 2987169"/>
              <a:gd name="connsiteY34" fmla="*/ 1328737 h 2133600"/>
              <a:gd name="connsiteX35" fmla="*/ 2244219 w 2987169"/>
              <a:gd name="connsiteY35" fmla="*/ 1290637 h 2133600"/>
              <a:gd name="connsiteX36" fmla="*/ 2248981 w 2987169"/>
              <a:gd name="connsiteY36" fmla="*/ 1262062 h 2133600"/>
              <a:gd name="connsiteX37" fmla="*/ 2258506 w 2987169"/>
              <a:gd name="connsiteY37" fmla="*/ 1233487 h 2133600"/>
              <a:gd name="connsiteX38" fmla="*/ 2263269 w 2987169"/>
              <a:gd name="connsiteY38" fmla="*/ 1200150 h 2133600"/>
              <a:gd name="connsiteX39" fmla="*/ 2272794 w 2987169"/>
              <a:gd name="connsiteY39" fmla="*/ 1166812 h 2133600"/>
              <a:gd name="connsiteX40" fmla="*/ 2277556 w 2987169"/>
              <a:gd name="connsiteY40" fmla="*/ 1123950 h 2133600"/>
              <a:gd name="connsiteX41" fmla="*/ 2282319 w 2987169"/>
              <a:gd name="connsiteY41" fmla="*/ 1085850 h 2133600"/>
              <a:gd name="connsiteX42" fmla="*/ 2277556 w 2987169"/>
              <a:gd name="connsiteY42" fmla="*/ 890587 h 2133600"/>
              <a:gd name="connsiteX43" fmla="*/ 2263269 w 2987169"/>
              <a:gd name="connsiteY43" fmla="*/ 823912 h 2133600"/>
              <a:gd name="connsiteX44" fmla="*/ 2177544 w 2987169"/>
              <a:gd name="connsiteY44" fmla="*/ 776287 h 2133600"/>
              <a:gd name="connsiteX45" fmla="*/ 2120394 w 2987169"/>
              <a:gd name="connsiteY45" fmla="*/ 752475 h 2133600"/>
              <a:gd name="connsiteX46" fmla="*/ 2106106 w 2987169"/>
              <a:gd name="connsiteY46" fmla="*/ 747712 h 2133600"/>
              <a:gd name="connsiteX47" fmla="*/ 2039431 w 2987169"/>
              <a:gd name="connsiteY47" fmla="*/ 742950 h 2133600"/>
              <a:gd name="connsiteX48" fmla="*/ 2034669 w 2987169"/>
              <a:gd name="connsiteY48" fmla="*/ 728662 h 2133600"/>
              <a:gd name="connsiteX49" fmla="*/ 2020381 w 2987169"/>
              <a:gd name="connsiteY49" fmla="*/ 690562 h 2133600"/>
              <a:gd name="connsiteX50" fmla="*/ 1982281 w 2987169"/>
              <a:gd name="connsiteY50" fmla="*/ 609600 h 2133600"/>
              <a:gd name="connsiteX51" fmla="*/ 1958469 w 2987169"/>
              <a:gd name="connsiteY51" fmla="*/ 547687 h 2133600"/>
              <a:gd name="connsiteX52" fmla="*/ 1948944 w 2987169"/>
              <a:gd name="connsiteY52" fmla="*/ 504825 h 2133600"/>
              <a:gd name="connsiteX53" fmla="*/ 1939419 w 2987169"/>
              <a:gd name="connsiteY53" fmla="*/ 490537 h 2133600"/>
              <a:gd name="connsiteX54" fmla="*/ 1906081 w 2987169"/>
              <a:gd name="connsiteY54" fmla="*/ 471487 h 2133600"/>
              <a:gd name="connsiteX55" fmla="*/ 1820356 w 2987169"/>
              <a:gd name="connsiteY55" fmla="*/ 438150 h 2133600"/>
              <a:gd name="connsiteX56" fmla="*/ 1748919 w 2987169"/>
              <a:gd name="connsiteY56" fmla="*/ 452437 h 2133600"/>
              <a:gd name="connsiteX57" fmla="*/ 1715581 w 2987169"/>
              <a:gd name="connsiteY57" fmla="*/ 476250 h 2133600"/>
              <a:gd name="connsiteX58" fmla="*/ 1667956 w 2987169"/>
              <a:gd name="connsiteY58" fmla="*/ 500062 h 2133600"/>
              <a:gd name="connsiteX59" fmla="*/ 1653669 w 2987169"/>
              <a:gd name="connsiteY59" fmla="*/ 509587 h 2133600"/>
              <a:gd name="connsiteX60" fmla="*/ 1634619 w 2987169"/>
              <a:gd name="connsiteY60" fmla="*/ 519112 h 2133600"/>
              <a:gd name="connsiteX61" fmla="*/ 1586994 w 2987169"/>
              <a:gd name="connsiteY61" fmla="*/ 552450 h 2133600"/>
              <a:gd name="connsiteX62" fmla="*/ 1558419 w 2987169"/>
              <a:gd name="connsiteY62" fmla="*/ 561975 h 2133600"/>
              <a:gd name="connsiteX63" fmla="*/ 1458406 w 2987169"/>
              <a:gd name="connsiteY63" fmla="*/ 619125 h 2133600"/>
              <a:gd name="connsiteX64" fmla="*/ 1391731 w 2987169"/>
              <a:gd name="connsiteY64" fmla="*/ 676275 h 2133600"/>
              <a:gd name="connsiteX65" fmla="*/ 1291719 w 2987169"/>
              <a:gd name="connsiteY65" fmla="*/ 719137 h 2133600"/>
              <a:gd name="connsiteX66" fmla="*/ 1229806 w 2987169"/>
              <a:gd name="connsiteY66" fmla="*/ 733425 h 2133600"/>
              <a:gd name="connsiteX67" fmla="*/ 1215519 w 2987169"/>
              <a:gd name="connsiteY67" fmla="*/ 738187 h 2133600"/>
              <a:gd name="connsiteX68" fmla="*/ 1039306 w 2987169"/>
              <a:gd name="connsiteY68" fmla="*/ 733425 h 2133600"/>
              <a:gd name="connsiteX69" fmla="*/ 1015494 w 2987169"/>
              <a:gd name="connsiteY69" fmla="*/ 728662 h 2133600"/>
              <a:gd name="connsiteX70" fmla="*/ 934531 w 2987169"/>
              <a:gd name="connsiteY70" fmla="*/ 723900 h 2133600"/>
              <a:gd name="connsiteX71" fmla="*/ 872619 w 2987169"/>
              <a:gd name="connsiteY71" fmla="*/ 719137 h 2133600"/>
              <a:gd name="connsiteX72" fmla="*/ 510669 w 2987169"/>
              <a:gd name="connsiteY72" fmla="*/ 723900 h 2133600"/>
              <a:gd name="connsiteX73" fmla="*/ 496381 w 2987169"/>
              <a:gd name="connsiteY73" fmla="*/ 728662 h 2133600"/>
              <a:gd name="connsiteX74" fmla="*/ 463044 w 2987169"/>
              <a:gd name="connsiteY74" fmla="*/ 733425 h 2133600"/>
              <a:gd name="connsiteX75" fmla="*/ 277306 w 2987169"/>
              <a:gd name="connsiteY75" fmla="*/ 719137 h 2133600"/>
              <a:gd name="connsiteX76" fmla="*/ 220156 w 2987169"/>
              <a:gd name="connsiteY76" fmla="*/ 695325 h 2133600"/>
              <a:gd name="connsiteX77" fmla="*/ 191581 w 2987169"/>
              <a:gd name="connsiteY77" fmla="*/ 685800 h 2133600"/>
              <a:gd name="connsiteX78" fmla="*/ 177294 w 2987169"/>
              <a:gd name="connsiteY78" fmla="*/ 676275 h 2133600"/>
              <a:gd name="connsiteX79" fmla="*/ 163006 w 2987169"/>
              <a:gd name="connsiteY79" fmla="*/ 661987 h 2133600"/>
              <a:gd name="connsiteX80" fmla="*/ 148719 w 2987169"/>
              <a:gd name="connsiteY80" fmla="*/ 657225 h 2133600"/>
              <a:gd name="connsiteX81" fmla="*/ 101094 w 2987169"/>
              <a:gd name="connsiteY81" fmla="*/ 619125 h 2133600"/>
              <a:gd name="connsiteX82" fmla="*/ 77281 w 2987169"/>
              <a:gd name="connsiteY82" fmla="*/ 571500 h 2133600"/>
              <a:gd name="connsiteX83" fmla="*/ 58231 w 2987169"/>
              <a:gd name="connsiteY83" fmla="*/ 533400 h 2133600"/>
              <a:gd name="connsiteX84" fmla="*/ 34419 w 2987169"/>
              <a:gd name="connsiteY84" fmla="*/ 404812 h 2133600"/>
              <a:gd name="connsiteX85" fmla="*/ 24894 w 2987169"/>
              <a:gd name="connsiteY85" fmla="*/ 366712 h 2133600"/>
              <a:gd name="connsiteX86" fmla="*/ 15369 w 2987169"/>
              <a:gd name="connsiteY86" fmla="*/ 342900 h 2133600"/>
              <a:gd name="connsiteX87" fmla="*/ 10606 w 2987169"/>
              <a:gd name="connsiteY87" fmla="*/ 290512 h 2133600"/>
              <a:gd name="connsiteX88" fmla="*/ 5844 w 2987169"/>
              <a:gd name="connsiteY88" fmla="*/ 257175 h 2133600"/>
              <a:gd name="connsiteX89" fmla="*/ 1081 w 2987169"/>
              <a:gd name="connsiteY89" fmla="*/ 195262 h 2133600"/>
              <a:gd name="connsiteX90" fmla="*/ 5844 w 2987169"/>
              <a:gd name="connsiteY90" fmla="*/ 71437 h 2133600"/>
              <a:gd name="connsiteX91" fmla="*/ 39181 w 2987169"/>
              <a:gd name="connsiteY91" fmla="*/ 52387 h 2133600"/>
              <a:gd name="connsiteX92" fmla="*/ 124906 w 2987169"/>
              <a:gd name="connsiteY92" fmla="*/ 42862 h 2133600"/>
              <a:gd name="connsiteX93" fmla="*/ 186819 w 2987169"/>
              <a:gd name="connsiteY93" fmla="*/ 57150 h 2133600"/>
              <a:gd name="connsiteX94" fmla="*/ 210631 w 2987169"/>
              <a:gd name="connsiteY94" fmla="*/ 71437 h 2133600"/>
              <a:gd name="connsiteX95" fmla="*/ 263019 w 2987169"/>
              <a:gd name="connsiteY95" fmla="*/ 104775 h 2133600"/>
              <a:gd name="connsiteX96" fmla="*/ 291594 w 2987169"/>
              <a:gd name="connsiteY96" fmla="*/ 123825 h 2133600"/>
              <a:gd name="connsiteX97" fmla="*/ 472569 w 2987169"/>
              <a:gd name="connsiteY97" fmla="*/ 209550 h 2133600"/>
              <a:gd name="connsiteX98" fmla="*/ 563056 w 2987169"/>
              <a:gd name="connsiteY98" fmla="*/ 204787 h 2133600"/>
              <a:gd name="connsiteX99" fmla="*/ 615444 w 2987169"/>
              <a:gd name="connsiteY99" fmla="*/ 185737 h 2133600"/>
              <a:gd name="connsiteX100" fmla="*/ 639256 w 2987169"/>
              <a:gd name="connsiteY100" fmla="*/ 180975 h 2133600"/>
              <a:gd name="connsiteX101" fmla="*/ 696406 w 2987169"/>
              <a:gd name="connsiteY101" fmla="*/ 166687 h 2133600"/>
              <a:gd name="connsiteX102" fmla="*/ 767844 w 2987169"/>
              <a:gd name="connsiteY102" fmla="*/ 123825 h 2133600"/>
              <a:gd name="connsiteX103" fmla="*/ 782131 w 2987169"/>
              <a:gd name="connsiteY103" fmla="*/ 114300 h 2133600"/>
              <a:gd name="connsiteX104" fmla="*/ 824994 w 2987169"/>
              <a:gd name="connsiteY104" fmla="*/ 90487 h 2133600"/>
              <a:gd name="connsiteX105" fmla="*/ 896431 w 2987169"/>
              <a:gd name="connsiteY105" fmla="*/ 47625 h 2133600"/>
              <a:gd name="connsiteX106" fmla="*/ 910719 w 2987169"/>
              <a:gd name="connsiteY106" fmla="*/ 38100 h 2133600"/>
              <a:gd name="connsiteX107" fmla="*/ 925006 w 2987169"/>
              <a:gd name="connsiteY107" fmla="*/ 23812 h 2133600"/>
              <a:gd name="connsiteX108" fmla="*/ 1012319 w 2987169"/>
              <a:gd name="connsiteY108" fmla="*/ 0 h 2133600"/>
              <a:gd name="connsiteX109" fmla="*/ 2957006 w 2987169"/>
              <a:gd name="connsiteY109" fmla="*/ 1587 h 2133600"/>
              <a:gd name="connsiteX110" fmla="*/ 2958594 w 2987169"/>
              <a:gd name="connsiteY110" fmla="*/ 614362 h 2133600"/>
              <a:gd name="connsiteX111" fmla="*/ 2963356 w 2987169"/>
              <a:gd name="connsiteY111" fmla="*/ 652462 h 2133600"/>
              <a:gd name="connsiteX112" fmla="*/ 2968119 w 2987169"/>
              <a:gd name="connsiteY112" fmla="*/ 771525 h 2133600"/>
              <a:gd name="connsiteX113" fmla="*/ 2977644 w 2987169"/>
              <a:gd name="connsiteY113" fmla="*/ 914400 h 2133600"/>
              <a:gd name="connsiteX114" fmla="*/ 2987169 w 2987169"/>
              <a:gd name="connsiteY114" fmla="*/ 1076325 h 2133600"/>
              <a:gd name="connsiteX115" fmla="*/ 2987169 w 2987169"/>
              <a:gd name="connsiteY115" fmla="*/ 1809750 h 2133600"/>
              <a:gd name="connsiteX116" fmla="*/ 2963356 w 2987169"/>
              <a:gd name="connsiteY116" fmla="*/ 2028825 h 2133600"/>
              <a:gd name="connsiteX117" fmla="*/ 2939544 w 2987169"/>
              <a:gd name="connsiteY117" fmla="*/ 2043112 h 2133600"/>
              <a:gd name="connsiteX118" fmla="*/ 2896681 w 2987169"/>
              <a:gd name="connsiteY118" fmla="*/ 2052637 h 2133600"/>
              <a:gd name="connsiteX119" fmla="*/ 2844294 w 2987169"/>
              <a:gd name="connsiteY119" fmla="*/ 2081212 h 2133600"/>
              <a:gd name="connsiteX120" fmla="*/ 2820481 w 2987169"/>
              <a:gd name="connsiteY120" fmla="*/ 2085975 h 2133600"/>
              <a:gd name="connsiteX121" fmla="*/ 2772856 w 2987169"/>
              <a:gd name="connsiteY121" fmla="*/ 2100262 h 2133600"/>
              <a:gd name="connsiteX122" fmla="*/ 2715706 w 2987169"/>
              <a:gd name="connsiteY122" fmla="*/ 2133600 h 2133600"/>
              <a:gd name="connsiteX0" fmla="*/ 2715706 w 2987169"/>
              <a:gd name="connsiteY0" fmla="*/ 2133600 h 2133600"/>
              <a:gd name="connsiteX1" fmla="*/ 2715706 w 2987169"/>
              <a:gd name="connsiteY1" fmla="*/ 2133600 h 2133600"/>
              <a:gd name="connsiteX2" fmla="*/ 2720469 w 2987169"/>
              <a:gd name="connsiteY2" fmla="*/ 2081212 h 2133600"/>
              <a:gd name="connsiteX3" fmla="*/ 2758569 w 2987169"/>
              <a:gd name="connsiteY3" fmla="*/ 2024062 h 2133600"/>
              <a:gd name="connsiteX4" fmla="*/ 2772856 w 2987169"/>
              <a:gd name="connsiteY4" fmla="*/ 1995487 h 2133600"/>
              <a:gd name="connsiteX5" fmla="*/ 2777619 w 2987169"/>
              <a:gd name="connsiteY5" fmla="*/ 1976437 h 2133600"/>
              <a:gd name="connsiteX6" fmla="*/ 2796669 w 2987169"/>
              <a:gd name="connsiteY6" fmla="*/ 1943100 h 2133600"/>
              <a:gd name="connsiteX7" fmla="*/ 2801431 w 2987169"/>
              <a:gd name="connsiteY7" fmla="*/ 1781175 h 2133600"/>
              <a:gd name="connsiteX8" fmla="*/ 2806194 w 2987169"/>
              <a:gd name="connsiteY8" fmla="*/ 1733550 h 2133600"/>
              <a:gd name="connsiteX9" fmla="*/ 2810956 w 2987169"/>
              <a:gd name="connsiteY9" fmla="*/ 1671637 h 2133600"/>
              <a:gd name="connsiteX10" fmla="*/ 2806194 w 2987169"/>
              <a:gd name="connsiteY10" fmla="*/ 1538287 h 2133600"/>
              <a:gd name="connsiteX11" fmla="*/ 2791906 w 2987169"/>
              <a:gd name="connsiteY11" fmla="*/ 1476375 h 2133600"/>
              <a:gd name="connsiteX12" fmla="*/ 2782381 w 2987169"/>
              <a:gd name="connsiteY12" fmla="*/ 1457325 h 2133600"/>
              <a:gd name="connsiteX13" fmla="*/ 2777619 w 2987169"/>
              <a:gd name="connsiteY13" fmla="*/ 1443037 h 2133600"/>
              <a:gd name="connsiteX14" fmla="*/ 2729994 w 2987169"/>
              <a:gd name="connsiteY14" fmla="*/ 1385887 h 2133600"/>
              <a:gd name="connsiteX15" fmla="*/ 2715706 w 2987169"/>
              <a:gd name="connsiteY15" fmla="*/ 1376362 h 2133600"/>
              <a:gd name="connsiteX16" fmla="*/ 2701419 w 2987169"/>
              <a:gd name="connsiteY16" fmla="*/ 1371600 h 2133600"/>
              <a:gd name="connsiteX17" fmla="*/ 2687131 w 2987169"/>
              <a:gd name="connsiteY17" fmla="*/ 1362075 h 2133600"/>
              <a:gd name="connsiteX18" fmla="*/ 2549019 w 2987169"/>
              <a:gd name="connsiteY18" fmla="*/ 1366837 h 2133600"/>
              <a:gd name="connsiteX19" fmla="*/ 2506156 w 2987169"/>
              <a:gd name="connsiteY19" fmla="*/ 1385887 h 2133600"/>
              <a:gd name="connsiteX20" fmla="*/ 2487106 w 2987169"/>
              <a:gd name="connsiteY20" fmla="*/ 1395412 h 2133600"/>
              <a:gd name="connsiteX21" fmla="*/ 2463294 w 2987169"/>
              <a:gd name="connsiteY21" fmla="*/ 1400175 h 2133600"/>
              <a:gd name="connsiteX22" fmla="*/ 2377569 w 2987169"/>
              <a:gd name="connsiteY22" fmla="*/ 1428750 h 2133600"/>
              <a:gd name="connsiteX23" fmla="*/ 2348994 w 2987169"/>
              <a:gd name="connsiteY23" fmla="*/ 1438275 h 2133600"/>
              <a:gd name="connsiteX24" fmla="*/ 2268031 w 2987169"/>
              <a:gd name="connsiteY24" fmla="*/ 1485900 h 2133600"/>
              <a:gd name="connsiteX25" fmla="*/ 2239456 w 2987169"/>
              <a:gd name="connsiteY25" fmla="*/ 1504950 h 2133600"/>
              <a:gd name="connsiteX26" fmla="*/ 2225169 w 2987169"/>
              <a:gd name="connsiteY26" fmla="*/ 1514475 h 2133600"/>
              <a:gd name="connsiteX27" fmla="*/ 2172781 w 2987169"/>
              <a:gd name="connsiteY27" fmla="*/ 1528762 h 2133600"/>
              <a:gd name="connsiteX28" fmla="*/ 2158494 w 2987169"/>
              <a:gd name="connsiteY28" fmla="*/ 1447800 h 2133600"/>
              <a:gd name="connsiteX29" fmla="*/ 2168019 w 2987169"/>
              <a:gd name="connsiteY29" fmla="*/ 1433512 h 2133600"/>
              <a:gd name="connsiteX30" fmla="*/ 2182306 w 2987169"/>
              <a:gd name="connsiteY30" fmla="*/ 1414462 h 2133600"/>
              <a:gd name="connsiteX31" fmla="*/ 2201356 w 2987169"/>
              <a:gd name="connsiteY31" fmla="*/ 1385887 h 2133600"/>
              <a:gd name="connsiteX32" fmla="*/ 2206119 w 2987169"/>
              <a:gd name="connsiteY32" fmla="*/ 1371600 h 2133600"/>
              <a:gd name="connsiteX33" fmla="*/ 2220406 w 2987169"/>
              <a:gd name="connsiteY33" fmla="*/ 1357312 h 2133600"/>
              <a:gd name="connsiteX34" fmla="*/ 2234694 w 2987169"/>
              <a:gd name="connsiteY34" fmla="*/ 1328737 h 2133600"/>
              <a:gd name="connsiteX35" fmla="*/ 2244219 w 2987169"/>
              <a:gd name="connsiteY35" fmla="*/ 1290637 h 2133600"/>
              <a:gd name="connsiteX36" fmla="*/ 2248981 w 2987169"/>
              <a:gd name="connsiteY36" fmla="*/ 1262062 h 2133600"/>
              <a:gd name="connsiteX37" fmla="*/ 2258506 w 2987169"/>
              <a:gd name="connsiteY37" fmla="*/ 1233487 h 2133600"/>
              <a:gd name="connsiteX38" fmla="*/ 2263269 w 2987169"/>
              <a:gd name="connsiteY38" fmla="*/ 1200150 h 2133600"/>
              <a:gd name="connsiteX39" fmla="*/ 2272794 w 2987169"/>
              <a:gd name="connsiteY39" fmla="*/ 1166812 h 2133600"/>
              <a:gd name="connsiteX40" fmla="*/ 2277556 w 2987169"/>
              <a:gd name="connsiteY40" fmla="*/ 1123950 h 2133600"/>
              <a:gd name="connsiteX41" fmla="*/ 2282319 w 2987169"/>
              <a:gd name="connsiteY41" fmla="*/ 1085850 h 2133600"/>
              <a:gd name="connsiteX42" fmla="*/ 2277556 w 2987169"/>
              <a:gd name="connsiteY42" fmla="*/ 890587 h 2133600"/>
              <a:gd name="connsiteX43" fmla="*/ 2263269 w 2987169"/>
              <a:gd name="connsiteY43" fmla="*/ 823912 h 2133600"/>
              <a:gd name="connsiteX44" fmla="*/ 2177544 w 2987169"/>
              <a:gd name="connsiteY44" fmla="*/ 776287 h 2133600"/>
              <a:gd name="connsiteX45" fmla="*/ 2120394 w 2987169"/>
              <a:gd name="connsiteY45" fmla="*/ 752475 h 2133600"/>
              <a:gd name="connsiteX46" fmla="*/ 2106106 w 2987169"/>
              <a:gd name="connsiteY46" fmla="*/ 747712 h 2133600"/>
              <a:gd name="connsiteX47" fmla="*/ 2039431 w 2987169"/>
              <a:gd name="connsiteY47" fmla="*/ 742950 h 2133600"/>
              <a:gd name="connsiteX48" fmla="*/ 2034669 w 2987169"/>
              <a:gd name="connsiteY48" fmla="*/ 728662 h 2133600"/>
              <a:gd name="connsiteX49" fmla="*/ 2020381 w 2987169"/>
              <a:gd name="connsiteY49" fmla="*/ 690562 h 2133600"/>
              <a:gd name="connsiteX50" fmla="*/ 1982281 w 2987169"/>
              <a:gd name="connsiteY50" fmla="*/ 609600 h 2133600"/>
              <a:gd name="connsiteX51" fmla="*/ 1958469 w 2987169"/>
              <a:gd name="connsiteY51" fmla="*/ 547687 h 2133600"/>
              <a:gd name="connsiteX52" fmla="*/ 1948944 w 2987169"/>
              <a:gd name="connsiteY52" fmla="*/ 504825 h 2133600"/>
              <a:gd name="connsiteX53" fmla="*/ 1939419 w 2987169"/>
              <a:gd name="connsiteY53" fmla="*/ 490537 h 2133600"/>
              <a:gd name="connsiteX54" fmla="*/ 1906081 w 2987169"/>
              <a:gd name="connsiteY54" fmla="*/ 471487 h 2133600"/>
              <a:gd name="connsiteX55" fmla="*/ 1820356 w 2987169"/>
              <a:gd name="connsiteY55" fmla="*/ 438150 h 2133600"/>
              <a:gd name="connsiteX56" fmla="*/ 1748919 w 2987169"/>
              <a:gd name="connsiteY56" fmla="*/ 452437 h 2133600"/>
              <a:gd name="connsiteX57" fmla="*/ 1715581 w 2987169"/>
              <a:gd name="connsiteY57" fmla="*/ 476250 h 2133600"/>
              <a:gd name="connsiteX58" fmla="*/ 1667956 w 2987169"/>
              <a:gd name="connsiteY58" fmla="*/ 500062 h 2133600"/>
              <a:gd name="connsiteX59" fmla="*/ 1653669 w 2987169"/>
              <a:gd name="connsiteY59" fmla="*/ 509587 h 2133600"/>
              <a:gd name="connsiteX60" fmla="*/ 1634619 w 2987169"/>
              <a:gd name="connsiteY60" fmla="*/ 519112 h 2133600"/>
              <a:gd name="connsiteX61" fmla="*/ 1586994 w 2987169"/>
              <a:gd name="connsiteY61" fmla="*/ 552450 h 2133600"/>
              <a:gd name="connsiteX62" fmla="*/ 1558419 w 2987169"/>
              <a:gd name="connsiteY62" fmla="*/ 561975 h 2133600"/>
              <a:gd name="connsiteX63" fmla="*/ 1458406 w 2987169"/>
              <a:gd name="connsiteY63" fmla="*/ 619125 h 2133600"/>
              <a:gd name="connsiteX64" fmla="*/ 1391731 w 2987169"/>
              <a:gd name="connsiteY64" fmla="*/ 676275 h 2133600"/>
              <a:gd name="connsiteX65" fmla="*/ 1291719 w 2987169"/>
              <a:gd name="connsiteY65" fmla="*/ 719137 h 2133600"/>
              <a:gd name="connsiteX66" fmla="*/ 1229806 w 2987169"/>
              <a:gd name="connsiteY66" fmla="*/ 733425 h 2133600"/>
              <a:gd name="connsiteX67" fmla="*/ 1215519 w 2987169"/>
              <a:gd name="connsiteY67" fmla="*/ 738187 h 2133600"/>
              <a:gd name="connsiteX68" fmla="*/ 1039306 w 2987169"/>
              <a:gd name="connsiteY68" fmla="*/ 733425 h 2133600"/>
              <a:gd name="connsiteX69" fmla="*/ 1015494 w 2987169"/>
              <a:gd name="connsiteY69" fmla="*/ 728662 h 2133600"/>
              <a:gd name="connsiteX70" fmla="*/ 934531 w 2987169"/>
              <a:gd name="connsiteY70" fmla="*/ 723900 h 2133600"/>
              <a:gd name="connsiteX71" fmla="*/ 872619 w 2987169"/>
              <a:gd name="connsiteY71" fmla="*/ 719137 h 2133600"/>
              <a:gd name="connsiteX72" fmla="*/ 510669 w 2987169"/>
              <a:gd name="connsiteY72" fmla="*/ 723900 h 2133600"/>
              <a:gd name="connsiteX73" fmla="*/ 496381 w 2987169"/>
              <a:gd name="connsiteY73" fmla="*/ 728662 h 2133600"/>
              <a:gd name="connsiteX74" fmla="*/ 463044 w 2987169"/>
              <a:gd name="connsiteY74" fmla="*/ 733425 h 2133600"/>
              <a:gd name="connsiteX75" fmla="*/ 277306 w 2987169"/>
              <a:gd name="connsiteY75" fmla="*/ 719137 h 2133600"/>
              <a:gd name="connsiteX76" fmla="*/ 220156 w 2987169"/>
              <a:gd name="connsiteY76" fmla="*/ 695325 h 2133600"/>
              <a:gd name="connsiteX77" fmla="*/ 191581 w 2987169"/>
              <a:gd name="connsiteY77" fmla="*/ 685800 h 2133600"/>
              <a:gd name="connsiteX78" fmla="*/ 177294 w 2987169"/>
              <a:gd name="connsiteY78" fmla="*/ 676275 h 2133600"/>
              <a:gd name="connsiteX79" fmla="*/ 163006 w 2987169"/>
              <a:gd name="connsiteY79" fmla="*/ 661987 h 2133600"/>
              <a:gd name="connsiteX80" fmla="*/ 148719 w 2987169"/>
              <a:gd name="connsiteY80" fmla="*/ 657225 h 2133600"/>
              <a:gd name="connsiteX81" fmla="*/ 101094 w 2987169"/>
              <a:gd name="connsiteY81" fmla="*/ 619125 h 2133600"/>
              <a:gd name="connsiteX82" fmla="*/ 77281 w 2987169"/>
              <a:gd name="connsiteY82" fmla="*/ 571500 h 2133600"/>
              <a:gd name="connsiteX83" fmla="*/ 58231 w 2987169"/>
              <a:gd name="connsiteY83" fmla="*/ 533400 h 2133600"/>
              <a:gd name="connsiteX84" fmla="*/ 34419 w 2987169"/>
              <a:gd name="connsiteY84" fmla="*/ 404812 h 2133600"/>
              <a:gd name="connsiteX85" fmla="*/ 24894 w 2987169"/>
              <a:gd name="connsiteY85" fmla="*/ 366712 h 2133600"/>
              <a:gd name="connsiteX86" fmla="*/ 15369 w 2987169"/>
              <a:gd name="connsiteY86" fmla="*/ 342900 h 2133600"/>
              <a:gd name="connsiteX87" fmla="*/ 10606 w 2987169"/>
              <a:gd name="connsiteY87" fmla="*/ 290512 h 2133600"/>
              <a:gd name="connsiteX88" fmla="*/ 5844 w 2987169"/>
              <a:gd name="connsiteY88" fmla="*/ 257175 h 2133600"/>
              <a:gd name="connsiteX89" fmla="*/ 1081 w 2987169"/>
              <a:gd name="connsiteY89" fmla="*/ 195262 h 2133600"/>
              <a:gd name="connsiteX90" fmla="*/ 5844 w 2987169"/>
              <a:gd name="connsiteY90" fmla="*/ 71437 h 2133600"/>
              <a:gd name="connsiteX91" fmla="*/ 39181 w 2987169"/>
              <a:gd name="connsiteY91" fmla="*/ 52387 h 2133600"/>
              <a:gd name="connsiteX92" fmla="*/ 124906 w 2987169"/>
              <a:gd name="connsiteY92" fmla="*/ 42862 h 2133600"/>
              <a:gd name="connsiteX93" fmla="*/ 186819 w 2987169"/>
              <a:gd name="connsiteY93" fmla="*/ 57150 h 2133600"/>
              <a:gd name="connsiteX94" fmla="*/ 210631 w 2987169"/>
              <a:gd name="connsiteY94" fmla="*/ 71437 h 2133600"/>
              <a:gd name="connsiteX95" fmla="*/ 263019 w 2987169"/>
              <a:gd name="connsiteY95" fmla="*/ 104775 h 2133600"/>
              <a:gd name="connsiteX96" fmla="*/ 291594 w 2987169"/>
              <a:gd name="connsiteY96" fmla="*/ 123825 h 2133600"/>
              <a:gd name="connsiteX97" fmla="*/ 472569 w 2987169"/>
              <a:gd name="connsiteY97" fmla="*/ 209550 h 2133600"/>
              <a:gd name="connsiteX98" fmla="*/ 563056 w 2987169"/>
              <a:gd name="connsiteY98" fmla="*/ 204787 h 2133600"/>
              <a:gd name="connsiteX99" fmla="*/ 615444 w 2987169"/>
              <a:gd name="connsiteY99" fmla="*/ 185737 h 2133600"/>
              <a:gd name="connsiteX100" fmla="*/ 639256 w 2987169"/>
              <a:gd name="connsiteY100" fmla="*/ 180975 h 2133600"/>
              <a:gd name="connsiteX101" fmla="*/ 696406 w 2987169"/>
              <a:gd name="connsiteY101" fmla="*/ 166687 h 2133600"/>
              <a:gd name="connsiteX102" fmla="*/ 767844 w 2987169"/>
              <a:gd name="connsiteY102" fmla="*/ 123825 h 2133600"/>
              <a:gd name="connsiteX103" fmla="*/ 782131 w 2987169"/>
              <a:gd name="connsiteY103" fmla="*/ 114300 h 2133600"/>
              <a:gd name="connsiteX104" fmla="*/ 824994 w 2987169"/>
              <a:gd name="connsiteY104" fmla="*/ 90487 h 2133600"/>
              <a:gd name="connsiteX105" fmla="*/ 896431 w 2987169"/>
              <a:gd name="connsiteY105" fmla="*/ 47625 h 2133600"/>
              <a:gd name="connsiteX106" fmla="*/ 910719 w 2987169"/>
              <a:gd name="connsiteY106" fmla="*/ 38100 h 2133600"/>
              <a:gd name="connsiteX107" fmla="*/ 925006 w 2987169"/>
              <a:gd name="connsiteY107" fmla="*/ 23812 h 2133600"/>
              <a:gd name="connsiteX108" fmla="*/ 1012319 w 2987169"/>
              <a:gd name="connsiteY108" fmla="*/ 0 h 2133600"/>
              <a:gd name="connsiteX109" fmla="*/ 2957006 w 2987169"/>
              <a:gd name="connsiteY109" fmla="*/ 1587 h 2133600"/>
              <a:gd name="connsiteX110" fmla="*/ 2958594 w 2987169"/>
              <a:gd name="connsiteY110" fmla="*/ 614362 h 2133600"/>
              <a:gd name="connsiteX111" fmla="*/ 2963356 w 2987169"/>
              <a:gd name="connsiteY111" fmla="*/ 652462 h 2133600"/>
              <a:gd name="connsiteX112" fmla="*/ 2968119 w 2987169"/>
              <a:gd name="connsiteY112" fmla="*/ 771525 h 2133600"/>
              <a:gd name="connsiteX113" fmla="*/ 2977644 w 2987169"/>
              <a:gd name="connsiteY113" fmla="*/ 914400 h 2133600"/>
              <a:gd name="connsiteX114" fmla="*/ 2987169 w 2987169"/>
              <a:gd name="connsiteY114" fmla="*/ 1076325 h 2133600"/>
              <a:gd name="connsiteX115" fmla="*/ 2963356 w 2987169"/>
              <a:gd name="connsiteY115" fmla="*/ 2028825 h 2133600"/>
              <a:gd name="connsiteX116" fmla="*/ 2939544 w 2987169"/>
              <a:gd name="connsiteY116" fmla="*/ 2043112 h 2133600"/>
              <a:gd name="connsiteX117" fmla="*/ 2896681 w 2987169"/>
              <a:gd name="connsiteY117" fmla="*/ 2052637 h 2133600"/>
              <a:gd name="connsiteX118" fmla="*/ 2844294 w 2987169"/>
              <a:gd name="connsiteY118" fmla="*/ 2081212 h 2133600"/>
              <a:gd name="connsiteX119" fmla="*/ 2820481 w 2987169"/>
              <a:gd name="connsiteY119" fmla="*/ 2085975 h 2133600"/>
              <a:gd name="connsiteX120" fmla="*/ 2772856 w 2987169"/>
              <a:gd name="connsiteY120" fmla="*/ 2100262 h 2133600"/>
              <a:gd name="connsiteX121" fmla="*/ 2715706 w 2987169"/>
              <a:gd name="connsiteY121" fmla="*/ 2133600 h 2133600"/>
              <a:gd name="connsiteX0" fmla="*/ 2715706 w 2977701"/>
              <a:gd name="connsiteY0" fmla="*/ 2133600 h 2133600"/>
              <a:gd name="connsiteX1" fmla="*/ 2715706 w 2977701"/>
              <a:gd name="connsiteY1" fmla="*/ 2133600 h 2133600"/>
              <a:gd name="connsiteX2" fmla="*/ 2720469 w 2977701"/>
              <a:gd name="connsiteY2" fmla="*/ 2081212 h 2133600"/>
              <a:gd name="connsiteX3" fmla="*/ 2758569 w 2977701"/>
              <a:gd name="connsiteY3" fmla="*/ 2024062 h 2133600"/>
              <a:gd name="connsiteX4" fmla="*/ 2772856 w 2977701"/>
              <a:gd name="connsiteY4" fmla="*/ 1995487 h 2133600"/>
              <a:gd name="connsiteX5" fmla="*/ 2777619 w 2977701"/>
              <a:gd name="connsiteY5" fmla="*/ 1976437 h 2133600"/>
              <a:gd name="connsiteX6" fmla="*/ 2796669 w 2977701"/>
              <a:gd name="connsiteY6" fmla="*/ 1943100 h 2133600"/>
              <a:gd name="connsiteX7" fmla="*/ 2801431 w 2977701"/>
              <a:gd name="connsiteY7" fmla="*/ 1781175 h 2133600"/>
              <a:gd name="connsiteX8" fmla="*/ 2806194 w 2977701"/>
              <a:gd name="connsiteY8" fmla="*/ 1733550 h 2133600"/>
              <a:gd name="connsiteX9" fmla="*/ 2810956 w 2977701"/>
              <a:gd name="connsiteY9" fmla="*/ 1671637 h 2133600"/>
              <a:gd name="connsiteX10" fmla="*/ 2806194 w 2977701"/>
              <a:gd name="connsiteY10" fmla="*/ 1538287 h 2133600"/>
              <a:gd name="connsiteX11" fmla="*/ 2791906 w 2977701"/>
              <a:gd name="connsiteY11" fmla="*/ 1476375 h 2133600"/>
              <a:gd name="connsiteX12" fmla="*/ 2782381 w 2977701"/>
              <a:gd name="connsiteY12" fmla="*/ 1457325 h 2133600"/>
              <a:gd name="connsiteX13" fmla="*/ 2777619 w 2977701"/>
              <a:gd name="connsiteY13" fmla="*/ 1443037 h 2133600"/>
              <a:gd name="connsiteX14" fmla="*/ 2729994 w 2977701"/>
              <a:gd name="connsiteY14" fmla="*/ 1385887 h 2133600"/>
              <a:gd name="connsiteX15" fmla="*/ 2715706 w 2977701"/>
              <a:gd name="connsiteY15" fmla="*/ 1376362 h 2133600"/>
              <a:gd name="connsiteX16" fmla="*/ 2701419 w 2977701"/>
              <a:gd name="connsiteY16" fmla="*/ 1371600 h 2133600"/>
              <a:gd name="connsiteX17" fmla="*/ 2687131 w 2977701"/>
              <a:gd name="connsiteY17" fmla="*/ 1362075 h 2133600"/>
              <a:gd name="connsiteX18" fmla="*/ 2549019 w 2977701"/>
              <a:gd name="connsiteY18" fmla="*/ 1366837 h 2133600"/>
              <a:gd name="connsiteX19" fmla="*/ 2506156 w 2977701"/>
              <a:gd name="connsiteY19" fmla="*/ 1385887 h 2133600"/>
              <a:gd name="connsiteX20" fmla="*/ 2487106 w 2977701"/>
              <a:gd name="connsiteY20" fmla="*/ 1395412 h 2133600"/>
              <a:gd name="connsiteX21" fmla="*/ 2463294 w 2977701"/>
              <a:gd name="connsiteY21" fmla="*/ 1400175 h 2133600"/>
              <a:gd name="connsiteX22" fmla="*/ 2377569 w 2977701"/>
              <a:gd name="connsiteY22" fmla="*/ 1428750 h 2133600"/>
              <a:gd name="connsiteX23" fmla="*/ 2348994 w 2977701"/>
              <a:gd name="connsiteY23" fmla="*/ 1438275 h 2133600"/>
              <a:gd name="connsiteX24" fmla="*/ 2268031 w 2977701"/>
              <a:gd name="connsiteY24" fmla="*/ 1485900 h 2133600"/>
              <a:gd name="connsiteX25" fmla="*/ 2239456 w 2977701"/>
              <a:gd name="connsiteY25" fmla="*/ 1504950 h 2133600"/>
              <a:gd name="connsiteX26" fmla="*/ 2225169 w 2977701"/>
              <a:gd name="connsiteY26" fmla="*/ 1514475 h 2133600"/>
              <a:gd name="connsiteX27" fmla="*/ 2172781 w 2977701"/>
              <a:gd name="connsiteY27" fmla="*/ 1528762 h 2133600"/>
              <a:gd name="connsiteX28" fmla="*/ 2158494 w 2977701"/>
              <a:gd name="connsiteY28" fmla="*/ 1447800 h 2133600"/>
              <a:gd name="connsiteX29" fmla="*/ 2168019 w 2977701"/>
              <a:gd name="connsiteY29" fmla="*/ 1433512 h 2133600"/>
              <a:gd name="connsiteX30" fmla="*/ 2182306 w 2977701"/>
              <a:gd name="connsiteY30" fmla="*/ 1414462 h 2133600"/>
              <a:gd name="connsiteX31" fmla="*/ 2201356 w 2977701"/>
              <a:gd name="connsiteY31" fmla="*/ 1385887 h 2133600"/>
              <a:gd name="connsiteX32" fmla="*/ 2206119 w 2977701"/>
              <a:gd name="connsiteY32" fmla="*/ 1371600 h 2133600"/>
              <a:gd name="connsiteX33" fmla="*/ 2220406 w 2977701"/>
              <a:gd name="connsiteY33" fmla="*/ 1357312 h 2133600"/>
              <a:gd name="connsiteX34" fmla="*/ 2234694 w 2977701"/>
              <a:gd name="connsiteY34" fmla="*/ 1328737 h 2133600"/>
              <a:gd name="connsiteX35" fmla="*/ 2244219 w 2977701"/>
              <a:gd name="connsiteY35" fmla="*/ 1290637 h 2133600"/>
              <a:gd name="connsiteX36" fmla="*/ 2248981 w 2977701"/>
              <a:gd name="connsiteY36" fmla="*/ 1262062 h 2133600"/>
              <a:gd name="connsiteX37" fmla="*/ 2258506 w 2977701"/>
              <a:gd name="connsiteY37" fmla="*/ 1233487 h 2133600"/>
              <a:gd name="connsiteX38" fmla="*/ 2263269 w 2977701"/>
              <a:gd name="connsiteY38" fmla="*/ 1200150 h 2133600"/>
              <a:gd name="connsiteX39" fmla="*/ 2272794 w 2977701"/>
              <a:gd name="connsiteY39" fmla="*/ 1166812 h 2133600"/>
              <a:gd name="connsiteX40" fmla="*/ 2277556 w 2977701"/>
              <a:gd name="connsiteY40" fmla="*/ 1123950 h 2133600"/>
              <a:gd name="connsiteX41" fmla="*/ 2282319 w 2977701"/>
              <a:gd name="connsiteY41" fmla="*/ 1085850 h 2133600"/>
              <a:gd name="connsiteX42" fmla="*/ 2277556 w 2977701"/>
              <a:gd name="connsiteY42" fmla="*/ 890587 h 2133600"/>
              <a:gd name="connsiteX43" fmla="*/ 2263269 w 2977701"/>
              <a:gd name="connsiteY43" fmla="*/ 823912 h 2133600"/>
              <a:gd name="connsiteX44" fmla="*/ 2177544 w 2977701"/>
              <a:gd name="connsiteY44" fmla="*/ 776287 h 2133600"/>
              <a:gd name="connsiteX45" fmla="*/ 2120394 w 2977701"/>
              <a:gd name="connsiteY45" fmla="*/ 752475 h 2133600"/>
              <a:gd name="connsiteX46" fmla="*/ 2106106 w 2977701"/>
              <a:gd name="connsiteY46" fmla="*/ 747712 h 2133600"/>
              <a:gd name="connsiteX47" fmla="*/ 2039431 w 2977701"/>
              <a:gd name="connsiteY47" fmla="*/ 742950 h 2133600"/>
              <a:gd name="connsiteX48" fmla="*/ 2034669 w 2977701"/>
              <a:gd name="connsiteY48" fmla="*/ 728662 h 2133600"/>
              <a:gd name="connsiteX49" fmla="*/ 2020381 w 2977701"/>
              <a:gd name="connsiteY49" fmla="*/ 690562 h 2133600"/>
              <a:gd name="connsiteX50" fmla="*/ 1982281 w 2977701"/>
              <a:gd name="connsiteY50" fmla="*/ 609600 h 2133600"/>
              <a:gd name="connsiteX51" fmla="*/ 1958469 w 2977701"/>
              <a:gd name="connsiteY51" fmla="*/ 547687 h 2133600"/>
              <a:gd name="connsiteX52" fmla="*/ 1948944 w 2977701"/>
              <a:gd name="connsiteY52" fmla="*/ 504825 h 2133600"/>
              <a:gd name="connsiteX53" fmla="*/ 1939419 w 2977701"/>
              <a:gd name="connsiteY53" fmla="*/ 490537 h 2133600"/>
              <a:gd name="connsiteX54" fmla="*/ 1906081 w 2977701"/>
              <a:gd name="connsiteY54" fmla="*/ 471487 h 2133600"/>
              <a:gd name="connsiteX55" fmla="*/ 1820356 w 2977701"/>
              <a:gd name="connsiteY55" fmla="*/ 438150 h 2133600"/>
              <a:gd name="connsiteX56" fmla="*/ 1748919 w 2977701"/>
              <a:gd name="connsiteY56" fmla="*/ 452437 h 2133600"/>
              <a:gd name="connsiteX57" fmla="*/ 1715581 w 2977701"/>
              <a:gd name="connsiteY57" fmla="*/ 476250 h 2133600"/>
              <a:gd name="connsiteX58" fmla="*/ 1667956 w 2977701"/>
              <a:gd name="connsiteY58" fmla="*/ 500062 h 2133600"/>
              <a:gd name="connsiteX59" fmla="*/ 1653669 w 2977701"/>
              <a:gd name="connsiteY59" fmla="*/ 509587 h 2133600"/>
              <a:gd name="connsiteX60" fmla="*/ 1634619 w 2977701"/>
              <a:gd name="connsiteY60" fmla="*/ 519112 h 2133600"/>
              <a:gd name="connsiteX61" fmla="*/ 1586994 w 2977701"/>
              <a:gd name="connsiteY61" fmla="*/ 552450 h 2133600"/>
              <a:gd name="connsiteX62" fmla="*/ 1558419 w 2977701"/>
              <a:gd name="connsiteY62" fmla="*/ 561975 h 2133600"/>
              <a:gd name="connsiteX63" fmla="*/ 1458406 w 2977701"/>
              <a:gd name="connsiteY63" fmla="*/ 619125 h 2133600"/>
              <a:gd name="connsiteX64" fmla="*/ 1391731 w 2977701"/>
              <a:gd name="connsiteY64" fmla="*/ 676275 h 2133600"/>
              <a:gd name="connsiteX65" fmla="*/ 1291719 w 2977701"/>
              <a:gd name="connsiteY65" fmla="*/ 719137 h 2133600"/>
              <a:gd name="connsiteX66" fmla="*/ 1229806 w 2977701"/>
              <a:gd name="connsiteY66" fmla="*/ 733425 h 2133600"/>
              <a:gd name="connsiteX67" fmla="*/ 1215519 w 2977701"/>
              <a:gd name="connsiteY67" fmla="*/ 738187 h 2133600"/>
              <a:gd name="connsiteX68" fmla="*/ 1039306 w 2977701"/>
              <a:gd name="connsiteY68" fmla="*/ 733425 h 2133600"/>
              <a:gd name="connsiteX69" fmla="*/ 1015494 w 2977701"/>
              <a:gd name="connsiteY69" fmla="*/ 728662 h 2133600"/>
              <a:gd name="connsiteX70" fmla="*/ 934531 w 2977701"/>
              <a:gd name="connsiteY70" fmla="*/ 723900 h 2133600"/>
              <a:gd name="connsiteX71" fmla="*/ 872619 w 2977701"/>
              <a:gd name="connsiteY71" fmla="*/ 719137 h 2133600"/>
              <a:gd name="connsiteX72" fmla="*/ 510669 w 2977701"/>
              <a:gd name="connsiteY72" fmla="*/ 723900 h 2133600"/>
              <a:gd name="connsiteX73" fmla="*/ 496381 w 2977701"/>
              <a:gd name="connsiteY73" fmla="*/ 728662 h 2133600"/>
              <a:gd name="connsiteX74" fmla="*/ 463044 w 2977701"/>
              <a:gd name="connsiteY74" fmla="*/ 733425 h 2133600"/>
              <a:gd name="connsiteX75" fmla="*/ 277306 w 2977701"/>
              <a:gd name="connsiteY75" fmla="*/ 719137 h 2133600"/>
              <a:gd name="connsiteX76" fmla="*/ 220156 w 2977701"/>
              <a:gd name="connsiteY76" fmla="*/ 695325 h 2133600"/>
              <a:gd name="connsiteX77" fmla="*/ 191581 w 2977701"/>
              <a:gd name="connsiteY77" fmla="*/ 685800 h 2133600"/>
              <a:gd name="connsiteX78" fmla="*/ 177294 w 2977701"/>
              <a:gd name="connsiteY78" fmla="*/ 676275 h 2133600"/>
              <a:gd name="connsiteX79" fmla="*/ 163006 w 2977701"/>
              <a:gd name="connsiteY79" fmla="*/ 661987 h 2133600"/>
              <a:gd name="connsiteX80" fmla="*/ 148719 w 2977701"/>
              <a:gd name="connsiteY80" fmla="*/ 657225 h 2133600"/>
              <a:gd name="connsiteX81" fmla="*/ 101094 w 2977701"/>
              <a:gd name="connsiteY81" fmla="*/ 619125 h 2133600"/>
              <a:gd name="connsiteX82" fmla="*/ 77281 w 2977701"/>
              <a:gd name="connsiteY82" fmla="*/ 571500 h 2133600"/>
              <a:gd name="connsiteX83" fmla="*/ 58231 w 2977701"/>
              <a:gd name="connsiteY83" fmla="*/ 533400 h 2133600"/>
              <a:gd name="connsiteX84" fmla="*/ 34419 w 2977701"/>
              <a:gd name="connsiteY84" fmla="*/ 404812 h 2133600"/>
              <a:gd name="connsiteX85" fmla="*/ 24894 w 2977701"/>
              <a:gd name="connsiteY85" fmla="*/ 366712 h 2133600"/>
              <a:gd name="connsiteX86" fmla="*/ 15369 w 2977701"/>
              <a:gd name="connsiteY86" fmla="*/ 342900 h 2133600"/>
              <a:gd name="connsiteX87" fmla="*/ 10606 w 2977701"/>
              <a:gd name="connsiteY87" fmla="*/ 290512 h 2133600"/>
              <a:gd name="connsiteX88" fmla="*/ 5844 w 2977701"/>
              <a:gd name="connsiteY88" fmla="*/ 257175 h 2133600"/>
              <a:gd name="connsiteX89" fmla="*/ 1081 w 2977701"/>
              <a:gd name="connsiteY89" fmla="*/ 195262 h 2133600"/>
              <a:gd name="connsiteX90" fmla="*/ 5844 w 2977701"/>
              <a:gd name="connsiteY90" fmla="*/ 71437 h 2133600"/>
              <a:gd name="connsiteX91" fmla="*/ 39181 w 2977701"/>
              <a:gd name="connsiteY91" fmla="*/ 52387 h 2133600"/>
              <a:gd name="connsiteX92" fmla="*/ 124906 w 2977701"/>
              <a:gd name="connsiteY92" fmla="*/ 42862 h 2133600"/>
              <a:gd name="connsiteX93" fmla="*/ 186819 w 2977701"/>
              <a:gd name="connsiteY93" fmla="*/ 57150 h 2133600"/>
              <a:gd name="connsiteX94" fmla="*/ 210631 w 2977701"/>
              <a:gd name="connsiteY94" fmla="*/ 71437 h 2133600"/>
              <a:gd name="connsiteX95" fmla="*/ 263019 w 2977701"/>
              <a:gd name="connsiteY95" fmla="*/ 104775 h 2133600"/>
              <a:gd name="connsiteX96" fmla="*/ 291594 w 2977701"/>
              <a:gd name="connsiteY96" fmla="*/ 123825 h 2133600"/>
              <a:gd name="connsiteX97" fmla="*/ 472569 w 2977701"/>
              <a:gd name="connsiteY97" fmla="*/ 209550 h 2133600"/>
              <a:gd name="connsiteX98" fmla="*/ 563056 w 2977701"/>
              <a:gd name="connsiteY98" fmla="*/ 204787 h 2133600"/>
              <a:gd name="connsiteX99" fmla="*/ 615444 w 2977701"/>
              <a:gd name="connsiteY99" fmla="*/ 185737 h 2133600"/>
              <a:gd name="connsiteX100" fmla="*/ 639256 w 2977701"/>
              <a:gd name="connsiteY100" fmla="*/ 180975 h 2133600"/>
              <a:gd name="connsiteX101" fmla="*/ 696406 w 2977701"/>
              <a:gd name="connsiteY101" fmla="*/ 166687 h 2133600"/>
              <a:gd name="connsiteX102" fmla="*/ 767844 w 2977701"/>
              <a:gd name="connsiteY102" fmla="*/ 123825 h 2133600"/>
              <a:gd name="connsiteX103" fmla="*/ 782131 w 2977701"/>
              <a:gd name="connsiteY103" fmla="*/ 114300 h 2133600"/>
              <a:gd name="connsiteX104" fmla="*/ 824994 w 2977701"/>
              <a:gd name="connsiteY104" fmla="*/ 90487 h 2133600"/>
              <a:gd name="connsiteX105" fmla="*/ 896431 w 2977701"/>
              <a:gd name="connsiteY105" fmla="*/ 47625 h 2133600"/>
              <a:gd name="connsiteX106" fmla="*/ 910719 w 2977701"/>
              <a:gd name="connsiteY106" fmla="*/ 38100 h 2133600"/>
              <a:gd name="connsiteX107" fmla="*/ 925006 w 2977701"/>
              <a:gd name="connsiteY107" fmla="*/ 23812 h 2133600"/>
              <a:gd name="connsiteX108" fmla="*/ 1012319 w 2977701"/>
              <a:gd name="connsiteY108" fmla="*/ 0 h 2133600"/>
              <a:gd name="connsiteX109" fmla="*/ 2957006 w 2977701"/>
              <a:gd name="connsiteY109" fmla="*/ 1587 h 2133600"/>
              <a:gd name="connsiteX110" fmla="*/ 2958594 w 2977701"/>
              <a:gd name="connsiteY110" fmla="*/ 614362 h 2133600"/>
              <a:gd name="connsiteX111" fmla="*/ 2963356 w 2977701"/>
              <a:gd name="connsiteY111" fmla="*/ 652462 h 2133600"/>
              <a:gd name="connsiteX112" fmla="*/ 2968119 w 2977701"/>
              <a:gd name="connsiteY112" fmla="*/ 771525 h 2133600"/>
              <a:gd name="connsiteX113" fmla="*/ 2977644 w 2977701"/>
              <a:gd name="connsiteY113" fmla="*/ 914400 h 2133600"/>
              <a:gd name="connsiteX114" fmla="*/ 2963356 w 2977701"/>
              <a:gd name="connsiteY114" fmla="*/ 2028825 h 2133600"/>
              <a:gd name="connsiteX115" fmla="*/ 2939544 w 2977701"/>
              <a:gd name="connsiteY115" fmla="*/ 2043112 h 2133600"/>
              <a:gd name="connsiteX116" fmla="*/ 2896681 w 2977701"/>
              <a:gd name="connsiteY116" fmla="*/ 2052637 h 2133600"/>
              <a:gd name="connsiteX117" fmla="*/ 2844294 w 2977701"/>
              <a:gd name="connsiteY117" fmla="*/ 2081212 h 2133600"/>
              <a:gd name="connsiteX118" fmla="*/ 2820481 w 2977701"/>
              <a:gd name="connsiteY118" fmla="*/ 2085975 h 2133600"/>
              <a:gd name="connsiteX119" fmla="*/ 2772856 w 2977701"/>
              <a:gd name="connsiteY119" fmla="*/ 2100262 h 2133600"/>
              <a:gd name="connsiteX120" fmla="*/ 2715706 w 2977701"/>
              <a:gd name="connsiteY120" fmla="*/ 2133600 h 2133600"/>
              <a:gd name="connsiteX0" fmla="*/ 2715706 w 2968119"/>
              <a:gd name="connsiteY0" fmla="*/ 2133600 h 2133600"/>
              <a:gd name="connsiteX1" fmla="*/ 2715706 w 2968119"/>
              <a:gd name="connsiteY1" fmla="*/ 2133600 h 2133600"/>
              <a:gd name="connsiteX2" fmla="*/ 2720469 w 2968119"/>
              <a:gd name="connsiteY2" fmla="*/ 2081212 h 2133600"/>
              <a:gd name="connsiteX3" fmla="*/ 2758569 w 2968119"/>
              <a:gd name="connsiteY3" fmla="*/ 2024062 h 2133600"/>
              <a:gd name="connsiteX4" fmla="*/ 2772856 w 2968119"/>
              <a:gd name="connsiteY4" fmla="*/ 1995487 h 2133600"/>
              <a:gd name="connsiteX5" fmla="*/ 2777619 w 2968119"/>
              <a:gd name="connsiteY5" fmla="*/ 1976437 h 2133600"/>
              <a:gd name="connsiteX6" fmla="*/ 2796669 w 2968119"/>
              <a:gd name="connsiteY6" fmla="*/ 1943100 h 2133600"/>
              <a:gd name="connsiteX7" fmla="*/ 2801431 w 2968119"/>
              <a:gd name="connsiteY7" fmla="*/ 1781175 h 2133600"/>
              <a:gd name="connsiteX8" fmla="*/ 2806194 w 2968119"/>
              <a:gd name="connsiteY8" fmla="*/ 1733550 h 2133600"/>
              <a:gd name="connsiteX9" fmla="*/ 2810956 w 2968119"/>
              <a:gd name="connsiteY9" fmla="*/ 1671637 h 2133600"/>
              <a:gd name="connsiteX10" fmla="*/ 2806194 w 2968119"/>
              <a:gd name="connsiteY10" fmla="*/ 1538287 h 2133600"/>
              <a:gd name="connsiteX11" fmla="*/ 2791906 w 2968119"/>
              <a:gd name="connsiteY11" fmla="*/ 1476375 h 2133600"/>
              <a:gd name="connsiteX12" fmla="*/ 2782381 w 2968119"/>
              <a:gd name="connsiteY12" fmla="*/ 1457325 h 2133600"/>
              <a:gd name="connsiteX13" fmla="*/ 2777619 w 2968119"/>
              <a:gd name="connsiteY13" fmla="*/ 1443037 h 2133600"/>
              <a:gd name="connsiteX14" fmla="*/ 2729994 w 2968119"/>
              <a:gd name="connsiteY14" fmla="*/ 1385887 h 2133600"/>
              <a:gd name="connsiteX15" fmla="*/ 2715706 w 2968119"/>
              <a:gd name="connsiteY15" fmla="*/ 1376362 h 2133600"/>
              <a:gd name="connsiteX16" fmla="*/ 2701419 w 2968119"/>
              <a:gd name="connsiteY16" fmla="*/ 1371600 h 2133600"/>
              <a:gd name="connsiteX17" fmla="*/ 2687131 w 2968119"/>
              <a:gd name="connsiteY17" fmla="*/ 1362075 h 2133600"/>
              <a:gd name="connsiteX18" fmla="*/ 2549019 w 2968119"/>
              <a:gd name="connsiteY18" fmla="*/ 1366837 h 2133600"/>
              <a:gd name="connsiteX19" fmla="*/ 2506156 w 2968119"/>
              <a:gd name="connsiteY19" fmla="*/ 1385887 h 2133600"/>
              <a:gd name="connsiteX20" fmla="*/ 2487106 w 2968119"/>
              <a:gd name="connsiteY20" fmla="*/ 1395412 h 2133600"/>
              <a:gd name="connsiteX21" fmla="*/ 2463294 w 2968119"/>
              <a:gd name="connsiteY21" fmla="*/ 1400175 h 2133600"/>
              <a:gd name="connsiteX22" fmla="*/ 2377569 w 2968119"/>
              <a:gd name="connsiteY22" fmla="*/ 1428750 h 2133600"/>
              <a:gd name="connsiteX23" fmla="*/ 2348994 w 2968119"/>
              <a:gd name="connsiteY23" fmla="*/ 1438275 h 2133600"/>
              <a:gd name="connsiteX24" fmla="*/ 2268031 w 2968119"/>
              <a:gd name="connsiteY24" fmla="*/ 1485900 h 2133600"/>
              <a:gd name="connsiteX25" fmla="*/ 2239456 w 2968119"/>
              <a:gd name="connsiteY25" fmla="*/ 1504950 h 2133600"/>
              <a:gd name="connsiteX26" fmla="*/ 2225169 w 2968119"/>
              <a:gd name="connsiteY26" fmla="*/ 1514475 h 2133600"/>
              <a:gd name="connsiteX27" fmla="*/ 2172781 w 2968119"/>
              <a:gd name="connsiteY27" fmla="*/ 1528762 h 2133600"/>
              <a:gd name="connsiteX28" fmla="*/ 2158494 w 2968119"/>
              <a:gd name="connsiteY28" fmla="*/ 1447800 h 2133600"/>
              <a:gd name="connsiteX29" fmla="*/ 2168019 w 2968119"/>
              <a:gd name="connsiteY29" fmla="*/ 1433512 h 2133600"/>
              <a:gd name="connsiteX30" fmla="*/ 2182306 w 2968119"/>
              <a:gd name="connsiteY30" fmla="*/ 1414462 h 2133600"/>
              <a:gd name="connsiteX31" fmla="*/ 2201356 w 2968119"/>
              <a:gd name="connsiteY31" fmla="*/ 1385887 h 2133600"/>
              <a:gd name="connsiteX32" fmla="*/ 2206119 w 2968119"/>
              <a:gd name="connsiteY32" fmla="*/ 1371600 h 2133600"/>
              <a:gd name="connsiteX33" fmla="*/ 2220406 w 2968119"/>
              <a:gd name="connsiteY33" fmla="*/ 1357312 h 2133600"/>
              <a:gd name="connsiteX34" fmla="*/ 2234694 w 2968119"/>
              <a:gd name="connsiteY34" fmla="*/ 1328737 h 2133600"/>
              <a:gd name="connsiteX35" fmla="*/ 2244219 w 2968119"/>
              <a:gd name="connsiteY35" fmla="*/ 1290637 h 2133600"/>
              <a:gd name="connsiteX36" fmla="*/ 2248981 w 2968119"/>
              <a:gd name="connsiteY36" fmla="*/ 1262062 h 2133600"/>
              <a:gd name="connsiteX37" fmla="*/ 2258506 w 2968119"/>
              <a:gd name="connsiteY37" fmla="*/ 1233487 h 2133600"/>
              <a:gd name="connsiteX38" fmla="*/ 2263269 w 2968119"/>
              <a:gd name="connsiteY38" fmla="*/ 1200150 h 2133600"/>
              <a:gd name="connsiteX39" fmla="*/ 2272794 w 2968119"/>
              <a:gd name="connsiteY39" fmla="*/ 1166812 h 2133600"/>
              <a:gd name="connsiteX40" fmla="*/ 2277556 w 2968119"/>
              <a:gd name="connsiteY40" fmla="*/ 1123950 h 2133600"/>
              <a:gd name="connsiteX41" fmla="*/ 2282319 w 2968119"/>
              <a:gd name="connsiteY41" fmla="*/ 1085850 h 2133600"/>
              <a:gd name="connsiteX42" fmla="*/ 2277556 w 2968119"/>
              <a:gd name="connsiteY42" fmla="*/ 890587 h 2133600"/>
              <a:gd name="connsiteX43" fmla="*/ 2263269 w 2968119"/>
              <a:gd name="connsiteY43" fmla="*/ 823912 h 2133600"/>
              <a:gd name="connsiteX44" fmla="*/ 2177544 w 2968119"/>
              <a:gd name="connsiteY44" fmla="*/ 776287 h 2133600"/>
              <a:gd name="connsiteX45" fmla="*/ 2120394 w 2968119"/>
              <a:gd name="connsiteY45" fmla="*/ 752475 h 2133600"/>
              <a:gd name="connsiteX46" fmla="*/ 2106106 w 2968119"/>
              <a:gd name="connsiteY46" fmla="*/ 747712 h 2133600"/>
              <a:gd name="connsiteX47" fmla="*/ 2039431 w 2968119"/>
              <a:gd name="connsiteY47" fmla="*/ 742950 h 2133600"/>
              <a:gd name="connsiteX48" fmla="*/ 2034669 w 2968119"/>
              <a:gd name="connsiteY48" fmla="*/ 728662 h 2133600"/>
              <a:gd name="connsiteX49" fmla="*/ 2020381 w 2968119"/>
              <a:gd name="connsiteY49" fmla="*/ 690562 h 2133600"/>
              <a:gd name="connsiteX50" fmla="*/ 1982281 w 2968119"/>
              <a:gd name="connsiteY50" fmla="*/ 609600 h 2133600"/>
              <a:gd name="connsiteX51" fmla="*/ 1958469 w 2968119"/>
              <a:gd name="connsiteY51" fmla="*/ 547687 h 2133600"/>
              <a:gd name="connsiteX52" fmla="*/ 1948944 w 2968119"/>
              <a:gd name="connsiteY52" fmla="*/ 504825 h 2133600"/>
              <a:gd name="connsiteX53" fmla="*/ 1939419 w 2968119"/>
              <a:gd name="connsiteY53" fmla="*/ 490537 h 2133600"/>
              <a:gd name="connsiteX54" fmla="*/ 1906081 w 2968119"/>
              <a:gd name="connsiteY54" fmla="*/ 471487 h 2133600"/>
              <a:gd name="connsiteX55" fmla="*/ 1820356 w 2968119"/>
              <a:gd name="connsiteY55" fmla="*/ 438150 h 2133600"/>
              <a:gd name="connsiteX56" fmla="*/ 1748919 w 2968119"/>
              <a:gd name="connsiteY56" fmla="*/ 452437 h 2133600"/>
              <a:gd name="connsiteX57" fmla="*/ 1715581 w 2968119"/>
              <a:gd name="connsiteY57" fmla="*/ 476250 h 2133600"/>
              <a:gd name="connsiteX58" fmla="*/ 1667956 w 2968119"/>
              <a:gd name="connsiteY58" fmla="*/ 500062 h 2133600"/>
              <a:gd name="connsiteX59" fmla="*/ 1653669 w 2968119"/>
              <a:gd name="connsiteY59" fmla="*/ 509587 h 2133600"/>
              <a:gd name="connsiteX60" fmla="*/ 1634619 w 2968119"/>
              <a:gd name="connsiteY60" fmla="*/ 519112 h 2133600"/>
              <a:gd name="connsiteX61" fmla="*/ 1586994 w 2968119"/>
              <a:gd name="connsiteY61" fmla="*/ 552450 h 2133600"/>
              <a:gd name="connsiteX62" fmla="*/ 1558419 w 2968119"/>
              <a:gd name="connsiteY62" fmla="*/ 561975 h 2133600"/>
              <a:gd name="connsiteX63" fmla="*/ 1458406 w 2968119"/>
              <a:gd name="connsiteY63" fmla="*/ 619125 h 2133600"/>
              <a:gd name="connsiteX64" fmla="*/ 1391731 w 2968119"/>
              <a:gd name="connsiteY64" fmla="*/ 676275 h 2133600"/>
              <a:gd name="connsiteX65" fmla="*/ 1291719 w 2968119"/>
              <a:gd name="connsiteY65" fmla="*/ 719137 h 2133600"/>
              <a:gd name="connsiteX66" fmla="*/ 1229806 w 2968119"/>
              <a:gd name="connsiteY66" fmla="*/ 733425 h 2133600"/>
              <a:gd name="connsiteX67" fmla="*/ 1215519 w 2968119"/>
              <a:gd name="connsiteY67" fmla="*/ 738187 h 2133600"/>
              <a:gd name="connsiteX68" fmla="*/ 1039306 w 2968119"/>
              <a:gd name="connsiteY68" fmla="*/ 733425 h 2133600"/>
              <a:gd name="connsiteX69" fmla="*/ 1015494 w 2968119"/>
              <a:gd name="connsiteY69" fmla="*/ 728662 h 2133600"/>
              <a:gd name="connsiteX70" fmla="*/ 934531 w 2968119"/>
              <a:gd name="connsiteY70" fmla="*/ 723900 h 2133600"/>
              <a:gd name="connsiteX71" fmla="*/ 872619 w 2968119"/>
              <a:gd name="connsiteY71" fmla="*/ 719137 h 2133600"/>
              <a:gd name="connsiteX72" fmla="*/ 510669 w 2968119"/>
              <a:gd name="connsiteY72" fmla="*/ 723900 h 2133600"/>
              <a:gd name="connsiteX73" fmla="*/ 496381 w 2968119"/>
              <a:gd name="connsiteY73" fmla="*/ 728662 h 2133600"/>
              <a:gd name="connsiteX74" fmla="*/ 463044 w 2968119"/>
              <a:gd name="connsiteY74" fmla="*/ 733425 h 2133600"/>
              <a:gd name="connsiteX75" fmla="*/ 277306 w 2968119"/>
              <a:gd name="connsiteY75" fmla="*/ 719137 h 2133600"/>
              <a:gd name="connsiteX76" fmla="*/ 220156 w 2968119"/>
              <a:gd name="connsiteY76" fmla="*/ 695325 h 2133600"/>
              <a:gd name="connsiteX77" fmla="*/ 191581 w 2968119"/>
              <a:gd name="connsiteY77" fmla="*/ 685800 h 2133600"/>
              <a:gd name="connsiteX78" fmla="*/ 177294 w 2968119"/>
              <a:gd name="connsiteY78" fmla="*/ 676275 h 2133600"/>
              <a:gd name="connsiteX79" fmla="*/ 163006 w 2968119"/>
              <a:gd name="connsiteY79" fmla="*/ 661987 h 2133600"/>
              <a:gd name="connsiteX80" fmla="*/ 148719 w 2968119"/>
              <a:gd name="connsiteY80" fmla="*/ 657225 h 2133600"/>
              <a:gd name="connsiteX81" fmla="*/ 101094 w 2968119"/>
              <a:gd name="connsiteY81" fmla="*/ 619125 h 2133600"/>
              <a:gd name="connsiteX82" fmla="*/ 77281 w 2968119"/>
              <a:gd name="connsiteY82" fmla="*/ 571500 h 2133600"/>
              <a:gd name="connsiteX83" fmla="*/ 58231 w 2968119"/>
              <a:gd name="connsiteY83" fmla="*/ 533400 h 2133600"/>
              <a:gd name="connsiteX84" fmla="*/ 34419 w 2968119"/>
              <a:gd name="connsiteY84" fmla="*/ 404812 h 2133600"/>
              <a:gd name="connsiteX85" fmla="*/ 24894 w 2968119"/>
              <a:gd name="connsiteY85" fmla="*/ 366712 h 2133600"/>
              <a:gd name="connsiteX86" fmla="*/ 15369 w 2968119"/>
              <a:gd name="connsiteY86" fmla="*/ 342900 h 2133600"/>
              <a:gd name="connsiteX87" fmla="*/ 10606 w 2968119"/>
              <a:gd name="connsiteY87" fmla="*/ 290512 h 2133600"/>
              <a:gd name="connsiteX88" fmla="*/ 5844 w 2968119"/>
              <a:gd name="connsiteY88" fmla="*/ 257175 h 2133600"/>
              <a:gd name="connsiteX89" fmla="*/ 1081 w 2968119"/>
              <a:gd name="connsiteY89" fmla="*/ 195262 h 2133600"/>
              <a:gd name="connsiteX90" fmla="*/ 5844 w 2968119"/>
              <a:gd name="connsiteY90" fmla="*/ 71437 h 2133600"/>
              <a:gd name="connsiteX91" fmla="*/ 39181 w 2968119"/>
              <a:gd name="connsiteY91" fmla="*/ 52387 h 2133600"/>
              <a:gd name="connsiteX92" fmla="*/ 124906 w 2968119"/>
              <a:gd name="connsiteY92" fmla="*/ 42862 h 2133600"/>
              <a:gd name="connsiteX93" fmla="*/ 186819 w 2968119"/>
              <a:gd name="connsiteY93" fmla="*/ 57150 h 2133600"/>
              <a:gd name="connsiteX94" fmla="*/ 210631 w 2968119"/>
              <a:gd name="connsiteY94" fmla="*/ 71437 h 2133600"/>
              <a:gd name="connsiteX95" fmla="*/ 263019 w 2968119"/>
              <a:gd name="connsiteY95" fmla="*/ 104775 h 2133600"/>
              <a:gd name="connsiteX96" fmla="*/ 291594 w 2968119"/>
              <a:gd name="connsiteY96" fmla="*/ 123825 h 2133600"/>
              <a:gd name="connsiteX97" fmla="*/ 472569 w 2968119"/>
              <a:gd name="connsiteY97" fmla="*/ 209550 h 2133600"/>
              <a:gd name="connsiteX98" fmla="*/ 563056 w 2968119"/>
              <a:gd name="connsiteY98" fmla="*/ 204787 h 2133600"/>
              <a:gd name="connsiteX99" fmla="*/ 615444 w 2968119"/>
              <a:gd name="connsiteY99" fmla="*/ 185737 h 2133600"/>
              <a:gd name="connsiteX100" fmla="*/ 639256 w 2968119"/>
              <a:gd name="connsiteY100" fmla="*/ 180975 h 2133600"/>
              <a:gd name="connsiteX101" fmla="*/ 696406 w 2968119"/>
              <a:gd name="connsiteY101" fmla="*/ 166687 h 2133600"/>
              <a:gd name="connsiteX102" fmla="*/ 767844 w 2968119"/>
              <a:gd name="connsiteY102" fmla="*/ 123825 h 2133600"/>
              <a:gd name="connsiteX103" fmla="*/ 782131 w 2968119"/>
              <a:gd name="connsiteY103" fmla="*/ 114300 h 2133600"/>
              <a:gd name="connsiteX104" fmla="*/ 824994 w 2968119"/>
              <a:gd name="connsiteY104" fmla="*/ 90487 h 2133600"/>
              <a:gd name="connsiteX105" fmla="*/ 896431 w 2968119"/>
              <a:gd name="connsiteY105" fmla="*/ 47625 h 2133600"/>
              <a:gd name="connsiteX106" fmla="*/ 910719 w 2968119"/>
              <a:gd name="connsiteY106" fmla="*/ 38100 h 2133600"/>
              <a:gd name="connsiteX107" fmla="*/ 925006 w 2968119"/>
              <a:gd name="connsiteY107" fmla="*/ 23812 h 2133600"/>
              <a:gd name="connsiteX108" fmla="*/ 1012319 w 2968119"/>
              <a:gd name="connsiteY108" fmla="*/ 0 h 2133600"/>
              <a:gd name="connsiteX109" fmla="*/ 2957006 w 2968119"/>
              <a:gd name="connsiteY109" fmla="*/ 1587 h 2133600"/>
              <a:gd name="connsiteX110" fmla="*/ 2958594 w 2968119"/>
              <a:gd name="connsiteY110" fmla="*/ 614362 h 2133600"/>
              <a:gd name="connsiteX111" fmla="*/ 2963356 w 2968119"/>
              <a:gd name="connsiteY111" fmla="*/ 652462 h 2133600"/>
              <a:gd name="connsiteX112" fmla="*/ 2968119 w 2968119"/>
              <a:gd name="connsiteY112" fmla="*/ 771525 h 2133600"/>
              <a:gd name="connsiteX113" fmla="*/ 2963356 w 2968119"/>
              <a:gd name="connsiteY113" fmla="*/ 2028825 h 2133600"/>
              <a:gd name="connsiteX114" fmla="*/ 2939544 w 2968119"/>
              <a:gd name="connsiteY114" fmla="*/ 2043112 h 2133600"/>
              <a:gd name="connsiteX115" fmla="*/ 2896681 w 2968119"/>
              <a:gd name="connsiteY115" fmla="*/ 2052637 h 2133600"/>
              <a:gd name="connsiteX116" fmla="*/ 2844294 w 2968119"/>
              <a:gd name="connsiteY116" fmla="*/ 2081212 h 2133600"/>
              <a:gd name="connsiteX117" fmla="*/ 2820481 w 2968119"/>
              <a:gd name="connsiteY117" fmla="*/ 2085975 h 2133600"/>
              <a:gd name="connsiteX118" fmla="*/ 2772856 w 2968119"/>
              <a:gd name="connsiteY118" fmla="*/ 2100262 h 2133600"/>
              <a:gd name="connsiteX119" fmla="*/ 2715706 w 2968119"/>
              <a:gd name="connsiteY119" fmla="*/ 2133600 h 2133600"/>
              <a:gd name="connsiteX0" fmla="*/ 2715706 w 2965310"/>
              <a:gd name="connsiteY0" fmla="*/ 2133600 h 2134702"/>
              <a:gd name="connsiteX1" fmla="*/ 2715706 w 2965310"/>
              <a:gd name="connsiteY1" fmla="*/ 2133600 h 2134702"/>
              <a:gd name="connsiteX2" fmla="*/ 2720469 w 2965310"/>
              <a:gd name="connsiteY2" fmla="*/ 2081212 h 2134702"/>
              <a:gd name="connsiteX3" fmla="*/ 2758569 w 2965310"/>
              <a:gd name="connsiteY3" fmla="*/ 2024062 h 2134702"/>
              <a:gd name="connsiteX4" fmla="*/ 2772856 w 2965310"/>
              <a:gd name="connsiteY4" fmla="*/ 1995487 h 2134702"/>
              <a:gd name="connsiteX5" fmla="*/ 2777619 w 2965310"/>
              <a:gd name="connsiteY5" fmla="*/ 1976437 h 2134702"/>
              <a:gd name="connsiteX6" fmla="*/ 2796669 w 2965310"/>
              <a:gd name="connsiteY6" fmla="*/ 1943100 h 2134702"/>
              <a:gd name="connsiteX7" fmla="*/ 2801431 w 2965310"/>
              <a:gd name="connsiteY7" fmla="*/ 1781175 h 2134702"/>
              <a:gd name="connsiteX8" fmla="*/ 2806194 w 2965310"/>
              <a:gd name="connsiteY8" fmla="*/ 1733550 h 2134702"/>
              <a:gd name="connsiteX9" fmla="*/ 2810956 w 2965310"/>
              <a:gd name="connsiteY9" fmla="*/ 1671637 h 2134702"/>
              <a:gd name="connsiteX10" fmla="*/ 2806194 w 2965310"/>
              <a:gd name="connsiteY10" fmla="*/ 1538287 h 2134702"/>
              <a:gd name="connsiteX11" fmla="*/ 2791906 w 2965310"/>
              <a:gd name="connsiteY11" fmla="*/ 1476375 h 2134702"/>
              <a:gd name="connsiteX12" fmla="*/ 2782381 w 2965310"/>
              <a:gd name="connsiteY12" fmla="*/ 1457325 h 2134702"/>
              <a:gd name="connsiteX13" fmla="*/ 2777619 w 2965310"/>
              <a:gd name="connsiteY13" fmla="*/ 1443037 h 2134702"/>
              <a:gd name="connsiteX14" fmla="*/ 2729994 w 2965310"/>
              <a:gd name="connsiteY14" fmla="*/ 1385887 h 2134702"/>
              <a:gd name="connsiteX15" fmla="*/ 2715706 w 2965310"/>
              <a:gd name="connsiteY15" fmla="*/ 1376362 h 2134702"/>
              <a:gd name="connsiteX16" fmla="*/ 2701419 w 2965310"/>
              <a:gd name="connsiteY16" fmla="*/ 1371600 h 2134702"/>
              <a:gd name="connsiteX17" fmla="*/ 2687131 w 2965310"/>
              <a:gd name="connsiteY17" fmla="*/ 1362075 h 2134702"/>
              <a:gd name="connsiteX18" fmla="*/ 2549019 w 2965310"/>
              <a:gd name="connsiteY18" fmla="*/ 1366837 h 2134702"/>
              <a:gd name="connsiteX19" fmla="*/ 2506156 w 2965310"/>
              <a:gd name="connsiteY19" fmla="*/ 1385887 h 2134702"/>
              <a:gd name="connsiteX20" fmla="*/ 2487106 w 2965310"/>
              <a:gd name="connsiteY20" fmla="*/ 1395412 h 2134702"/>
              <a:gd name="connsiteX21" fmla="*/ 2463294 w 2965310"/>
              <a:gd name="connsiteY21" fmla="*/ 1400175 h 2134702"/>
              <a:gd name="connsiteX22" fmla="*/ 2377569 w 2965310"/>
              <a:gd name="connsiteY22" fmla="*/ 1428750 h 2134702"/>
              <a:gd name="connsiteX23" fmla="*/ 2348994 w 2965310"/>
              <a:gd name="connsiteY23" fmla="*/ 1438275 h 2134702"/>
              <a:gd name="connsiteX24" fmla="*/ 2268031 w 2965310"/>
              <a:gd name="connsiteY24" fmla="*/ 1485900 h 2134702"/>
              <a:gd name="connsiteX25" fmla="*/ 2239456 w 2965310"/>
              <a:gd name="connsiteY25" fmla="*/ 1504950 h 2134702"/>
              <a:gd name="connsiteX26" fmla="*/ 2225169 w 2965310"/>
              <a:gd name="connsiteY26" fmla="*/ 1514475 h 2134702"/>
              <a:gd name="connsiteX27" fmla="*/ 2172781 w 2965310"/>
              <a:gd name="connsiteY27" fmla="*/ 1528762 h 2134702"/>
              <a:gd name="connsiteX28" fmla="*/ 2158494 w 2965310"/>
              <a:gd name="connsiteY28" fmla="*/ 1447800 h 2134702"/>
              <a:gd name="connsiteX29" fmla="*/ 2168019 w 2965310"/>
              <a:gd name="connsiteY29" fmla="*/ 1433512 h 2134702"/>
              <a:gd name="connsiteX30" fmla="*/ 2182306 w 2965310"/>
              <a:gd name="connsiteY30" fmla="*/ 1414462 h 2134702"/>
              <a:gd name="connsiteX31" fmla="*/ 2201356 w 2965310"/>
              <a:gd name="connsiteY31" fmla="*/ 1385887 h 2134702"/>
              <a:gd name="connsiteX32" fmla="*/ 2206119 w 2965310"/>
              <a:gd name="connsiteY32" fmla="*/ 1371600 h 2134702"/>
              <a:gd name="connsiteX33" fmla="*/ 2220406 w 2965310"/>
              <a:gd name="connsiteY33" fmla="*/ 1357312 h 2134702"/>
              <a:gd name="connsiteX34" fmla="*/ 2234694 w 2965310"/>
              <a:gd name="connsiteY34" fmla="*/ 1328737 h 2134702"/>
              <a:gd name="connsiteX35" fmla="*/ 2244219 w 2965310"/>
              <a:gd name="connsiteY35" fmla="*/ 1290637 h 2134702"/>
              <a:gd name="connsiteX36" fmla="*/ 2248981 w 2965310"/>
              <a:gd name="connsiteY36" fmla="*/ 1262062 h 2134702"/>
              <a:gd name="connsiteX37" fmla="*/ 2258506 w 2965310"/>
              <a:gd name="connsiteY37" fmla="*/ 1233487 h 2134702"/>
              <a:gd name="connsiteX38" fmla="*/ 2263269 w 2965310"/>
              <a:gd name="connsiteY38" fmla="*/ 1200150 h 2134702"/>
              <a:gd name="connsiteX39" fmla="*/ 2272794 w 2965310"/>
              <a:gd name="connsiteY39" fmla="*/ 1166812 h 2134702"/>
              <a:gd name="connsiteX40" fmla="*/ 2277556 w 2965310"/>
              <a:gd name="connsiteY40" fmla="*/ 1123950 h 2134702"/>
              <a:gd name="connsiteX41" fmla="*/ 2282319 w 2965310"/>
              <a:gd name="connsiteY41" fmla="*/ 1085850 h 2134702"/>
              <a:gd name="connsiteX42" fmla="*/ 2277556 w 2965310"/>
              <a:gd name="connsiteY42" fmla="*/ 890587 h 2134702"/>
              <a:gd name="connsiteX43" fmla="*/ 2263269 w 2965310"/>
              <a:gd name="connsiteY43" fmla="*/ 823912 h 2134702"/>
              <a:gd name="connsiteX44" fmla="*/ 2177544 w 2965310"/>
              <a:gd name="connsiteY44" fmla="*/ 776287 h 2134702"/>
              <a:gd name="connsiteX45" fmla="*/ 2120394 w 2965310"/>
              <a:gd name="connsiteY45" fmla="*/ 752475 h 2134702"/>
              <a:gd name="connsiteX46" fmla="*/ 2106106 w 2965310"/>
              <a:gd name="connsiteY46" fmla="*/ 747712 h 2134702"/>
              <a:gd name="connsiteX47" fmla="*/ 2039431 w 2965310"/>
              <a:gd name="connsiteY47" fmla="*/ 742950 h 2134702"/>
              <a:gd name="connsiteX48" fmla="*/ 2034669 w 2965310"/>
              <a:gd name="connsiteY48" fmla="*/ 728662 h 2134702"/>
              <a:gd name="connsiteX49" fmla="*/ 2020381 w 2965310"/>
              <a:gd name="connsiteY49" fmla="*/ 690562 h 2134702"/>
              <a:gd name="connsiteX50" fmla="*/ 1982281 w 2965310"/>
              <a:gd name="connsiteY50" fmla="*/ 609600 h 2134702"/>
              <a:gd name="connsiteX51" fmla="*/ 1958469 w 2965310"/>
              <a:gd name="connsiteY51" fmla="*/ 547687 h 2134702"/>
              <a:gd name="connsiteX52" fmla="*/ 1948944 w 2965310"/>
              <a:gd name="connsiteY52" fmla="*/ 504825 h 2134702"/>
              <a:gd name="connsiteX53" fmla="*/ 1939419 w 2965310"/>
              <a:gd name="connsiteY53" fmla="*/ 490537 h 2134702"/>
              <a:gd name="connsiteX54" fmla="*/ 1906081 w 2965310"/>
              <a:gd name="connsiteY54" fmla="*/ 471487 h 2134702"/>
              <a:gd name="connsiteX55" fmla="*/ 1820356 w 2965310"/>
              <a:gd name="connsiteY55" fmla="*/ 438150 h 2134702"/>
              <a:gd name="connsiteX56" fmla="*/ 1748919 w 2965310"/>
              <a:gd name="connsiteY56" fmla="*/ 452437 h 2134702"/>
              <a:gd name="connsiteX57" fmla="*/ 1715581 w 2965310"/>
              <a:gd name="connsiteY57" fmla="*/ 476250 h 2134702"/>
              <a:gd name="connsiteX58" fmla="*/ 1667956 w 2965310"/>
              <a:gd name="connsiteY58" fmla="*/ 500062 h 2134702"/>
              <a:gd name="connsiteX59" fmla="*/ 1653669 w 2965310"/>
              <a:gd name="connsiteY59" fmla="*/ 509587 h 2134702"/>
              <a:gd name="connsiteX60" fmla="*/ 1634619 w 2965310"/>
              <a:gd name="connsiteY60" fmla="*/ 519112 h 2134702"/>
              <a:gd name="connsiteX61" fmla="*/ 1586994 w 2965310"/>
              <a:gd name="connsiteY61" fmla="*/ 552450 h 2134702"/>
              <a:gd name="connsiteX62" fmla="*/ 1558419 w 2965310"/>
              <a:gd name="connsiteY62" fmla="*/ 561975 h 2134702"/>
              <a:gd name="connsiteX63" fmla="*/ 1458406 w 2965310"/>
              <a:gd name="connsiteY63" fmla="*/ 619125 h 2134702"/>
              <a:gd name="connsiteX64" fmla="*/ 1391731 w 2965310"/>
              <a:gd name="connsiteY64" fmla="*/ 676275 h 2134702"/>
              <a:gd name="connsiteX65" fmla="*/ 1291719 w 2965310"/>
              <a:gd name="connsiteY65" fmla="*/ 719137 h 2134702"/>
              <a:gd name="connsiteX66" fmla="*/ 1229806 w 2965310"/>
              <a:gd name="connsiteY66" fmla="*/ 733425 h 2134702"/>
              <a:gd name="connsiteX67" fmla="*/ 1215519 w 2965310"/>
              <a:gd name="connsiteY67" fmla="*/ 738187 h 2134702"/>
              <a:gd name="connsiteX68" fmla="*/ 1039306 w 2965310"/>
              <a:gd name="connsiteY68" fmla="*/ 733425 h 2134702"/>
              <a:gd name="connsiteX69" fmla="*/ 1015494 w 2965310"/>
              <a:gd name="connsiteY69" fmla="*/ 728662 h 2134702"/>
              <a:gd name="connsiteX70" fmla="*/ 934531 w 2965310"/>
              <a:gd name="connsiteY70" fmla="*/ 723900 h 2134702"/>
              <a:gd name="connsiteX71" fmla="*/ 872619 w 2965310"/>
              <a:gd name="connsiteY71" fmla="*/ 719137 h 2134702"/>
              <a:gd name="connsiteX72" fmla="*/ 510669 w 2965310"/>
              <a:gd name="connsiteY72" fmla="*/ 723900 h 2134702"/>
              <a:gd name="connsiteX73" fmla="*/ 496381 w 2965310"/>
              <a:gd name="connsiteY73" fmla="*/ 728662 h 2134702"/>
              <a:gd name="connsiteX74" fmla="*/ 463044 w 2965310"/>
              <a:gd name="connsiteY74" fmla="*/ 733425 h 2134702"/>
              <a:gd name="connsiteX75" fmla="*/ 277306 w 2965310"/>
              <a:gd name="connsiteY75" fmla="*/ 719137 h 2134702"/>
              <a:gd name="connsiteX76" fmla="*/ 220156 w 2965310"/>
              <a:gd name="connsiteY76" fmla="*/ 695325 h 2134702"/>
              <a:gd name="connsiteX77" fmla="*/ 191581 w 2965310"/>
              <a:gd name="connsiteY77" fmla="*/ 685800 h 2134702"/>
              <a:gd name="connsiteX78" fmla="*/ 177294 w 2965310"/>
              <a:gd name="connsiteY78" fmla="*/ 676275 h 2134702"/>
              <a:gd name="connsiteX79" fmla="*/ 163006 w 2965310"/>
              <a:gd name="connsiteY79" fmla="*/ 661987 h 2134702"/>
              <a:gd name="connsiteX80" fmla="*/ 148719 w 2965310"/>
              <a:gd name="connsiteY80" fmla="*/ 657225 h 2134702"/>
              <a:gd name="connsiteX81" fmla="*/ 101094 w 2965310"/>
              <a:gd name="connsiteY81" fmla="*/ 619125 h 2134702"/>
              <a:gd name="connsiteX82" fmla="*/ 77281 w 2965310"/>
              <a:gd name="connsiteY82" fmla="*/ 571500 h 2134702"/>
              <a:gd name="connsiteX83" fmla="*/ 58231 w 2965310"/>
              <a:gd name="connsiteY83" fmla="*/ 533400 h 2134702"/>
              <a:gd name="connsiteX84" fmla="*/ 34419 w 2965310"/>
              <a:gd name="connsiteY84" fmla="*/ 404812 h 2134702"/>
              <a:gd name="connsiteX85" fmla="*/ 24894 w 2965310"/>
              <a:gd name="connsiteY85" fmla="*/ 366712 h 2134702"/>
              <a:gd name="connsiteX86" fmla="*/ 15369 w 2965310"/>
              <a:gd name="connsiteY86" fmla="*/ 342900 h 2134702"/>
              <a:gd name="connsiteX87" fmla="*/ 10606 w 2965310"/>
              <a:gd name="connsiteY87" fmla="*/ 290512 h 2134702"/>
              <a:gd name="connsiteX88" fmla="*/ 5844 w 2965310"/>
              <a:gd name="connsiteY88" fmla="*/ 257175 h 2134702"/>
              <a:gd name="connsiteX89" fmla="*/ 1081 w 2965310"/>
              <a:gd name="connsiteY89" fmla="*/ 195262 h 2134702"/>
              <a:gd name="connsiteX90" fmla="*/ 5844 w 2965310"/>
              <a:gd name="connsiteY90" fmla="*/ 71437 h 2134702"/>
              <a:gd name="connsiteX91" fmla="*/ 39181 w 2965310"/>
              <a:gd name="connsiteY91" fmla="*/ 52387 h 2134702"/>
              <a:gd name="connsiteX92" fmla="*/ 124906 w 2965310"/>
              <a:gd name="connsiteY92" fmla="*/ 42862 h 2134702"/>
              <a:gd name="connsiteX93" fmla="*/ 186819 w 2965310"/>
              <a:gd name="connsiteY93" fmla="*/ 57150 h 2134702"/>
              <a:gd name="connsiteX94" fmla="*/ 210631 w 2965310"/>
              <a:gd name="connsiteY94" fmla="*/ 71437 h 2134702"/>
              <a:gd name="connsiteX95" fmla="*/ 263019 w 2965310"/>
              <a:gd name="connsiteY95" fmla="*/ 104775 h 2134702"/>
              <a:gd name="connsiteX96" fmla="*/ 291594 w 2965310"/>
              <a:gd name="connsiteY96" fmla="*/ 123825 h 2134702"/>
              <a:gd name="connsiteX97" fmla="*/ 472569 w 2965310"/>
              <a:gd name="connsiteY97" fmla="*/ 209550 h 2134702"/>
              <a:gd name="connsiteX98" fmla="*/ 563056 w 2965310"/>
              <a:gd name="connsiteY98" fmla="*/ 204787 h 2134702"/>
              <a:gd name="connsiteX99" fmla="*/ 615444 w 2965310"/>
              <a:gd name="connsiteY99" fmla="*/ 185737 h 2134702"/>
              <a:gd name="connsiteX100" fmla="*/ 639256 w 2965310"/>
              <a:gd name="connsiteY100" fmla="*/ 180975 h 2134702"/>
              <a:gd name="connsiteX101" fmla="*/ 696406 w 2965310"/>
              <a:gd name="connsiteY101" fmla="*/ 166687 h 2134702"/>
              <a:gd name="connsiteX102" fmla="*/ 767844 w 2965310"/>
              <a:gd name="connsiteY102" fmla="*/ 123825 h 2134702"/>
              <a:gd name="connsiteX103" fmla="*/ 782131 w 2965310"/>
              <a:gd name="connsiteY103" fmla="*/ 114300 h 2134702"/>
              <a:gd name="connsiteX104" fmla="*/ 824994 w 2965310"/>
              <a:gd name="connsiteY104" fmla="*/ 90487 h 2134702"/>
              <a:gd name="connsiteX105" fmla="*/ 896431 w 2965310"/>
              <a:gd name="connsiteY105" fmla="*/ 47625 h 2134702"/>
              <a:gd name="connsiteX106" fmla="*/ 910719 w 2965310"/>
              <a:gd name="connsiteY106" fmla="*/ 38100 h 2134702"/>
              <a:gd name="connsiteX107" fmla="*/ 925006 w 2965310"/>
              <a:gd name="connsiteY107" fmla="*/ 23812 h 2134702"/>
              <a:gd name="connsiteX108" fmla="*/ 1012319 w 2965310"/>
              <a:gd name="connsiteY108" fmla="*/ 0 h 2134702"/>
              <a:gd name="connsiteX109" fmla="*/ 2957006 w 2965310"/>
              <a:gd name="connsiteY109" fmla="*/ 1587 h 2134702"/>
              <a:gd name="connsiteX110" fmla="*/ 2958594 w 2965310"/>
              <a:gd name="connsiteY110" fmla="*/ 614362 h 2134702"/>
              <a:gd name="connsiteX111" fmla="*/ 2963356 w 2965310"/>
              <a:gd name="connsiteY111" fmla="*/ 652462 h 2134702"/>
              <a:gd name="connsiteX112" fmla="*/ 2963356 w 2965310"/>
              <a:gd name="connsiteY112" fmla="*/ 2028825 h 2134702"/>
              <a:gd name="connsiteX113" fmla="*/ 2939544 w 2965310"/>
              <a:gd name="connsiteY113" fmla="*/ 2043112 h 2134702"/>
              <a:gd name="connsiteX114" fmla="*/ 2896681 w 2965310"/>
              <a:gd name="connsiteY114" fmla="*/ 2052637 h 2134702"/>
              <a:gd name="connsiteX115" fmla="*/ 2844294 w 2965310"/>
              <a:gd name="connsiteY115" fmla="*/ 2081212 h 2134702"/>
              <a:gd name="connsiteX116" fmla="*/ 2820481 w 2965310"/>
              <a:gd name="connsiteY116" fmla="*/ 2085975 h 2134702"/>
              <a:gd name="connsiteX117" fmla="*/ 2772856 w 2965310"/>
              <a:gd name="connsiteY117" fmla="*/ 2100262 h 2134702"/>
              <a:gd name="connsiteX118" fmla="*/ 2715706 w 2965310"/>
              <a:gd name="connsiteY118" fmla="*/ 2133600 h 2134702"/>
              <a:gd name="connsiteX0" fmla="*/ 2715706 w 3102952"/>
              <a:gd name="connsiteY0" fmla="*/ 2133600 h 2134702"/>
              <a:gd name="connsiteX1" fmla="*/ 2715706 w 3102952"/>
              <a:gd name="connsiteY1" fmla="*/ 2133600 h 2134702"/>
              <a:gd name="connsiteX2" fmla="*/ 2720469 w 3102952"/>
              <a:gd name="connsiteY2" fmla="*/ 2081212 h 2134702"/>
              <a:gd name="connsiteX3" fmla="*/ 2758569 w 3102952"/>
              <a:gd name="connsiteY3" fmla="*/ 2024062 h 2134702"/>
              <a:gd name="connsiteX4" fmla="*/ 2772856 w 3102952"/>
              <a:gd name="connsiteY4" fmla="*/ 1995487 h 2134702"/>
              <a:gd name="connsiteX5" fmla="*/ 2777619 w 3102952"/>
              <a:gd name="connsiteY5" fmla="*/ 1976437 h 2134702"/>
              <a:gd name="connsiteX6" fmla="*/ 2796669 w 3102952"/>
              <a:gd name="connsiteY6" fmla="*/ 1943100 h 2134702"/>
              <a:gd name="connsiteX7" fmla="*/ 2801431 w 3102952"/>
              <a:gd name="connsiteY7" fmla="*/ 1781175 h 2134702"/>
              <a:gd name="connsiteX8" fmla="*/ 2806194 w 3102952"/>
              <a:gd name="connsiteY8" fmla="*/ 1733550 h 2134702"/>
              <a:gd name="connsiteX9" fmla="*/ 2810956 w 3102952"/>
              <a:gd name="connsiteY9" fmla="*/ 1671637 h 2134702"/>
              <a:gd name="connsiteX10" fmla="*/ 2806194 w 3102952"/>
              <a:gd name="connsiteY10" fmla="*/ 1538287 h 2134702"/>
              <a:gd name="connsiteX11" fmla="*/ 2791906 w 3102952"/>
              <a:gd name="connsiteY11" fmla="*/ 1476375 h 2134702"/>
              <a:gd name="connsiteX12" fmla="*/ 2782381 w 3102952"/>
              <a:gd name="connsiteY12" fmla="*/ 1457325 h 2134702"/>
              <a:gd name="connsiteX13" fmla="*/ 2777619 w 3102952"/>
              <a:gd name="connsiteY13" fmla="*/ 1443037 h 2134702"/>
              <a:gd name="connsiteX14" fmla="*/ 2729994 w 3102952"/>
              <a:gd name="connsiteY14" fmla="*/ 1385887 h 2134702"/>
              <a:gd name="connsiteX15" fmla="*/ 2715706 w 3102952"/>
              <a:gd name="connsiteY15" fmla="*/ 1376362 h 2134702"/>
              <a:gd name="connsiteX16" fmla="*/ 2701419 w 3102952"/>
              <a:gd name="connsiteY16" fmla="*/ 1371600 h 2134702"/>
              <a:gd name="connsiteX17" fmla="*/ 2687131 w 3102952"/>
              <a:gd name="connsiteY17" fmla="*/ 1362075 h 2134702"/>
              <a:gd name="connsiteX18" fmla="*/ 2549019 w 3102952"/>
              <a:gd name="connsiteY18" fmla="*/ 1366837 h 2134702"/>
              <a:gd name="connsiteX19" fmla="*/ 2506156 w 3102952"/>
              <a:gd name="connsiteY19" fmla="*/ 1385887 h 2134702"/>
              <a:gd name="connsiteX20" fmla="*/ 2487106 w 3102952"/>
              <a:gd name="connsiteY20" fmla="*/ 1395412 h 2134702"/>
              <a:gd name="connsiteX21" fmla="*/ 2463294 w 3102952"/>
              <a:gd name="connsiteY21" fmla="*/ 1400175 h 2134702"/>
              <a:gd name="connsiteX22" fmla="*/ 2377569 w 3102952"/>
              <a:gd name="connsiteY22" fmla="*/ 1428750 h 2134702"/>
              <a:gd name="connsiteX23" fmla="*/ 2348994 w 3102952"/>
              <a:gd name="connsiteY23" fmla="*/ 1438275 h 2134702"/>
              <a:gd name="connsiteX24" fmla="*/ 2268031 w 3102952"/>
              <a:gd name="connsiteY24" fmla="*/ 1485900 h 2134702"/>
              <a:gd name="connsiteX25" fmla="*/ 2239456 w 3102952"/>
              <a:gd name="connsiteY25" fmla="*/ 1504950 h 2134702"/>
              <a:gd name="connsiteX26" fmla="*/ 2225169 w 3102952"/>
              <a:gd name="connsiteY26" fmla="*/ 1514475 h 2134702"/>
              <a:gd name="connsiteX27" fmla="*/ 2172781 w 3102952"/>
              <a:gd name="connsiteY27" fmla="*/ 1528762 h 2134702"/>
              <a:gd name="connsiteX28" fmla="*/ 2158494 w 3102952"/>
              <a:gd name="connsiteY28" fmla="*/ 1447800 h 2134702"/>
              <a:gd name="connsiteX29" fmla="*/ 2168019 w 3102952"/>
              <a:gd name="connsiteY29" fmla="*/ 1433512 h 2134702"/>
              <a:gd name="connsiteX30" fmla="*/ 2182306 w 3102952"/>
              <a:gd name="connsiteY30" fmla="*/ 1414462 h 2134702"/>
              <a:gd name="connsiteX31" fmla="*/ 2201356 w 3102952"/>
              <a:gd name="connsiteY31" fmla="*/ 1385887 h 2134702"/>
              <a:gd name="connsiteX32" fmla="*/ 2206119 w 3102952"/>
              <a:gd name="connsiteY32" fmla="*/ 1371600 h 2134702"/>
              <a:gd name="connsiteX33" fmla="*/ 2220406 w 3102952"/>
              <a:gd name="connsiteY33" fmla="*/ 1357312 h 2134702"/>
              <a:gd name="connsiteX34" fmla="*/ 2234694 w 3102952"/>
              <a:gd name="connsiteY34" fmla="*/ 1328737 h 2134702"/>
              <a:gd name="connsiteX35" fmla="*/ 2244219 w 3102952"/>
              <a:gd name="connsiteY35" fmla="*/ 1290637 h 2134702"/>
              <a:gd name="connsiteX36" fmla="*/ 2248981 w 3102952"/>
              <a:gd name="connsiteY36" fmla="*/ 1262062 h 2134702"/>
              <a:gd name="connsiteX37" fmla="*/ 2258506 w 3102952"/>
              <a:gd name="connsiteY37" fmla="*/ 1233487 h 2134702"/>
              <a:gd name="connsiteX38" fmla="*/ 2263269 w 3102952"/>
              <a:gd name="connsiteY38" fmla="*/ 1200150 h 2134702"/>
              <a:gd name="connsiteX39" fmla="*/ 2272794 w 3102952"/>
              <a:gd name="connsiteY39" fmla="*/ 1166812 h 2134702"/>
              <a:gd name="connsiteX40" fmla="*/ 2277556 w 3102952"/>
              <a:gd name="connsiteY40" fmla="*/ 1123950 h 2134702"/>
              <a:gd name="connsiteX41" fmla="*/ 2282319 w 3102952"/>
              <a:gd name="connsiteY41" fmla="*/ 1085850 h 2134702"/>
              <a:gd name="connsiteX42" fmla="*/ 2277556 w 3102952"/>
              <a:gd name="connsiteY42" fmla="*/ 890587 h 2134702"/>
              <a:gd name="connsiteX43" fmla="*/ 2263269 w 3102952"/>
              <a:gd name="connsiteY43" fmla="*/ 823912 h 2134702"/>
              <a:gd name="connsiteX44" fmla="*/ 2177544 w 3102952"/>
              <a:gd name="connsiteY44" fmla="*/ 776287 h 2134702"/>
              <a:gd name="connsiteX45" fmla="*/ 2120394 w 3102952"/>
              <a:gd name="connsiteY45" fmla="*/ 752475 h 2134702"/>
              <a:gd name="connsiteX46" fmla="*/ 2106106 w 3102952"/>
              <a:gd name="connsiteY46" fmla="*/ 747712 h 2134702"/>
              <a:gd name="connsiteX47" fmla="*/ 2039431 w 3102952"/>
              <a:gd name="connsiteY47" fmla="*/ 742950 h 2134702"/>
              <a:gd name="connsiteX48" fmla="*/ 2034669 w 3102952"/>
              <a:gd name="connsiteY48" fmla="*/ 728662 h 2134702"/>
              <a:gd name="connsiteX49" fmla="*/ 2020381 w 3102952"/>
              <a:gd name="connsiteY49" fmla="*/ 690562 h 2134702"/>
              <a:gd name="connsiteX50" fmla="*/ 1982281 w 3102952"/>
              <a:gd name="connsiteY50" fmla="*/ 609600 h 2134702"/>
              <a:gd name="connsiteX51" fmla="*/ 1958469 w 3102952"/>
              <a:gd name="connsiteY51" fmla="*/ 547687 h 2134702"/>
              <a:gd name="connsiteX52" fmla="*/ 1948944 w 3102952"/>
              <a:gd name="connsiteY52" fmla="*/ 504825 h 2134702"/>
              <a:gd name="connsiteX53" fmla="*/ 1939419 w 3102952"/>
              <a:gd name="connsiteY53" fmla="*/ 490537 h 2134702"/>
              <a:gd name="connsiteX54" fmla="*/ 1906081 w 3102952"/>
              <a:gd name="connsiteY54" fmla="*/ 471487 h 2134702"/>
              <a:gd name="connsiteX55" fmla="*/ 1820356 w 3102952"/>
              <a:gd name="connsiteY55" fmla="*/ 438150 h 2134702"/>
              <a:gd name="connsiteX56" fmla="*/ 1748919 w 3102952"/>
              <a:gd name="connsiteY56" fmla="*/ 452437 h 2134702"/>
              <a:gd name="connsiteX57" fmla="*/ 1715581 w 3102952"/>
              <a:gd name="connsiteY57" fmla="*/ 476250 h 2134702"/>
              <a:gd name="connsiteX58" fmla="*/ 1667956 w 3102952"/>
              <a:gd name="connsiteY58" fmla="*/ 500062 h 2134702"/>
              <a:gd name="connsiteX59" fmla="*/ 1653669 w 3102952"/>
              <a:gd name="connsiteY59" fmla="*/ 509587 h 2134702"/>
              <a:gd name="connsiteX60" fmla="*/ 1634619 w 3102952"/>
              <a:gd name="connsiteY60" fmla="*/ 519112 h 2134702"/>
              <a:gd name="connsiteX61" fmla="*/ 1586994 w 3102952"/>
              <a:gd name="connsiteY61" fmla="*/ 552450 h 2134702"/>
              <a:gd name="connsiteX62" fmla="*/ 1558419 w 3102952"/>
              <a:gd name="connsiteY62" fmla="*/ 561975 h 2134702"/>
              <a:gd name="connsiteX63" fmla="*/ 1458406 w 3102952"/>
              <a:gd name="connsiteY63" fmla="*/ 619125 h 2134702"/>
              <a:gd name="connsiteX64" fmla="*/ 1391731 w 3102952"/>
              <a:gd name="connsiteY64" fmla="*/ 676275 h 2134702"/>
              <a:gd name="connsiteX65" fmla="*/ 1291719 w 3102952"/>
              <a:gd name="connsiteY65" fmla="*/ 719137 h 2134702"/>
              <a:gd name="connsiteX66" fmla="*/ 1229806 w 3102952"/>
              <a:gd name="connsiteY66" fmla="*/ 733425 h 2134702"/>
              <a:gd name="connsiteX67" fmla="*/ 1215519 w 3102952"/>
              <a:gd name="connsiteY67" fmla="*/ 738187 h 2134702"/>
              <a:gd name="connsiteX68" fmla="*/ 1039306 w 3102952"/>
              <a:gd name="connsiteY68" fmla="*/ 733425 h 2134702"/>
              <a:gd name="connsiteX69" fmla="*/ 1015494 w 3102952"/>
              <a:gd name="connsiteY69" fmla="*/ 728662 h 2134702"/>
              <a:gd name="connsiteX70" fmla="*/ 934531 w 3102952"/>
              <a:gd name="connsiteY70" fmla="*/ 723900 h 2134702"/>
              <a:gd name="connsiteX71" fmla="*/ 872619 w 3102952"/>
              <a:gd name="connsiteY71" fmla="*/ 719137 h 2134702"/>
              <a:gd name="connsiteX72" fmla="*/ 510669 w 3102952"/>
              <a:gd name="connsiteY72" fmla="*/ 723900 h 2134702"/>
              <a:gd name="connsiteX73" fmla="*/ 496381 w 3102952"/>
              <a:gd name="connsiteY73" fmla="*/ 728662 h 2134702"/>
              <a:gd name="connsiteX74" fmla="*/ 463044 w 3102952"/>
              <a:gd name="connsiteY74" fmla="*/ 733425 h 2134702"/>
              <a:gd name="connsiteX75" fmla="*/ 277306 w 3102952"/>
              <a:gd name="connsiteY75" fmla="*/ 719137 h 2134702"/>
              <a:gd name="connsiteX76" fmla="*/ 220156 w 3102952"/>
              <a:gd name="connsiteY76" fmla="*/ 695325 h 2134702"/>
              <a:gd name="connsiteX77" fmla="*/ 191581 w 3102952"/>
              <a:gd name="connsiteY77" fmla="*/ 685800 h 2134702"/>
              <a:gd name="connsiteX78" fmla="*/ 177294 w 3102952"/>
              <a:gd name="connsiteY78" fmla="*/ 676275 h 2134702"/>
              <a:gd name="connsiteX79" fmla="*/ 163006 w 3102952"/>
              <a:gd name="connsiteY79" fmla="*/ 661987 h 2134702"/>
              <a:gd name="connsiteX80" fmla="*/ 148719 w 3102952"/>
              <a:gd name="connsiteY80" fmla="*/ 657225 h 2134702"/>
              <a:gd name="connsiteX81" fmla="*/ 101094 w 3102952"/>
              <a:gd name="connsiteY81" fmla="*/ 619125 h 2134702"/>
              <a:gd name="connsiteX82" fmla="*/ 77281 w 3102952"/>
              <a:gd name="connsiteY82" fmla="*/ 571500 h 2134702"/>
              <a:gd name="connsiteX83" fmla="*/ 58231 w 3102952"/>
              <a:gd name="connsiteY83" fmla="*/ 533400 h 2134702"/>
              <a:gd name="connsiteX84" fmla="*/ 34419 w 3102952"/>
              <a:gd name="connsiteY84" fmla="*/ 404812 h 2134702"/>
              <a:gd name="connsiteX85" fmla="*/ 24894 w 3102952"/>
              <a:gd name="connsiteY85" fmla="*/ 366712 h 2134702"/>
              <a:gd name="connsiteX86" fmla="*/ 15369 w 3102952"/>
              <a:gd name="connsiteY86" fmla="*/ 342900 h 2134702"/>
              <a:gd name="connsiteX87" fmla="*/ 10606 w 3102952"/>
              <a:gd name="connsiteY87" fmla="*/ 290512 h 2134702"/>
              <a:gd name="connsiteX88" fmla="*/ 5844 w 3102952"/>
              <a:gd name="connsiteY88" fmla="*/ 257175 h 2134702"/>
              <a:gd name="connsiteX89" fmla="*/ 1081 w 3102952"/>
              <a:gd name="connsiteY89" fmla="*/ 195262 h 2134702"/>
              <a:gd name="connsiteX90" fmla="*/ 5844 w 3102952"/>
              <a:gd name="connsiteY90" fmla="*/ 71437 h 2134702"/>
              <a:gd name="connsiteX91" fmla="*/ 39181 w 3102952"/>
              <a:gd name="connsiteY91" fmla="*/ 52387 h 2134702"/>
              <a:gd name="connsiteX92" fmla="*/ 124906 w 3102952"/>
              <a:gd name="connsiteY92" fmla="*/ 42862 h 2134702"/>
              <a:gd name="connsiteX93" fmla="*/ 186819 w 3102952"/>
              <a:gd name="connsiteY93" fmla="*/ 57150 h 2134702"/>
              <a:gd name="connsiteX94" fmla="*/ 210631 w 3102952"/>
              <a:gd name="connsiteY94" fmla="*/ 71437 h 2134702"/>
              <a:gd name="connsiteX95" fmla="*/ 263019 w 3102952"/>
              <a:gd name="connsiteY95" fmla="*/ 104775 h 2134702"/>
              <a:gd name="connsiteX96" fmla="*/ 291594 w 3102952"/>
              <a:gd name="connsiteY96" fmla="*/ 123825 h 2134702"/>
              <a:gd name="connsiteX97" fmla="*/ 472569 w 3102952"/>
              <a:gd name="connsiteY97" fmla="*/ 209550 h 2134702"/>
              <a:gd name="connsiteX98" fmla="*/ 563056 w 3102952"/>
              <a:gd name="connsiteY98" fmla="*/ 204787 h 2134702"/>
              <a:gd name="connsiteX99" fmla="*/ 615444 w 3102952"/>
              <a:gd name="connsiteY99" fmla="*/ 185737 h 2134702"/>
              <a:gd name="connsiteX100" fmla="*/ 639256 w 3102952"/>
              <a:gd name="connsiteY100" fmla="*/ 180975 h 2134702"/>
              <a:gd name="connsiteX101" fmla="*/ 696406 w 3102952"/>
              <a:gd name="connsiteY101" fmla="*/ 166687 h 2134702"/>
              <a:gd name="connsiteX102" fmla="*/ 767844 w 3102952"/>
              <a:gd name="connsiteY102" fmla="*/ 123825 h 2134702"/>
              <a:gd name="connsiteX103" fmla="*/ 782131 w 3102952"/>
              <a:gd name="connsiteY103" fmla="*/ 114300 h 2134702"/>
              <a:gd name="connsiteX104" fmla="*/ 824994 w 3102952"/>
              <a:gd name="connsiteY104" fmla="*/ 90487 h 2134702"/>
              <a:gd name="connsiteX105" fmla="*/ 896431 w 3102952"/>
              <a:gd name="connsiteY105" fmla="*/ 47625 h 2134702"/>
              <a:gd name="connsiteX106" fmla="*/ 910719 w 3102952"/>
              <a:gd name="connsiteY106" fmla="*/ 38100 h 2134702"/>
              <a:gd name="connsiteX107" fmla="*/ 925006 w 3102952"/>
              <a:gd name="connsiteY107" fmla="*/ 23812 h 2134702"/>
              <a:gd name="connsiteX108" fmla="*/ 1012319 w 3102952"/>
              <a:gd name="connsiteY108" fmla="*/ 0 h 2134702"/>
              <a:gd name="connsiteX109" fmla="*/ 2957006 w 3102952"/>
              <a:gd name="connsiteY109" fmla="*/ 1587 h 2134702"/>
              <a:gd name="connsiteX110" fmla="*/ 2963356 w 3102952"/>
              <a:gd name="connsiteY110" fmla="*/ 652462 h 2134702"/>
              <a:gd name="connsiteX111" fmla="*/ 2963356 w 3102952"/>
              <a:gd name="connsiteY111" fmla="*/ 2028825 h 2134702"/>
              <a:gd name="connsiteX112" fmla="*/ 2939544 w 3102952"/>
              <a:gd name="connsiteY112" fmla="*/ 2043112 h 2134702"/>
              <a:gd name="connsiteX113" fmla="*/ 2896681 w 3102952"/>
              <a:gd name="connsiteY113" fmla="*/ 2052637 h 2134702"/>
              <a:gd name="connsiteX114" fmla="*/ 2844294 w 3102952"/>
              <a:gd name="connsiteY114" fmla="*/ 2081212 h 2134702"/>
              <a:gd name="connsiteX115" fmla="*/ 2820481 w 3102952"/>
              <a:gd name="connsiteY115" fmla="*/ 2085975 h 2134702"/>
              <a:gd name="connsiteX116" fmla="*/ 2772856 w 3102952"/>
              <a:gd name="connsiteY116" fmla="*/ 2100262 h 2134702"/>
              <a:gd name="connsiteX117" fmla="*/ 2715706 w 3102952"/>
              <a:gd name="connsiteY117" fmla="*/ 2133600 h 2134702"/>
              <a:gd name="connsiteX0" fmla="*/ 2715706 w 3103853"/>
              <a:gd name="connsiteY0" fmla="*/ 2133600 h 2182888"/>
              <a:gd name="connsiteX1" fmla="*/ 2715706 w 3103853"/>
              <a:gd name="connsiteY1" fmla="*/ 2133600 h 2182888"/>
              <a:gd name="connsiteX2" fmla="*/ 2720469 w 3103853"/>
              <a:gd name="connsiteY2" fmla="*/ 2081212 h 2182888"/>
              <a:gd name="connsiteX3" fmla="*/ 2758569 w 3103853"/>
              <a:gd name="connsiteY3" fmla="*/ 2024062 h 2182888"/>
              <a:gd name="connsiteX4" fmla="*/ 2772856 w 3103853"/>
              <a:gd name="connsiteY4" fmla="*/ 1995487 h 2182888"/>
              <a:gd name="connsiteX5" fmla="*/ 2777619 w 3103853"/>
              <a:gd name="connsiteY5" fmla="*/ 1976437 h 2182888"/>
              <a:gd name="connsiteX6" fmla="*/ 2796669 w 3103853"/>
              <a:gd name="connsiteY6" fmla="*/ 1943100 h 2182888"/>
              <a:gd name="connsiteX7" fmla="*/ 2801431 w 3103853"/>
              <a:gd name="connsiteY7" fmla="*/ 1781175 h 2182888"/>
              <a:gd name="connsiteX8" fmla="*/ 2806194 w 3103853"/>
              <a:gd name="connsiteY8" fmla="*/ 1733550 h 2182888"/>
              <a:gd name="connsiteX9" fmla="*/ 2810956 w 3103853"/>
              <a:gd name="connsiteY9" fmla="*/ 1671637 h 2182888"/>
              <a:gd name="connsiteX10" fmla="*/ 2806194 w 3103853"/>
              <a:gd name="connsiteY10" fmla="*/ 1538287 h 2182888"/>
              <a:gd name="connsiteX11" fmla="*/ 2791906 w 3103853"/>
              <a:gd name="connsiteY11" fmla="*/ 1476375 h 2182888"/>
              <a:gd name="connsiteX12" fmla="*/ 2782381 w 3103853"/>
              <a:gd name="connsiteY12" fmla="*/ 1457325 h 2182888"/>
              <a:gd name="connsiteX13" fmla="*/ 2777619 w 3103853"/>
              <a:gd name="connsiteY13" fmla="*/ 1443037 h 2182888"/>
              <a:gd name="connsiteX14" fmla="*/ 2729994 w 3103853"/>
              <a:gd name="connsiteY14" fmla="*/ 1385887 h 2182888"/>
              <a:gd name="connsiteX15" fmla="*/ 2715706 w 3103853"/>
              <a:gd name="connsiteY15" fmla="*/ 1376362 h 2182888"/>
              <a:gd name="connsiteX16" fmla="*/ 2701419 w 3103853"/>
              <a:gd name="connsiteY16" fmla="*/ 1371600 h 2182888"/>
              <a:gd name="connsiteX17" fmla="*/ 2687131 w 3103853"/>
              <a:gd name="connsiteY17" fmla="*/ 1362075 h 2182888"/>
              <a:gd name="connsiteX18" fmla="*/ 2549019 w 3103853"/>
              <a:gd name="connsiteY18" fmla="*/ 1366837 h 2182888"/>
              <a:gd name="connsiteX19" fmla="*/ 2506156 w 3103853"/>
              <a:gd name="connsiteY19" fmla="*/ 1385887 h 2182888"/>
              <a:gd name="connsiteX20" fmla="*/ 2487106 w 3103853"/>
              <a:gd name="connsiteY20" fmla="*/ 1395412 h 2182888"/>
              <a:gd name="connsiteX21" fmla="*/ 2463294 w 3103853"/>
              <a:gd name="connsiteY21" fmla="*/ 1400175 h 2182888"/>
              <a:gd name="connsiteX22" fmla="*/ 2377569 w 3103853"/>
              <a:gd name="connsiteY22" fmla="*/ 1428750 h 2182888"/>
              <a:gd name="connsiteX23" fmla="*/ 2348994 w 3103853"/>
              <a:gd name="connsiteY23" fmla="*/ 1438275 h 2182888"/>
              <a:gd name="connsiteX24" fmla="*/ 2268031 w 3103853"/>
              <a:gd name="connsiteY24" fmla="*/ 1485900 h 2182888"/>
              <a:gd name="connsiteX25" fmla="*/ 2239456 w 3103853"/>
              <a:gd name="connsiteY25" fmla="*/ 1504950 h 2182888"/>
              <a:gd name="connsiteX26" fmla="*/ 2225169 w 3103853"/>
              <a:gd name="connsiteY26" fmla="*/ 1514475 h 2182888"/>
              <a:gd name="connsiteX27" fmla="*/ 2172781 w 3103853"/>
              <a:gd name="connsiteY27" fmla="*/ 1528762 h 2182888"/>
              <a:gd name="connsiteX28" fmla="*/ 2158494 w 3103853"/>
              <a:gd name="connsiteY28" fmla="*/ 1447800 h 2182888"/>
              <a:gd name="connsiteX29" fmla="*/ 2168019 w 3103853"/>
              <a:gd name="connsiteY29" fmla="*/ 1433512 h 2182888"/>
              <a:gd name="connsiteX30" fmla="*/ 2182306 w 3103853"/>
              <a:gd name="connsiteY30" fmla="*/ 1414462 h 2182888"/>
              <a:gd name="connsiteX31" fmla="*/ 2201356 w 3103853"/>
              <a:gd name="connsiteY31" fmla="*/ 1385887 h 2182888"/>
              <a:gd name="connsiteX32" fmla="*/ 2206119 w 3103853"/>
              <a:gd name="connsiteY32" fmla="*/ 1371600 h 2182888"/>
              <a:gd name="connsiteX33" fmla="*/ 2220406 w 3103853"/>
              <a:gd name="connsiteY33" fmla="*/ 1357312 h 2182888"/>
              <a:gd name="connsiteX34" fmla="*/ 2234694 w 3103853"/>
              <a:gd name="connsiteY34" fmla="*/ 1328737 h 2182888"/>
              <a:gd name="connsiteX35" fmla="*/ 2244219 w 3103853"/>
              <a:gd name="connsiteY35" fmla="*/ 1290637 h 2182888"/>
              <a:gd name="connsiteX36" fmla="*/ 2248981 w 3103853"/>
              <a:gd name="connsiteY36" fmla="*/ 1262062 h 2182888"/>
              <a:gd name="connsiteX37" fmla="*/ 2258506 w 3103853"/>
              <a:gd name="connsiteY37" fmla="*/ 1233487 h 2182888"/>
              <a:gd name="connsiteX38" fmla="*/ 2263269 w 3103853"/>
              <a:gd name="connsiteY38" fmla="*/ 1200150 h 2182888"/>
              <a:gd name="connsiteX39" fmla="*/ 2272794 w 3103853"/>
              <a:gd name="connsiteY39" fmla="*/ 1166812 h 2182888"/>
              <a:gd name="connsiteX40" fmla="*/ 2277556 w 3103853"/>
              <a:gd name="connsiteY40" fmla="*/ 1123950 h 2182888"/>
              <a:gd name="connsiteX41" fmla="*/ 2282319 w 3103853"/>
              <a:gd name="connsiteY41" fmla="*/ 1085850 h 2182888"/>
              <a:gd name="connsiteX42" fmla="*/ 2277556 w 3103853"/>
              <a:gd name="connsiteY42" fmla="*/ 890587 h 2182888"/>
              <a:gd name="connsiteX43" fmla="*/ 2263269 w 3103853"/>
              <a:gd name="connsiteY43" fmla="*/ 823912 h 2182888"/>
              <a:gd name="connsiteX44" fmla="*/ 2177544 w 3103853"/>
              <a:gd name="connsiteY44" fmla="*/ 776287 h 2182888"/>
              <a:gd name="connsiteX45" fmla="*/ 2120394 w 3103853"/>
              <a:gd name="connsiteY45" fmla="*/ 752475 h 2182888"/>
              <a:gd name="connsiteX46" fmla="*/ 2106106 w 3103853"/>
              <a:gd name="connsiteY46" fmla="*/ 747712 h 2182888"/>
              <a:gd name="connsiteX47" fmla="*/ 2039431 w 3103853"/>
              <a:gd name="connsiteY47" fmla="*/ 742950 h 2182888"/>
              <a:gd name="connsiteX48" fmla="*/ 2034669 w 3103853"/>
              <a:gd name="connsiteY48" fmla="*/ 728662 h 2182888"/>
              <a:gd name="connsiteX49" fmla="*/ 2020381 w 3103853"/>
              <a:gd name="connsiteY49" fmla="*/ 690562 h 2182888"/>
              <a:gd name="connsiteX50" fmla="*/ 1982281 w 3103853"/>
              <a:gd name="connsiteY50" fmla="*/ 609600 h 2182888"/>
              <a:gd name="connsiteX51" fmla="*/ 1958469 w 3103853"/>
              <a:gd name="connsiteY51" fmla="*/ 547687 h 2182888"/>
              <a:gd name="connsiteX52" fmla="*/ 1948944 w 3103853"/>
              <a:gd name="connsiteY52" fmla="*/ 504825 h 2182888"/>
              <a:gd name="connsiteX53" fmla="*/ 1939419 w 3103853"/>
              <a:gd name="connsiteY53" fmla="*/ 490537 h 2182888"/>
              <a:gd name="connsiteX54" fmla="*/ 1906081 w 3103853"/>
              <a:gd name="connsiteY54" fmla="*/ 471487 h 2182888"/>
              <a:gd name="connsiteX55" fmla="*/ 1820356 w 3103853"/>
              <a:gd name="connsiteY55" fmla="*/ 438150 h 2182888"/>
              <a:gd name="connsiteX56" fmla="*/ 1748919 w 3103853"/>
              <a:gd name="connsiteY56" fmla="*/ 452437 h 2182888"/>
              <a:gd name="connsiteX57" fmla="*/ 1715581 w 3103853"/>
              <a:gd name="connsiteY57" fmla="*/ 476250 h 2182888"/>
              <a:gd name="connsiteX58" fmla="*/ 1667956 w 3103853"/>
              <a:gd name="connsiteY58" fmla="*/ 500062 h 2182888"/>
              <a:gd name="connsiteX59" fmla="*/ 1653669 w 3103853"/>
              <a:gd name="connsiteY59" fmla="*/ 509587 h 2182888"/>
              <a:gd name="connsiteX60" fmla="*/ 1634619 w 3103853"/>
              <a:gd name="connsiteY60" fmla="*/ 519112 h 2182888"/>
              <a:gd name="connsiteX61" fmla="*/ 1586994 w 3103853"/>
              <a:gd name="connsiteY61" fmla="*/ 552450 h 2182888"/>
              <a:gd name="connsiteX62" fmla="*/ 1558419 w 3103853"/>
              <a:gd name="connsiteY62" fmla="*/ 561975 h 2182888"/>
              <a:gd name="connsiteX63" fmla="*/ 1458406 w 3103853"/>
              <a:gd name="connsiteY63" fmla="*/ 619125 h 2182888"/>
              <a:gd name="connsiteX64" fmla="*/ 1391731 w 3103853"/>
              <a:gd name="connsiteY64" fmla="*/ 676275 h 2182888"/>
              <a:gd name="connsiteX65" fmla="*/ 1291719 w 3103853"/>
              <a:gd name="connsiteY65" fmla="*/ 719137 h 2182888"/>
              <a:gd name="connsiteX66" fmla="*/ 1229806 w 3103853"/>
              <a:gd name="connsiteY66" fmla="*/ 733425 h 2182888"/>
              <a:gd name="connsiteX67" fmla="*/ 1215519 w 3103853"/>
              <a:gd name="connsiteY67" fmla="*/ 738187 h 2182888"/>
              <a:gd name="connsiteX68" fmla="*/ 1039306 w 3103853"/>
              <a:gd name="connsiteY68" fmla="*/ 733425 h 2182888"/>
              <a:gd name="connsiteX69" fmla="*/ 1015494 w 3103853"/>
              <a:gd name="connsiteY69" fmla="*/ 728662 h 2182888"/>
              <a:gd name="connsiteX70" fmla="*/ 934531 w 3103853"/>
              <a:gd name="connsiteY70" fmla="*/ 723900 h 2182888"/>
              <a:gd name="connsiteX71" fmla="*/ 872619 w 3103853"/>
              <a:gd name="connsiteY71" fmla="*/ 719137 h 2182888"/>
              <a:gd name="connsiteX72" fmla="*/ 510669 w 3103853"/>
              <a:gd name="connsiteY72" fmla="*/ 723900 h 2182888"/>
              <a:gd name="connsiteX73" fmla="*/ 496381 w 3103853"/>
              <a:gd name="connsiteY73" fmla="*/ 728662 h 2182888"/>
              <a:gd name="connsiteX74" fmla="*/ 463044 w 3103853"/>
              <a:gd name="connsiteY74" fmla="*/ 733425 h 2182888"/>
              <a:gd name="connsiteX75" fmla="*/ 277306 w 3103853"/>
              <a:gd name="connsiteY75" fmla="*/ 719137 h 2182888"/>
              <a:gd name="connsiteX76" fmla="*/ 220156 w 3103853"/>
              <a:gd name="connsiteY76" fmla="*/ 695325 h 2182888"/>
              <a:gd name="connsiteX77" fmla="*/ 191581 w 3103853"/>
              <a:gd name="connsiteY77" fmla="*/ 685800 h 2182888"/>
              <a:gd name="connsiteX78" fmla="*/ 177294 w 3103853"/>
              <a:gd name="connsiteY78" fmla="*/ 676275 h 2182888"/>
              <a:gd name="connsiteX79" fmla="*/ 163006 w 3103853"/>
              <a:gd name="connsiteY79" fmla="*/ 661987 h 2182888"/>
              <a:gd name="connsiteX80" fmla="*/ 148719 w 3103853"/>
              <a:gd name="connsiteY80" fmla="*/ 657225 h 2182888"/>
              <a:gd name="connsiteX81" fmla="*/ 101094 w 3103853"/>
              <a:gd name="connsiteY81" fmla="*/ 619125 h 2182888"/>
              <a:gd name="connsiteX82" fmla="*/ 77281 w 3103853"/>
              <a:gd name="connsiteY82" fmla="*/ 571500 h 2182888"/>
              <a:gd name="connsiteX83" fmla="*/ 58231 w 3103853"/>
              <a:gd name="connsiteY83" fmla="*/ 533400 h 2182888"/>
              <a:gd name="connsiteX84" fmla="*/ 34419 w 3103853"/>
              <a:gd name="connsiteY84" fmla="*/ 404812 h 2182888"/>
              <a:gd name="connsiteX85" fmla="*/ 24894 w 3103853"/>
              <a:gd name="connsiteY85" fmla="*/ 366712 h 2182888"/>
              <a:gd name="connsiteX86" fmla="*/ 15369 w 3103853"/>
              <a:gd name="connsiteY86" fmla="*/ 342900 h 2182888"/>
              <a:gd name="connsiteX87" fmla="*/ 10606 w 3103853"/>
              <a:gd name="connsiteY87" fmla="*/ 290512 h 2182888"/>
              <a:gd name="connsiteX88" fmla="*/ 5844 w 3103853"/>
              <a:gd name="connsiteY88" fmla="*/ 257175 h 2182888"/>
              <a:gd name="connsiteX89" fmla="*/ 1081 w 3103853"/>
              <a:gd name="connsiteY89" fmla="*/ 195262 h 2182888"/>
              <a:gd name="connsiteX90" fmla="*/ 5844 w 3103853"/>
              <a:gd name="connsiteY90" fmla="*/ 71437 h 2182888"/>
              <a:gd name="connsiteX91" fmla="*/ 39181 w 3103853"/>
              <a:gd name="connsiteY91" fmla="*/ 52387 h 2182888"/>
              <a:gd name="connsiteX92" fmla="*/ 124906 w 3103853"/>
              <a:gd name="connsiteY92" fmla="*/ 42862 h 2182888"/>
              <a:gd name="connsiteX93" fmla="*/ 186819 w 3103853"/>
              <a:gd name="connsiteY93" fmla="*/ 57150 h 2182888"/>
              <a:gd name="connsiteX94" fmla="*/ 210631 w 3103853"/>
              <a:gd name="connsiteY94" fmla="*/ 71437 h 2182888"/>
              <a:gd name="connsiteX95" fmla="*/ 263019 w 3103853"/>
              <a:gd name="connsiteY95" fmla="*/ 104775 h 2182888"/>
              <a:gd name="connsiteX96" fmla="*/ 291594 w 3103853"/>
              <a:gd name="connsiteY96" fmla="*/ 123825 h 2182888"/>
              <a:gd name="connsiteX97" fmla="*/ 472569 w 3103853"/>
              <a:gd name="connsiteY97" fmla="*/ 209550 h 2182888"/>
              <a:gd name="connsiteX98" fmla="*/ 563056 w 3103853"/>
              <a:gd name="connsiteY98" fmla="*/ 204787 h 2182888"/>
              <a:gd name="connsiteX99" fmla="*/ 615444 w 3103853"/>
              <a:gd name="connsiteY99" fmla="*/ 185737 h 2182888"/>
              <a:gd name="connsiteX100" fmla="*/ 639256 w 3103853"/>
              <a:gd name="connsiteY100" fmla="*/ 180975 h 2182888"/>
              <a:gd name="connsiteX101" fmla="*/ 696406 w 3103853"/>
              <a:gd name="connsiteY101" fmla="*/ 166687 h 2182888"/>
              <a:gd name="connsiteX102" fmla="*/ 767844 w 3103853"/>
              <a:gd name="connsiteY102" fmla="*/ 123825 h 2182888"/>
              <a:gd name="connsiteX103" fmla="*/ 782131 w 3103853"/>
              <a:gd name="connsiteY103" fmla="*/ 114300 h 2182888"/>
              <a:gd name="connsiteX104" fmla="*/ 824994 w 3103853"/>
              <a:gd name="connsiteY104" fmla="*/ 90487 h 2182888"/>
              <a:gd name="connsiteX105" fmla="*/ 896431 w 3103853"/>
              <a:gd name="connsiteY105" fmla="*/ 47625 h 2182888"/>
              <a:gd name="connsiteX106" fmla="*/ 910719 w 3103853"/>
              <a:gd name="connsiteY106" fmla="*/ 38100 h 2182888"/>
              <a:gd name="connsiteX107" fmla="*/ 925006 w 3103853"/>
              <a:gd name="connsiteY107" fmla="*/ 23812 h 2182888"/>
              <a:gd name="connsiteX108" fmla="*/ 1012319 w 3103853"/>
              <a:gd name="connsiteY108" fmla="*/ 0 h 2182888"/>
              <a:gd name="connsiteX109" fmla="*/ 2957006 w 3103853"/>
              <a:gd name="connsiteY109" fmla="*/ 1587 h 2182888"/>
              <a:gd name="connsiteX110" fmla="*/ 2963356 w 3103853"/>
              <a:gd name="connsiteY110" fmla="*/ 2028825 h 2182888"/>
              <a:gd name="connsiteX111" fmla="*/ 2939544 w 3103853"/>
              <a:gd name="connsiteY111" fmla="*/ 2043112 h 2182888"/>
              <a:gd name="connsiteX112" fmla="*/ 2896681 w 3103853"/>
              <a:gd name="connsiteY112" fmla="*/ 2052637 h 2182888"/>
              <a:gd name="connsiteX113" fmla="*/ 2844294 w 3103853"/>
              <a:gd name="connsiteY113" fmla="*/ 2081212 h 2182888"/>
              <a:gd name="connsiteX114" fmla="*/ 2820481 w 3103853"/>
              <a:gd name="connsiteY114" fmla="*/ 2085975 h 2182888"/>
              <a:gd name="connsiteX115" fmla="*/ 2772856 w 3103853"/>
              <a:gd name="connsiteY115" fmla="*/ 2100262 h 2182888"/>
              <a:gd name="connsiteX116" fmla="*/ 2715706 w 3103853"/>
              <a:gd name="connsiteY116" fmla="*/ 2133600 h 2182888"/>
              <a:gd name="connsiteX0" fmla="*/ 2715706 w 2963356"/>
              <a:gd name="connsiteY0" fmla="*/ 2133600 h 2182888"/>
              <a:gd name="connsiteX1" fmla="*/ 2715706 w 2963356"/>
              <a:gd name="connsiteY1" fmla="*/ 2133600 h 2182888"/>
              <a:gd name="connsiteX2" fmla="*/ 2720469 w 2963356"/>
              <a:gd name="connsiteY2" fmla="*/ 2081212 h 2182888"/>
              <a:gd name="connsiteX3" fmla="*/ 2758569 w 2963356"/>
              <a:gd name="connsiteY3" fmla="*/ 2024062 h 2182888"/>
              <a:gd name="connsiteX4" fmla="*/ 2772856 w 2963356"/>
              <a:gd name="connsiteY4" fmla="*/ 1995487 h 2182888"/>
              <a:gd name="connsiteX5" fmla="*/ 2777619 w 2963356"/>
              <a:gd name="connsiteY5" fmla="*/ 1976437 h 2182888"/>
              <a:gd name="connsiteX6" fmla="*/ 2796669 w 2963356"/>
              <a:gd name="connsiteY6" fmla="*/ 1943100 h 2182888"/>
              <a:gd name="connsiteX7" fmla="*/ 2801431 w 2963356"/>
              <a:gd name="connsiteY7" fmla="*/ 1781175 h 2182888"/>
              <a:gd name="connsiteX8" fmla="*/ 2806194 w 2963356"/>
              <a:gd name="connsiteY8" fmla="*/ 1733550 h 2182888"/>
              <a:gd name="connsiteX9" fmla="*/ 2810956 w 2963356"/>
              <a:gd name="connsiteY9" fmla="*/ 1671637 h 2182888"/>
              <a:gd name="connsiteX10" fmla="*/ 2806194 w 2963356"/>
              <a:gd name="connsiteY10" fmla="*/ 1538287 h 2182888"/>
              <a:gd name="connsiteX11" fmla="*/ 2791906 w 2963356"/>
              <a:gd name="connsiteY11" fmla="*/ 1476375 h 2182888"/>
              <a:gd name="connsiteX12" fmla="*/ 2782381 w 2963356"/>
              <a:gd name="connsiteY12" fmla="*/ 1457325 h 2182888"/>
              <a:gd name="connsiteX13" fmla="*/ 2777619 w 2963356"/>
              <a:gd name="connsiteY13" fmla="*/ 1443037 h 2182888"/>
              <a:gd name="connsiteX14" fmla="*/ 2729994 w 2963356"/>
              <a:gd name="connsiteY14" fmla="*/ 1385887 h 2182888"/>
              <a:gd name="connsiteX15" fmla="*/ 2715706 w 2963356"/>
              <a:gd name="connsiteY15" fmla="*/ 1376362 h 2182888"/>
              <a:gd name="connsiteX16" fmla="*/ 2701419 w 2963356"/>
              <a:gd name="connsiteY16" fmla="*/ 1371600 h 2182888"/>
              <a:gd name="connsiteX17" fmla="*/ 2687131 w 2963356"/>
              <a:gd name="connsiteY17" fmla="*/ 1362075 h 2182888"/>
              <a:gd name="connsiteX18" fmla="*/ 2549019 w 2963356"/>
              <a:gd name="connsiteY18" fmla="*/ 1366837 h 2182888"/>
              <a:gd name="connsiteX19" fmla="*/ 2506156 w 2963356"/>
              <a:gd name="connsiteY19" fmla="*/ 1385887 h 2182888"/>
              <a:gd name="connsiteX20" fmla="*/ 2487106 w 2963356"/>
              <a:gd name="connsiteY20" fmla="*/ 1395412 h 2182888"/>
              <a:gd name="connsiteX21" fmla="*/ 2463294 w 2963356"/>
              <a:gd name="connsiteY21" fmla="*/ 1400175 h 2182888"/>
              <a:gd name="connsiteX22" fmla="*/ 2377569 w 2963356"/>
              <a:gd name="connsiteY22" fmla="*/ 1428750 h 2182888"/>
              <a:gd name="connsiteX23" fmla="*/ 2348994 w 2963356"/>
              <a:gd name="connsiteY23" fmla="*/ 1438275 h 2182888"/>
              <a:gd name="connsiteX24" fmla="*/ 2268031 w 2963356"/>
              <a:gd name="connsiteY24" fmla="*/ 1485900 h 2182888"/>
              <a:gd name="connsiteX25" fmla="*/ 2239456 w 2963356"/>
              <a:gd name="connsiteY25" fmla="*/ 1504950 h 2182888"/>
              <a:gd name="connsiteX26" fmla="*/ 2225169 w 2963356"/>
              <a:gd name="connsiteY26" fmla="*/ 1514475 h 2182888"/>
              <a:gd name="connsiteX27" fmla="*/ 2172781 w 2963356"/>
              <a:gd name="connsiteY27" fmla="*/ 1528762 h 2182888"/>
              <a:gd name="connsiteX28" fmla="*/ 2158494 w 2963356"/>
              <a:gd name="connsiteY28" fmla="*/ 1447800 h 2182888"/>
              <a:gd name="connsiteX29" fmla="*/ 2168019 w 2963356"/>
              <a:gd name="connsiteY29" fmla="*/ 1433512 h 2182888"/>
              <a:gd name="connsiteX30" fmla="*/ 2182306 w 2963356"/>
              <a:gd name="connsiteY30" fmla="*/ 1414462 h 2182888"/>
              <a:gd name="connsiteX31" fmla="*/ 2201356 w 2963356"/>
              <a:gd name="connsiteY31" fmla="*/ 1385887 h 2182888"/>
              <a:gd name="connsiteX32" fmla="*/ 2206119 w 2963356"/>
              <a:gd name="connsiteY32" fmla="*/ 1371600 h 2182888"/>
              <a:gd name="connsiteX33" fmla="*/ 2220406 w 2963356"/>
              <a:gd name="connsiteY33" fmla="*/ 1357312 h 2182888"/>
              <a:gd name="connsiteX34" fmla="*/ 2234694 w 2963356"/>
              <a:gd name="connsiteY34" fmla="*/ 1328737 h 2182888"/>
              <a:gd name="connsiteX35" fmla="*/ 2244219 w 2963356"/>
              <a:gd name="connsiteY35" fmla="*/ 1290637 h 2182888"/>
              <a:gd name="connsiteX36" fmla="*/ 2248981 w 2963356"/>
              <a:gd name="connsiteY36" fmla="*/ 1262062 h 2182888"/>
              <a:gd name="connsiteX37" fmla="*/ 2258506 w 2963356"/>
              <a:gd name="connsiteY37" fmla="*/ 1233487 h 2182888"/>
              <a:gd name="connsiteX38" fmla="*/ 2263269 w 2963356"/>
              <a:gd name="connsiteY38" fmla="*/ 1200150 h 2182888"/>
              <a:gd name="connsiteX39" fmla="*/ 2272794 w 2963356"/>
              <a:gd name="connsiteY39" fmla="*/ 1166812 h 2182888"/>
              <a:gd name="connsiteX40" fmla="*/ 2277556 w 2963356"/>
              <a:gd name="connsiteY40" fmla="*/ 1123950 h 2182888"/>
              <a:gd name="connsiteX41" fmla="*/ 2282319 w 2963356"/>
              <a:gd name="connsiteY41" fmla="*/ 1085850 h 2182888"/>
              <a:gd name="connsiteX42" fmla="*/ 2277556 w 2963356"/>
              <a:gd name="connsiteY42" fmla="*/ 890587 h 2182888"/>
              <a:gd name="connsiteX43" fmla="*/ 2263269 w 2963356"/>
              <a:gd name="connsiteY43" fmla="*/ 823912 h 2182888"/>
              <a:gd name="connsiteX44" fmla="*/ 2177544 w 2963356"/>
              <a:gd name="connsiteY44" fmla="*/ 776287 h 2182888"/>
              <a:gd name="connsiteX45" fmla="*/ 2120394 w 2963356"/>
              <a:gd name="connsiteY45" fmla="*/ 752475 h 2182888"/>
              <a:gd name="connsiteX46" fmla="*/ 2106106 w 2963356"/>
              <a:gd name="connsiteY46" fmla="*/ 747712 h 2182888"/>
              <a:gd name="connsiteX47" fmla="*/ 2039431 w 2963356"/>
              <a:gd name="connsiteY47" fmla="*/ 742950 h 2182888"/>
              <a:gd name="connsiteX48" fmla="*/ 2034669 w 2963356"/>
              <a:gd name="connsiteY48" fmla="*/ 728662 h 2182888"/>
              <a:gd name="connsiteX49" fmla="*/ 2020381 w 2963356"/>
              <a:gd name="connsiteY49" fmla="*/ 690562 h 2182888"/>
              <a:gd name="connsiteX50" fmla="*/ 1982281 w 2963356"/>
              <a:gd name="connsiteY50" fmla="*/ 609600 h 2182888"/>
              <a:gd name="connsiteX51" fmla="*/ 1958469 w 2963356"/>
              <a:gd name="connsiteY51" fmla="*/ 547687 h 2182888"/>
              <a:gd name="connsiteX52" fmla="*/ 1948944 w 2963356"/>
              <a:gd name="connsiteY52" fmla="*/ 504825 h 2182888"/>
              <a:gd name="connsiteX53" fmla="*/ 1939419 w 2963356"/>
              <a:gd name="connsiteY53" fmla="*/ 490537 h 2182888"/>
              <a:gd name="connsiteX54" fmla="*/ 1906081 w 2963356"/>
              <a:gd name="connsiteY54" fmla="*/ 471487 h 2182888"/>
              <a:gd name="connsiteX55" fmla="*/ 1820356 w 2963356"/>
              <a:gd name="connsiteY55" fmla="*/ 438150 h 2182888"/>
              <a:gd name="connsiteX56" fmla="*/ 1748919 w 2963356"/>
              <a:gd name="connsiteY56" fmla="*/ 452437 h 2182888"/>
              <a:gd name="connsiteX57" fmla="*/ 1715581 w 2963356"/>
              <a:gd name="connsiteY57" fmla="*/ 476250 h 2182888"/>
              <a:gd name="connsiteX58" fmla="*/ 1667956 w 2963356"/>
              <a:gd name="connsiteY58" fmla="*/ 500062 h 2182888"/>
              <a:gd name="connsiteX59" fmla="*/ 1653669 w 2963356"/>
              <a:gd name="connsiteY59" fmla="*/ 509587 h 2182888"/>
              <a:gd name="connsiteX60" fmla="*/ 1634619 w 2963356"/>
              <a:gd name="connsiteY60" fmla="*/ 519112 h 2182888"/>
              <a:gd name="connsiteX61" fmla="*/ 1586994 w 2963356"/>
              <a:gd name="connsiteY61" fmla="*/ 552450 h 2182888"/>
              <a:gd name="connsiteX62" fmla="*/ 1558419 w 2963356"/>
              <a:gd name="connsiteY62" fmla="*/ 561975 h 2182888"/>
              <a:gd name="connsiteX63" fmla="*/ 1458406 w 2963356"/>
              <a:gd name="connsiteY63" fmla="*/ 619125 h 2182888"/>
              <a:gd name="connsiteX64" fmla="*/ 1391731 w 2963356"/>
              <a:gd name="connsiteY64" fmla="*/ 676275 h 2182888"/>
              <a:gd name="connsiteX65" fmla="*/ 1291719 w 2963356"/>
              <a:gd name="connsiteY65" fmla="*/ 719137 h 2182888"/>
              <a:gd name="connsiteX66" fmla="*/ 1229806 w 2963356"/>
              <a:gd name="connsiteY66" fmla="*/ 733425 h 2182888"/>
              <a:gd name="connsiteX67" fmla="*/ 1215519 w 2963356"/>
              <a:gd name="connsiteY67" fmla="*/ 738187 h 2182888"/>
              <a:gd name="connsiteX68" fmla="*/ 1039306 w 2963356"/>
              <a:gd name="connsiteY68" fmla="*/ 733425 h 2182888"/>
              <a:gd name="connsiteX69" fmla="*/ 1015494 w 2963356"/>
              <a:gd name="connsiteY69" fmla="*/ 728662 h 2182888"/>
              <a:gd name="connsiteX70" fmla="*/ 934531 w 2963356"/>
              <a:gd name="connsiteY70" fmla="*/ 723900 h 2182888"/>
              <a:gd name="connsiteX71" fmla="*/ 872619 w 2963356"/>
              <a:gd name="connsiteY71" fmla="*/ 719137 h 2182888"/>
              <a:gd name="connsiteX72" fmla="*/ 510669 w 2963356"/>
              <a:gd name="connsiteY72" fmla="*/ 723900 h 2182888"/>
              <a:gd name="connsiteX73" fmla="*/ 496381 w 2963356"/>
              <a:gd name="connsiteY73" fmla="*/ 728662 h 2182888"/>
              <a:gd name="connsiteX74" fmla="*/ 463044 w 2963356"/>
              <a:gd name="connsiteY74" fmla="*/ 733425 h 2182888"/>
              <a:gd name="connsiteX75" fmla="*/ 277306 w 2963356"/>
              <a:gd name="connsiteY75" fmla="*/ 719137 h 2182888"/>
              <a:gd name="connsiteX76" fmla="*/ 220156 w 2963356"/>
              <a:gd name="connsiteY76" fmla="*/ 695325 h 2182888"/>
              <a:gd name="connsiteX77" fmla="*/ 191581 w 2963356"/>
              <a:gd name="connsiteY77" fmla="*/ 685800 h 2182888"/>
              <a:gd name="connsiteX78" fmla="*/ 177294 w 2963356"/>
              <a:gd name="connsiteY78" fmla="*/ 676275 h 2182888"/>
              <a:gd name="connsiteX79" fmla="*/ 163006 w 2963356"/>
              <a:gd name="connsiteY79" fmla="*/ 661987 h 2182888"/>
              <a:gd name="connsiteX80" fmla="*/ 148719 w 2963356"/>
              <a:gd name="connsiteY80" fmla="*/ 657225 h 2182888"/>
              <a:gd name="connsiteX81" fmla="*/ 101094 w 2963356"/>
              <a:gd name="connsiteY81" fmla="*/ 619125 h 2182888"/>
              <a:gd name="connsiteX82" fmla="*/ 77281 w 2963356"/>
              <a:gd name="connsiteY82" fmla="*/ 571500 h 2182888"/>
              <a:gd name="connsiteX83" fmla="*/ 58231 w 2963356"/>
              <a:gd name="connsiteY83" fmla="*/ 533400 h 2182888"/>
              <a:gd name="connsiteX84" fmla="*/ 34419 w 2963356"/>
              <a:gd name="connsiteY84" fmla="*/ 404812 h 2182888"/>
              <a:gd name="connsiteX85" fmla="*/ 24894 w 2963356"/>
              <a:gd name="connsiteY85" fmla="*/ 366712 h 2182888"/>
              <a:gd name="connsiteX86" fmla="*/ 15369 w 2963356"/>
              <a:gd name="connsiteY86" fmla="*/ 342900 h 2182888"/>
              <a:gd name="connsiteX87" fmla="*/ 10606 w 2963356"/>
              <a:gd name="connsiteY87" fmla="*/ 290512 h 2182888"/>
              <a:gd name="connsiteX88" fmla="*/ 5844 w 2963356"/>
              <a:gd name="connsiteY88" fmla="*/ 257175 h 2182888"/>
              <a:gd name="connsiteX89" fmla="*/ 1081 w 2963356"/>
              <a:gd name="connsiteY89" fmla="*/ 195262 h 2182888"/>
              <a:gd name="connsiteX90" fmla="*/ 5844 w 2963356"/>
              <a:gd name="connsiteY90" fmla="*/ 71437 h 2182888"/>
              <a:gd name="connsiteX91" fmla="*/ 39181 w 2963356"/>
              <a:gd name="connsiteY91" fmla="*/ 52387 h 2182888"/>
              <a:gd name="connsiteX92" fmla="*/ 124906 w 2963356"/>
              <a:gd name="connsiteY92" fmla="*/ 42862 h 2182888"/>
              <a:gd name="connsiteX93" fmla="*/ 186819 w 2963356"/>
              <a:gd name="connsiteY93" fmla="*/ 57150 h 2182888"/>
              <a:gd name="connsiteX94" fmla="*/ 210631 w 2963356"/>
              <a:gd name="connsiteY94" fmla="*/ 71437 h 2182888"/>
              <a:gd name="connsiteX95" fmla="*/ 263019 w 2963356"/>
              <a:gd name="connsiteY95" fmla="*/ 104775 h 2182888"/>
              <a:gd name="connsiteX96" fmla="*/ 291594 w 2963356"/>
              <a:gd name="connsiteY96" fmla="*/ 123825 h 2182888"/>
              <a:gd name="connsiteX97" fmla="*/ 472569 w 2963356"/>
              <a:gd name="connsiteY97" fmla="*/ 209550 h 2182888"/>
              <a:gd name="connsiteX98" fmla="*/ 563056 w 2963356"/>
              <a:gd name="connsiteY98" fmla="*/ 204787 h 2182888"/>
              <a:gd name="connsiteX99" fmla="*/ 615444 w 2963356"/>
              <a:gd name="connsiteY99" fmla="*/ 185737 h 2182888"/>
              <a:gd name="connsiteX100" fmla="*/ 639256 w 2963356"/>
              <a:gd name="connsiteY100" fmla="*/ 180975 h 2182888"/>
              <a:gd name="connsiteX101" fmla="*/ 696406 w 2963356"/>
              <a:gd name="connsiteY101" fmla="*/ 166687 h 2182888"/>
              <a:gd name="connsiteX102" fmla="*/ 767844 w 2963356"/>
              <a:gd name="connsiteY102" fmla="*/ 123825 h 2182888"/>
              <a:gd name="connsiteX103" fmla="*/ 782131 w 2963356"/>
              <a:gd name="connsiteY103" fmla="*/ 114300 h 2182888"/>
              <a:gd name="connsiteX104" fmla="*/ 824994 w 2963356"/>
              <a:gd name="connsiteY104" fmla="*/ 90487 h 2182888"/>
              <a:gd name="connsiteX105" fmla="*/ 896431 w 2963356"/>
              <a:gd name="connsiteY105" fmla="*/ 47625 h 2182888"/>
              <a:gd name="connsiteX106" fmla="*/ 910719 w 2963356"/>
              <a:gd name="connsiteY106" fmla="*/ 38100 h 2182888"/>
              <a:gd name="connsiteX107" fmla="*/ 925006 w 2963356"/>
              <a:gd name="connsiteY107" fmla="*/ 23812 h 2182888"/>
              <a:gd name="connsiteX108" fmla="*/ 1012319 w 2963356"/>
              <a:gd name="connsiteY108" fmla="*/ 0 h 2182888"/>
              <a:gd name="connsiteX109" fmla="*/ 2957006 w 2963356"/>
              <a:gd name="connsiteY109" fmla="*/ 1587 h 2182888"/>
              <a:gd name="connsiteX110" fmla="*/ 2963356 w 2963356"/>
              <a:gd name="connsiteY110" fmla="*/ 2028825 h 2182888"/>
              <a:gd name="connsiteX111" fmla="*/ 2939544 w 2963356"/>
              <a:gd name="connsiteY111" fmla="*/ 2043112 h 2182888"/>
              <a:gd name="connsiteX112" fmla="*/ 2896681 w 2963356"/>
              <a:gd name="connsiteY112" fmla="*/ 2052637 h 2182888"/>
              <a:gd name="connsiteX113" fmla="*/ 2844294 w 2963356"/>
              <a:gd name="connsiteY113" fmla="*/ 2081212 h 2182888"/>
              <a:gd name="connsiteX114" fmla="*/ 2820481 w 2963356"/>
              <a:gd name="connsiteY114" fmla="*/ 2085975 h 2182888"/>
              <a:gd name="connsiteX115" fmla="*/ 2772856 w 2963356"/>
              <a:gd name="connsiteY115" fmla="*/ 2100262 h 2182888"/>
              <a:gd name="connsiteX116" fmla="*/ 2715706 w 2963356"/>
              <a:gd name="connsiteY116" fmla="*/ 2133600 h 2182888"/>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106106 w 2963356"/>
              <a:gd name="connsiteY46" fmla="*/ 7477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291719 w 2963356"/>
              <a:gd name="connsiteY65" fmla="*/ 719137 h 2133600"/>
              <a:gd name="connsiteX66" fmla="*/ 1229806 w 2963356"/>
              <a:gd name="connsiteY66" fmla="*/ 733425 h 2133600"/>
              <a:gd name="connsiteX67" fmla="*/ 1215519 w 2963356"/>
              <a:gd name="connsiteY67" fmla="*/ 738187 h 2133600"/>
              <a:gd name="connsiteX68" fmla="*/ 1039306 w 2963356"/>
              <a:gd name="connsiteY68" fmla="*/ 733425 h 2133600"/>
              <a:gd name="connsiteX69" fmla="*/ 1015494 w 2963356"/>
              <a:gd name="connsiteY69" fmla="*/ 728662 h 2133600"/>
              <a:gd name="connsiteX70" fmla="*/ 934531 w 2963356"/>
              <a:gd name="connsiteY70" fmla="*/ 723900 h 2133600"/>
              <a:gd name="connsiteX71" fmla="*/ 872619 w 2963356"/>
              <a:gd name="connsiteY71" fmla="*/ 719137 h 2133600"/>
              <a:gd name="connsiteX72" fmla="*/ 510669 w 2963356"/>
              <a:gd name="connsiteY72" fmla="*/ 723900 h 2133600"/>
              <a:gd name="connsiteX73" fmla="*/ 496381 w 2963356"/>
              <a:gd name="connsiteY73" fmla="*/ 728662 h 2133600"/>
              <a:gd name="connsiteX74" fmla="*/ 463044 w 2963356"/>
              <a:gd name="connsiteY74" fmla="*/ 733425 h 2133600"/>
              <a:gd name="connsiteX75" fmla="*/ 277306 w 2963356"/>
              <a:gd name="connsiteY75" fmla="*/ 719137 h 2133600"/>
              <a:gd name="connsiteX76" fmla="*/ 220156 w 2963356"/>
              <a:gd name="connsiteY76" fmla="*/ 695325 h 2133600"/>
              <a:gd name="connsiteX77" fmla="*/ 191581 w 2963356"/>
              <a:gd name="connsiteY77" fmla="*/ 685800 h 2133600"/>
              <a:gd name="connsiteX78" fmla="*/ 177294 w 2963356"/>
              <a:gd name="connsiteY78" fmla="*/ 676275 h 2133600"/>
              <a:gd name="connsiteX79" fmla="*/ 163006 w 2963356"/>
              <a:gd name="connsiteY79" fmla="*/ 661987 h 2133600"/>
              <a:gd name="connsiteX80" fmla="*/ 148719 w 2963356"/>
              <a:gd name="connsiteY80" fmla="*/ 657225 h 2133600"/>
              <a:gd name="connsiteX81" fmla="*/ 101094 w 2963356"/>
              <a:gd name="connsiteY81" fmla="*/ 619125 h 2133600"/>
              <a:gd name="connsiteX82" fmla="*/ 77281 w 2963356"/>
              <a:gd name="connsiteY82" fmla="*/ 571500 h 2133600"/>
              <a:gd name="connsiteX83" fmla="*/ 58231 w 2963356"/>
              <a:gd name="connsiteY83" fmla="*/ 533400 h 2133600"/>
              <a:gd name="connsiteX84" fmla="*/ 34419 w 2963356"/>
              <a:gd name="connsiteY84" fmla="*/ 404812 h 2133600"/>
              <a:gd name="connsiteX85" fmla="*/ 24894 w 2963356"/>
              <a:gd name="connsiteY85" fmla="*/ 366712 h 2133600"/>
              <a:gd name="connsiteX86" fmla="*/ 15369 w 2963356"/>
              <a:gd name="connsiteY86" fmla="*/ 342900 h 2133600"/>
              <a:gd name="connsiteX87" fmla="*/ 10606 w 2963356"/>
              <a:gd name="connsiteY87" fmla="*/ 290512 h 2133600"/>
              <a:gd name="connsiteX88" fmla="*/ 5844 w 2963356"/>
              <a:gd name="connsiteY88" fmla="*/ 257175 h 2133600"/>
              <a:gd name="connsiteX89" fmla="*/ 1081 w 2963356"/>
              <a:gd name="connsiteY89" fmla="*/ 195262 h 2133600"/>
              <a:gd name="connsiteX90" fmla="*/ 5844 w 2963356"/>
              <a:gd name="connsiteY90" fmla="*/ 71437 h 2133600"/>
              <a:gd name="connsiteX91" fmla="*/ 39181 w 2963356"/>
              <a:gd name="connsiteY91" fmla="*/ 52387 h 2133600"/>
              <a:gd name="connsiteX92" fmla="*/ 124906 w 2963356"/>
              <a:gd name="connsiteY92" fmla="*/ 42862 h 2133600"/>
              <a:gd name="connsiteX93" fmla="*/ 186819 w 2963356"/>
              <a:gd name="connsiteY93" fmla="*/ 57150 h 2133600"/>
              <a:gd name="connsiteX94" fmla="*/ 210631 w 2963356"/>
              <a:gd name="connsiteY94" fmla="*/ 71437 h 2133600"/>
              <a:gd name="connsiteX95" fmla="*/ 263019 w 2963356"/>
              <a:gd name="connsiteY95" fmla="*/ 104775 h 2133600"/>
              <a:gd name="connsiteX96" fmla="*/ 291594 w 2963356"/>
              <a:gd name="connsiteY96" fmla="*/ 123825 h 2133600"/>
              <a:gd name="connsiteX97" fmla="*/ 472569 w 2963356"/>
              <a:gd name="connsiteY97" fmla="*/ 209550 h 2133600"/>
              <a:gd name="connsiteX98" fmla="*/ 563056 w 2963356"/>
              <a:gd name="connsiteY98" fmla="*/ 204787 h 2133600"/>
              <a:gd name="connsiteX99" fmla="*/ 615444 w 2963356"/>
              <a:gd name="connsiteY99" fmla="*/ 185737 h 2133600"/>
              <a:gd name="connsiteX100" fmla="*/ 639256 w 2963356"/>
              <a:gd name="connsiteY100" fmla="*/ 180975 h 2133600"/>
              <a:gd name="connsiteX101" fmla="*/ 696406 w 2963356"/>
              <a:gd name="connsiteY101" fmla="*/ 166687 h 2133600"/>
              <a:gd name="connsiteX102" fmla="*/ 767844 w 2963356"/>
              <a:gd name="connsiteY102" fmla="*/ 123825 h 2133600"/>
              <a:gd name="connsiteX103" fmla="*/ 782131 w 2963356"/>
              <a:gd name="connsiteY103" fmla="*/ 114300 h 2133600"/>
              <a:gd name="connsiteX104" fmla="*/ 824994 w 2963356"/>
              <a:gd name="connsiteY104" fmla="*/ 90487 h 2133600"/>
              <a:gd name="connsiteX105" fmla="*/ 896431 w 2963356"/>
              <a:gd name="connsiteY105" fmla="*/ 47625 h 2133600"/>
              <a:gd name="connsiteX106" fmla="*/ 910719 w 2963356"/>
              <a:gd name="connsiteY106" fmla="*/ 38100 h 2133600"/>
              <a:gd name="connsiteX107" fmla="*/ 925006 w 2963356"/>
              <a:gd name="connsiteY107" fmla="*/ 23812 h 2133600"/>
              <a:gd name="connsiteX108" fmla="*/ 1012319 w 2963356"/>
              <a:gd name="connsiteY108" fmla="*/ 0 h 2133600"/>
              <a:gd name="connsiteX109" fmla="*/ 2957006 w 2963356"/>
              <a:gd name="connsiteY109" fmla="*/ 1587 h 2133600"/>
              <a:gd name="connsiteX110" fmla="*/ 2963356 w 2963356"/>
              <a:gd name="connsiteY110" fmla="*/ 2028825 h 2133600"/>
              <a:gd name="connsiteX111" fmla="*/ 2939544 w 2963356"/>
              <a:gd name="connsiteY111" fmla="*/ 2043112 h 2133600"/>
              <a:gd name="connsiteX112" fmla="*/ 2896681 w 2963356"/>
              <a:gd name="connsiteY112" fmla="*/ 2052637 h 2133600"/>
              <a:gd name="connsiteX113" fmla="*/ 2844294 w 2963356"/>
              <a:gd name="connsiteY113" fmla="*/ 2081212 h 2133600"/>
              <a:gd name="connsiteX114" fmla="*/ 2820481 w 2963356"/>
              <a:gd name="connsiteY114" fmla="*/ 2085975 h 2133600"/>
              <a:gd name="connsiteX115" fmla="*/ 2772856 w 2963356"/>
              <a:gd name="connsiteY115" fmla="*/ 2100262 h 2133600"/>
              <a:gd name="connsiteX116" fmla="*/ 2715706 w 2963356"/>
              <a:gd name="connsiteY116"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106106 w 2963356"/>
              <a:gd name="connsiteY46" fmla="*/ 7477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291719 w 2963356"/>
              <a:gd name="connsiteY65" fmla="*/ 719137 h 2133600"/>
              <a:gd name="connsiteX66" fmla="*/ 1229806 w 2963356"/>
              <a:gd name="connsiteY66" fmla="*/ 733425 h 2133600"/>
              <a:gd name="connsiteX67" fmla="*/ 1215519 w 2963356"/>
              <a:gd name="connsiteY67" fmla="*/ 738187 h 2133600"/>
              <a:gd name="connsiteX68" fmla="*/ 1039306 w 2963356"/>
              <a:gd name="connsiteY68" fmla="*/ 733425 h 2133600"/>
              <a:gd name="connsiteX69" fmla="*/ 1015494 w 2963356"/>
              <a:gd name="connsiteY69" fmla="*/ 728662 h 2133600"/>
              <a:gd name="connsiteX70" fmla="*/ 934531 w 2963356"/>
              <a:gd name="connsiteY70" fmla="*/ 723900 h 2133600"/>
              <a:gd name="connsiteX71" fmla="*/ 872619 w 2963356"/>
              <a:gd name="connsiteY71" fmla="*/ 719137 h 2133600"/>
              <a:gd name="connsiteX72" fmla="*/ 510669 w 2963356"/>
              <a:gd name="connsiteY72" fmla="*/ 723900 h 2133600"/>
              <a:gd name="connsiteX73" fmla="*/ 496381 w 2963356"/>
              <a:gd name="connsiteY73" fmla="*/ 728662 h 2133600"/>
              <a:gd name="connsiteX74" fmla="*/ 463044 w 2963356"/>
              <a:gd name="connsiteY74" fmla="*/ 733425 h 2133600"/>
              <a:gd name="connsiteX75" fmla="*/ 343981 w 2963356"/>
              <a:gd name="connsiteY75" fmla="*/ 760412 h 2133600"/>
              <a:gd name="connsiteX76" fmla="*/ 220156 w 2963356"/>
              <a:gd name="connsiteY76" fmla="*/ 695325 h 2133600"/>
              <a:gd name="connsiteX77" fmla="*/ 191581 w 2963356"/>
              <a:gd name="connsiteY77" fmla="*/ 685800 h 2133600"/>
              <a:gd name="connsiteX78" fmla="*/ 177294 w 2963356"/>
              <a:gd name="connsiteY78" fmla="*/ 676275 h 2133600"/>
              <a:gd name="connsiteX79" fmla="*/ 163006 w 2963356"/>
              <a:gd name="connsiteY79" fmla="*/ 661987 h 2133600"/>
              <a:gd name="connsiteX80" fmla="*/ 148719 w 2963356"/>
              <a:gd name="connsiteY80" fmla="*/ 657225 h 2133600"/>
              <a:gd name="connsiteX81" fmla="*/ 101094 w 2963356"/>
              <a:gd name="connsiteY81" fmla="*/ 619125 h 2133600"/>
              <a:gd name="connsiteX82" fmla="*/ 77281 w 2963356"/>
              <a:gd name="connsiteY82" fmla="*/ 571500 h 2133600"/>
              <a:gd name="connsiteX83" fmla="*/ 58231 w 2963356"/>
              <a:gd name="connsiteY83" fmla="*/ 533400 h 2133600"/>
              <a:gd name="connsiteX84" fmla="*/ 34419 w 2963356"/>
              <a:gd name="connsiteY84" fmla="*/ 404812 h 2133600"/>
              <a:gd name="connsiteX85" fmla="*/ 24894 w 2963356"/>
              <a:gd name="connsiteY85" fmla="*/ 366712 h 2133600"/>
              <a:gd name="connsiteX86" fmla="*/ 15369 w 2963356"/>
              <a:gd name="connsiteY86" fmla="*/ 342900 h 2133600"/>
              <a:gd name="connsiteX87" fmla="*/ 10606 w 2963356"/>
              <a:gd name="connsiteY87" fmla="*/ 290512 h 2133600"/>
              <a:gd name="connsiteX88" fmla="*/ 5844 w 2963356"/>
              <a:gd name="connsiteY88" fmla="*/ 257175 h 2133600"/>
              <a:gd name="connsiteX89" fmla="*/ 1081 w 2963356"/>
              <a:gd name="connsiteY89" fmla="*/ 195262 h 2133600"/>
              <a:gd name="connsiteX90" fmla="*/ 5844 w 2963356"/>
              <a:gd name="connsiteY90" fmla="*/ 71437 h 2133600"/>
              <a:gd name="connsiteX91" fmla="*/ 39181 w 2963356"/>
              <a:gd name="connsiteY91" fmla="*/ 52387 h 2133600"/>
              <a:gd name="connsiteX92" fmla="*/ 124906 w 2963356"/>
              <a:gd name="connsiteY92" fmla="*/ 42862 h 2133600"/>
              <a:gd name="connsiteX93" fmla="*/ 186819 w 2963356"/>
              <a:gd name="connsiteY93" fmla="*/ 57150 h 2133600"/>
              <a:gd name="connsiteX94" fmla="*/ 210631 w 2963356"/>
              <a:gd name="connsiteY94" fmla="*/ 71437 h 2133600"/>
              <a:gd name="connsiteX95" fmla="*/ 263019 w 2963356"/>
              <a:gd name="connsiteY95" fmla="*/ 104775 h 2133600"/>
              <a:gd name="connsiteX96" fmla="*/ 291594 w 2963356"/>
              <a:gd name="connsiteY96" fmla="*/ 123825 h 2133600"/>
              <a:gd name="connsiteX97" fmla="*/ 472569 w 2963356"/>
              <a:gd name="connsiteY97" fmla="*/ 209550 h 2133600"/>
              <a:gd name="connsiteX98" fmla="*/ 563056 w 2963356"/>
              <a:gd name="connsiteY98" fmla="*/ 204787 h 2133600"/>
              <a:gd name="connsiteX99" fmla="*/ 615444 w 2963356"/>
              <a:gd name="connsiteY99" fmla="*/ 185737 h 2133600"/>
              <a:gd name="connsiteX100" fmla="*/ 639256 w 2963356"/>
              <a:gd name="connsiteY100" fmla="*/ 180975 h 2133600"/>
              <a:gd name="connsiteX101" fmla="*/ 696406 w 2963356"/>
              <a:gd name="connsiteY101" fmla="*/ 166687 h 2133600"/>
              <a:gd name="connsiteX102" fmla="*/ 767844 w 2963356"/>
              <a:gd name="connsiteY102" fmla="*/ 123825 h 2133600"/>
              <a:gd name="connsiteX103" fmla="*/ 782131 w 2963356"/>
              <a:gd name="connsiteY103" fmla="*/ 114300 h 2133600"/>
              <a:gd name="connsiteX104" fmla="*/ 824994 w 2963356"/>
              <a:gd name="connsiteY104" fmla="*/ 90487 h 2133600"/>
              <a:gd name="connsiteX105" fmla="*/ 896431 w 2963356"/>
              <a:gd name="connsiteY105" fmla="*/ 47625 h 2133600"/>
              <a:gd name="connsiteX106" fmla="*/ 910719 w 2963356"/>
              <a:gd name="connsiteY106" fmla="*/ 38100 h 2133600"/>
              <a:gd name="connsiteX107" fmla="*/ 925006 w 2963356"/>
              <a:gd name="connsiteY107" fmla="*/ 23812 h 2133600"/>
              <a:gd name="connsiteX108" fmla="*/ 1012319 w 2963356"/>
              <a:gd name="connsiteY108" fmla="*/ 0 h 2133600"/>
              <a:gd name="connsiteX109" fmla="*/ 2957006 w 2963356"/>
              <a:gd name="connsiteY109" fmla="*/ 1587 h 2133600"/>
              <a:gd name="connsiteX110" fmla="*/ 2963356 w 2963356"/>
              <a:gd name="connsiteY110" fmla="*/ 2028825 h 2133600"/>
              <a:gd name="connsiteX111" fmla="*/ 2939544 w 2963356"/>
              <a:gd name="connsiteY111" fmla="*/ 2043112 h 2133600"/>
              <a:gd name="connsiteX112" fmla="*/ 2896681 w 2963356"/>
              <a:gd name="connsiteY112" fmla="*/ 2052637 h 2133600"/>
              <a:gd name="connsiteX113" fmla="*/ 2844294 w 2963356"/>
              <a:gd name="connsiteY113" fmla="*/ 2081212 h 2133600"/>
              <a:gd name="connsiteX114" fmla="*/ 2820481 w 2963356"/>
              <a:gd name="connsiteY114" fmla="*/ 2085975 h 2133600"/>
              <a:gd name="connsiteX115" fmla="*/ 2772856 w 2963356"/>
              <a:gd name="connsiteY115" fmla="*/ 2100262 h 2133600"/>
              <a:gd name="connsiteX116" fmla="*/ 2715706 w 2963356"/>
              <a:gd name="connsiteY116"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106106 w 2963356"/>
              <a:gd name="connsiteY46" fmla="*/ 7477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291719 w 2963356"/>
              <a:gd name="connsiteY65" fmla="*/ 719137 h 2133600"/>
              <a:gd name="connsiteX66" fmla="*/ 1229806 w 2963356"/>
              <a:gd name="connsiteY66" fmla="*/ 733425 h 2133600"/>
              <a:gd name="connsiteX67" fmla="*/ 1215519 w 2963356"/>
              <a:gd name="connsiteY67" fmla="*/ 738187 h 2133600"/>
              <a:gd name="connsiteX68" fmla="*/ 1039306 w 2963356"/>
              <a:gd name="connsiteY68" fmla="*/ 733425 h 2133600"/>
              <a:gd name="connsiteX69" fmla="*/ 1015494 w 2963356"/>
              <a:gd name="connsiteY69" fmla="*/ 728662 h 2133600"/>
              <a:gd name="connsiteX70" fmla="*/ 934531 w 2963356"/>
              <a:gd name="connsiteY70" fmla="*/ 723900 h 2133600"/>
              <a:gd name="connsiteX71" fmla="*/ 872619 w 2963356"/>
              <a:gd name="connsiteY71" fmla="*/ 719137 h 2133600"/>
              <a:gd name="connsiteX72" fmla="*/ 510669 w 2963356"/>
              <a:gd name="connsiteY72" fmla="*/ 723900 h 2133600"/>
              <a:gd name="connsiteX73" fmla="*/ 496381 w 2963356"/>
              <a:gd name="connsiteY73" fmla="*/ 728662 h 2133600"/>
              <a:gd name="connsiteX74" fmla="*/ 343981 w 2963356"/>
              <a:gd name="connsiteY74" fmla="*/ 760412 h 2133600"/>
              <a:gd name="connsiteX75" fmla="*/ 220156 w 2963356"/>
              <a:gd name="connsiteY75" fmla="*/ 695325 h 2133600"/>
              <a:gd name="connsiteX76" fmla="*/ 191581 w 2963356"/>
              <a:gd name="connsiteY76" fmla="*/ 685800 h 2133600"/>
              <a:gd name="connsiteX77" fmla="*/ 177294 w 2963356"/>
              <a:gd name="connsiteY77" fmla="*/ 676275 h 2133600"/>
              <a:gd name="connsiteX78" fmla="*/ 163006 w 2963356"/>
              <a:gd name="connsiteY78" fmla="*/ 661987 h 2133600"/>
              <a:gd name="connsiteX79" fmla="*/ 148719 w 2963356"/>
              <a:gd name="connsiteY79" fmla="*/ 657225 h 2133600"/>
              <a:gd name="connsiteX80" fmla="*/ 101094 w 2963356"/>
              <a:gd name="connsiteY80" fmla="*/ 619125 h 2133600"/>
              <a:gd name="connsiteX81" fmla="*/ 77281 w 2963356"/>
              <a:gd name="connsiteY81" fmla="*/ 571500 h 2133600"/>
              <a:gd name="connsiteX82" fmla="*/ 58231 w 2963356"/>
              <a:gd name="connsiteY82" fmla="*/ 533400 h 2133600"/>
              <a:gd name="connsiteX83" fmla="*/ 34419 w 2963356"/>
              <a:gd name="connsiteY83" fmla="*/ 404812 h 2133600"/>
              <a:gd name="connsiteX84" fmla="*/ 24894 w 2963356"/>
              <a:gd name="connsiteY84" fmla="*/ 366712 h 2133600"/>
              <a:gd name="connsiteX85" fmla="*/ 15369 w 2963356"/>
              <a:gd name="connsiteY85" fmla="*/ 342900 h 2133600"/>
              <a:gd name="connsiteX86" fmla="*/ 10606 w 2963356"/>
              <a:gd name="connsiteY86" fmla="*/ 290512 h 2133600"/>
              <a:gd name="connsiteX87" fmla="*/ 5844 w 2963356"/>
              <a:gd name="connsiteY87" fmla="*/ 257175 h 2133600"/>
              <a:gd name="connsiteX88" fmla="*/ 1081 w 2963356"/>
              <a:gd name="connsiteY88" fmla="*/ 195262 h 2133600"/>
              <a:gd name="connsiteX89" fmla="*/ 5844 w 2963356"/>
              <a:gd name="connsiteY89" fmla="*/ 71437 h 2133600"/>
              <a:gd name="connsiteX90" fmla="*/ 39181 w 2963356"/>
              <a:gd name="connsiteY90" fmla="*/ 52387 h 2133600"/>
              <a:gd name="connsiteX91" fmla="*/ 124906 w 2963356"/>
              <a:gd name="connsiteY91" fmla="*/ 42862 h 2133600"/>
              <a:gd name="connsiteX92" fmla="*/ 186819 w 2963356"/>
              <a:gd name="connsiteY92" fmla="*/ 57150 h 2133600"/>
              <a:gd name="connsiteX93" fmla="*/ 210631 w 2963356"/>
              <a:gd name="connsiteY93" fmla="*/ 71437 h 2133600"/>
              <a:gd name="connsiteX94" fmla="*/ 263019 w 2963356"/>
              <a:gd name="connsiteY94" fmla="*/ 104775 h 2133600"/>
              <a:gd name="connsiteX95" fmla="*/ 291594 w 2963356"/>
              <a:gd name="connsiteY95" fmla="*/ 123825 h 2133600"/>
              <a:gd name="connsiteX96" fmla="*/ 472569 w 2963356"/>
              <a:gd name="connsiteY96" fmla="*/ 209550 h 2133600"/>
              <a:gd name="connsiteX97" fmla="*/ 563056 w 2963356"/>
              <a:gd name="connsiteY97" fmla="*/ 204787 h 2133600"/>
              <a:gd name="connsiteX98" fmla="*/ 615444 w 2963356"/>
              <a:gd name="connsiteY98" fmla="*/ 185737 h 2133600"/>
              <a:gd name="connsiteX99" fmla="*/ 639256 w 2963356"/>
              <a:gd name="connsiteY99" fmla="*/ 180975 h 2133600"/>
              <a:gd name="connsiteX100" fmla="*/ 696406 w 2963356"/>
              <a:gd name="connsiteY100" fmla="*/ 166687 h 2133600"/>
              <a:gd name="connsiteX101" fmla="*/ 767844 w 2963356"/>
              <a:gd name="connsiteY101" fmla="*/ 123825 h 2133600"/>
              <a:gd name="connsiteX102" fmla="*/ 782131 w 2963356"/>
              <a:gd name="connsiteY102" fmla="*/ 114300 h 2133600"/>
              <a:gd name="connsiteX103" fmla="*/ 824994 w 2963356"/>
              <a:gd name="connsiteY103" fmla="*/ 90487 h 2133600"/>
              <a:gd name="connsiteX104" fmla="*/ 896431 w 2963356"/>
              <a:gd name="connsiteY104" fmla="*/ 47625 h 2133600"/>
              <a:gd name="connsiteX105" fmla="*/ 910719 w 2963356"/>
              <a:gd name="connsiteY105" fmla="*/ 38100 h 2133600"/>
              <a:gd name="connsiteX106" fmla="*/ 925006 w 2963356"/>
              <a:gd name="connsiteY106" fmla="*/ 23812 h 2133600"/>
              <a:gd name="connsiteX107" fmla="*/ 1012319 w 2963356"/>
              <a:gd name="connsiteY107" fmla="*/ 0 h 2133600"/>
              <a:gd name="connsiteX108" fmla="*/ 2957006 w 2963356"/>
              <a:gd name="connsiteY108" fmla="*/ 1587 h 2133600"/>
              <a:gd name="connsiteX109" fmla="*/ 2963356 w 2963356"/>
              <a:gd name="connsiteY109" fmla="*/ 2028825 h 2133600"/>
              <a:gd name="connsiteX110" fmla="*/ 2939544 w 2963356"/>
              <a:gd name="connsiteY110" fmla="*/ 2043112 h 2133600"/>
              <a:gd name="connsiteX111" fmla="*/ 2896681 w 2963356"/>
              <a:gd name="connsiteY111" fmla="*/ 2052637 h 2133600"/>
              <a:gd name="connsiteX112" fmla="*/ 2844294 w 2963356"/>
              <a:gd name="connsiteY112" fmla="*/ 2081212 h 2133600"/>
              <a:gd name="connsiteX113" fmla="*/ 2820481 w 2963356"/>
              <a:gd name="connsiteY113" fmla="*/ 2085975 h 2133600"/>
              <a:gd name="connsiteX114" fmla="*/ 2772856 w 2963356"/>
              <a:gd name="connsiteY114" fmla="*/ 2100262 h 2133600"/>
              <a:gd name="connsiteX115" fmla="*/ 2715706 w 2963356"/>
              <a:gd name="connsiteY115"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106106 w 2963356"/>
              <a:gd name="connsiteY46" fmla="*/ 7477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291719 w 2963356"/>
              <a:gd name="connsiteY65" fmla="*/ 719137 h 2133600"/>
              <a:gd name="connsiteX66" fmla="*/ 1229806 w 2963356"/>
              <a:gd name="connsiteY66" fmla="*/ 733425 h 2133600"/>
              <a:gd name="connsiteX67" fmla="*/ 1215519 w 2963356"/>
              <a:gd name="connsiteY67" fmla="*/ 738187 h 2133600"/>
              <a:gd name="connsiteX68" fmla="*/ 1039306 w 2963356"/>
              <a:gd name="connsiteY68" fmla="*/ 733425 h 2133600"/>
              <a:gd name="connsiteX69" fmla="*/ 1015494 w 2963356"/>
              <a:gd name="connsiteY69" fmla="*/ 728662 h 2133600"/>
              <a:gd name="connsiteX70" fmla="*/ 934531 w 2963356"/>
              <a:gd name="connsiteY70" fmla="*/ 723900 h 2133600"/>
              <a:gd name="connsiteX71" fmla="*/ 872619 w 2963356"/>
              <a:gd name="connsiteY71" fmla="*/ 719137 h 2133600"/>
              <a:gd name="connsiteX72" fmla="*/ 510669 w 2963356"/>
              <a:gd name="connsiteY72" fmla="*/ 723900 h 2133600"/>
              <a:gd name="connsiteX73" fmla="*/ 343981 w 2963356"/>
              <a:gd name="connsiteY73" fmla="*/ 760412 h 2133600"/>
              <a:gd name="connsiteX74" fmla="*/ 220156 w 2963356"/>
              <a:gd name="connsiteY74" fmla="*/ 695325 h 2133600"/>
              <a:gd name="connsiteX75" fmla="*/ 191581 w 2963356"/>
              <a:gd name="connsiteY75" fmla="*/ 685800 h 2133600"/>
              <a:gd name="connsiteX76" fmla="*/ 177294 w 2963356"/>
              <a:gd name="connsiteY76" fmla="*/ 676275 h 2133600"/>
              <a:gd name="connsiteX77" fmla="*/ 163006 w 2963356"/>
              <a:gd name="connsiteY77" fmla="*/ 661987 h 2133600"/>
              <a:gd name="connsiteX78" fmla="*/ 148719 w 2963356"/>
              <a:gd name="connsiteY78" fmla="*/ 657225 h 2133600"/>
              <a:gd name="connsiteX79" fmla="*/ 101094 w 2963356"/>
              <a:gd name="connsiteY79" fmla="*/ 619125 h 2133600"/>
              <a:gd name="connsiteX80" fmla="*/ 77281 w 2963356"/>
              <a:gd name="connsiteY80" fmla="*/ 571500 h 2133600"/>
              <a:gd name="connsiteX81" fmla="*/ 58231 w 2963356"/>
              <a:gd name="connsiteY81" fmla="*/ 533400 h 2133600"/>
              <a:gd name="connsiteX82" fmla="*/ 34419 w 2963356"/>
              <a:gd name="connsiteY82" fmla="*/ 404812 h 2133600"/>
              <a:gd name="connsiteX83" fmla="*/ 24894 w 2963356"/>
              <a:gd name="connsiteY83" fmla="*/ 366712 h 2133600"/>
              <a:gd name="connsiteX84" fmla="*/ 15369 w 2963356"/>
              <a:gd name="connsiteY84" fmla="*/ 342900 h 2133600"/>
              <a:gd name="connsiteX85" fmla="*/ 10606 w 2963356"/>
              <a:gd name="connsiteY85" fmla="*/ 290512 h 2133600"/>
              <a:gd name="connsiteX86" fmla="*/ 5844 w 2963356"/>
              <a:gd name="connsiteY86" fmla="*/ 257175 h 2133600"/>
              <a:gd name="connsiteX87" fmla="*/ 1081 w 2963356"/>
              <a:gd name="connsiteY87" fmla="*/ 195262 h 2133600"/>
              <a:gd name="connsiteX88" fmla="*/ 5844 w 2963356"/>
              <a:gd name="connsiteY88" fmla="*/ 71437 h 2133600"/>
              <a:gd name="connsiteX89" fmla="*/ 39181 w 2963356"/>
              <a:gd name="connsiteY89" fmla="*/ 52387 h 2133600"/>
              <a:gd name="connsiteX90" fmla="*/ 124906 w 2963356"/>
              <a:gd name="connsiteY90" fmla="*/ 42862 h 2133600"/>
              <a:gd name="connsiteX91" fmla="*/ 186819 w 2963356"/>
              <a:gd name="connsiteY91" fmla="*/ 57150 h 2133600"/>
              <a:gd name="connsiteX92" fmla="*/ 210631 w 2963356"/>
              <a:gd name="connsiteY92" fmla="*/ 71437 h 2133600"/>
              <a:gd name="connsiteX93" fmla="*/ 263019 w 2963356"/>
              <a:gd name="connsiteY93" fmla="*/ 104775 h 2133600"/>
              <a:gd name="connsiteX94" fmla="*/ 291594 w 2963356"/>
              <a:gd name="connsiteY94" fmla="*/ 123825 h 2133600"/>
              <a:gd name="connsiteX95" fmla="*/ 472569 w 2963356"/>
              <a:gd name="connsiteY95" fmla="*/ 209550 h 2133600"/>
              <a:gd name="connsiteX96" fmla="*/ 563056 w 2963356"/>
              <a:gd name="connsiteY96" fmla="*/ 204787 h 2133600"/>
              <a:gd name="connsiteX97" fmla="*/ 615444 w 2963356"/>
              <a:gd name="connsiteY97" fmla="*/ 185737 h 2133600"/>
              <a:gd name="connsiteX98" fmla="*/ 639256 w 2963356"/>
              <a:gd name="connsiteY98" fmla="*/ 180975 h 2133600"/>
              <a:gd name="connsiteX99" fmla="*/ 696406 w 2963356"/>
              <a:gd name="connsiteY99" fmla="*/ 166687 h 2133600"/>
              <a:gd name="connsiteX100" fmla="*/ 767844 w 2963356"/>
              <a:gd name="connsiteY100" fmla="*/ 123825 h 2133600"/>
              <a:gd name="connsiteX101" fmla="*/ 782131 w 2963356"/>
              <a:gd name="connsiteY101" fmla="*/ 114300 h 2133600"/>
              <a:gd name="connsiteX102" fmla="*/ 824994 w 2963356"/>
              <a:gd name="connsiteY102" fmla="*/ 90487 h 2133600"/>
              <a:gd name="connsiteX103" fmla="*/ 896431 w 2963356"/>
              <a:gd name="connsiteY103" fmla="*/ 47625 h 2133600"/>
              <a:gd name="connsiteX104" fmla="*/ 910719 w 2963356"/>
              <a:gd name="connsiteY104" fmla="*/ 38100 h 2133600"/>
              <a:gd name="connsiteX105" fmla="*/ 925006 w 2963356"/>
              <a:gd name="connsiteY105" fmla="*/ 23812 h 2133600"/>
              <a:gd name="connsiteX106" fmla="*/ 1012319 w 2963356"/>
              <a:gd name="connsiteY106" fmla="*/ 0 h 2133600"/>
              <a:gd name="connsiteX107" fmla="*/ 2957006 w 2963356"/>
              <a:gd name="connsiteY107" fmla="*/ 1587 h 2133600"/>
              <a:gd name="connsiteX108" fmla="*/ 2963356 w 2963356"/>
              <a:gd name="connsiteY108" fmla="*/ 2028825 h 2133600"/>
              <a:gd name="connsiteX109" fmla="*/ 2939544 w 2963356"/>
              <a:gd name="connsiteY109" fmla="*/ 2043112 h 2133600"/>
              <a:gd name="connsiteX110" fmla="*/ 2896681 w 2963356"/>
              <a:gd name="connsiteY110" fmla="*/ 2052637 h 2133600"/>
              <a:gd name="connsiteX111" fmla="*/ 2844294 w 2963356"/>
              <a:gd name="connsiteY111" fmla="*/ 2081212 h 2133600"/>
              <a:gd name="connsiteX112" fmla="*/ 2820481 w 2963356"/>
              <a:gd name="connsiteY112" fmla="*/ 2085975 h 2133600"/>
              <a:gd name="connsiteX113" fmla="*/ 2772856 w 2963356"/>
              <a:gd name="connsiteY113" fmla="*/ 2100262 h 2133600"/>
              <a:gd name="connsiteX114" fmla="*/ 2715706 w 2963356"/>
              <a:gd name="connsiteY114"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106106 w 2963356"/>
              <a:gd name="connsiteY46" fmla="*/ 7477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291719 w 2963356"/>
              <a:gd name="connsiteY65" fmla="*/ 719137 h 2133600"/>
              <a:gd name="connsiteX66" fmla="*/ 1229806 w 2963356"/>
              <a:gd name="connsiteY66" fmla="*/ 733425 h 2133600"/>
              <a:gd name="connsiteX67" fmla="*/ 1215519 w 2963356"/>
              <a:gd name="connsiteY67" fmla="*/ 738187 h 2133600"/>
              <a:gd name="connsiteX68" fmla="*/ 1039306 w 2963356"/>
              <a:gd name="connsiteY68" fmla="*/ 733425 h 2133600"/>
              <a:gd name="connsiteX69" fmla="*/ 1015494 w 2963356"/>
              <a:gd name="connsiteY69" fmla="*/ 728662 h 2133600"/>
              <a:gd name="connsiteX70" fmla="*/ 934531 w 2963356"/>
              <a:gd name="connsiteY70" fmla="*/ 723900 h 2133600"/>
              <a:gd name="connsiteX71" fmla="*/ 872619 w 2963356"/>
              <a:gd name="connsiteY71" fmla="*/ 719137 h 2133600"/>
              <a:gd name="connsiteX72" fmla="*/ 343981 w 2963356"/>
              <a:gd name="connsiteY72" fmla="*/ 760412 h 2133600"/>
              <a:gd name="connsiteX73" fmla="*/ 220156 w 2963356"/>
              <a:gd name="connsiteY73" fmla="*/ 695325 h 2133600"/>
              <a:gd name="connsiteX74" fmla="*/ 191581 w 2963356"/>
              <a:gd name="connsiteY74" fmla="*/ 685800 h 2133600"/>
              <a:gd name="connsiteX75" fmla="*/ 177294 w 2963356"/>
              <a:gd name="connsiteY75" fmla="*/ 676275 h 2133600"/>
              <a:gd name="connsiteX76" fmla="*/ 163006 w 2963356"/>
              <a:gd name="connsiteY76" fmla="*/ 661987 h 2133600"/>
              <a:gd name="connsiteX77" fmla="*/ 148719 w 2963356"/>
              <a:gd name="connsiteY77" fmla="*/ 657225 h 2133600"/>
              <a:gd name="connsiteX78" fmla="*/ 101094 w 2963356"/>
              <a:gd name="connsiteY78" fmla="*/ 619125 h 2133600"/>
              <a:gd name="connsiteX79" fmla="*/ 77281 w 2963356"/>
              <a:gd name="connsiteY79" fmla="*/ 571500 h 2133600"/>
              <a:gd name="connsiteX80" fmla="*/ 58231 w 2963356"/>
              <a:gd name="connsiteY80" fmla="*/ 533400 h 2133600"/>
              <a:gd name="connsiteX81" fmla="*/ 34419 w 2963356"/>
              <a:gd name="connsiteY81" fmla="*/ 404812 h 2133600"/>
              <a:gd name="connsiteX82" fmla="*/ 24894 w 2963356"/>
              <a:gd name="connsiteY82" fmla="*/ 366712 h 2133600"/>
              <a:gd name="connsiteX83" fmla="*/ 15369 w 2963356"/>
              <a:gd name="connsiteY83" fmla="*/ 342900 h 2133600"/>
              <a:gd name="connsiteX84" fmla="*/ 10606 w 2963356"/>
              <a:gd name="connsiteY84" fmla="*/ 290512 h 2133600"/>
              <a:gd name="connsiteX85" fmla="*/ 5844 w 2963356"/>
              <a:gd name="connsiteY85" fmla="*/ 257175 h 2133600"/>
              <a:gd name="connsiteX86" fmla="*/ 1081 w 2963356"/>
              <a:gd name="connsiteY86" fmla="*/ 195262 h 2133600"/>
              <a:gd name="connsiteX87" fmla="*/ 5844 w 2963356"/>
              <a:gd name="connsiteY87" fmla="*/ 71437 h 2133600"/>
              <a:gd name="connsiteX88" fmla="*/ 39181 w 2963356"/>
              <a:gd name="connsiteY88" fmla="*/ 52387 h 2133600"/>
              <a:gd name="connsiteX89" fmla="*/ 124906 w 2963356"/>
              <a:gd name="connsiteY89" fmla="*/ 42862 h 2133600"/>
              <a:gd name="connsiteX90" fmla="*/ 186819 w 2963356"/>
              <a:gd name="connsiteY90" fmla="*/ 57150 h 2133600"/>
              <a:gd name="connsiteX91" fmla="*/ 210631 w 2963356"/>
              <a:gd name="connsiteY91" fmla="*/ 71437 h 2133600"/>
              <a:gd name="connsiteX92" fmla="*/ 263019 w 2963356"/>
              <a:gd name="connsiteY92" fmla="*/ 104775 h 2133600"/>
              <a:gd name="connsiteX93" fmla="*/ 291594 w 2963356"/>
              <a:gd name="connsiteY93" fmla="*/ 123825 h 2133600"/>
              <a:gd name="connsiteX94" fmla="*/ 472569 w 2963356"/>
              <a:gd name="connsiteY94" fmla="*/ 209550 h 2133600"/>
              <a:gd name="connsiteX95" fmla="*/ 563056 w 2963356"/>
              <a:gd name="connsiteY95" fmla="*/ 204787 h 2133600"/>
              <a:gd name="connsiteX96" fmla="*/ 615444 w 2963356"/>
              <a:gd name="connsiteY96" fmla="*/ 185737 h 2133600"/>
              <a:gd name="connsiteX97" fmla="*/ 639256 w 2963356"/>
              <a:gd name="connsiteY97" fmla="*/ 180975 h 2133600"/>
              <a:gd name="connsiteX98" fmla="*/ 696406 w 2963356"/>
              <a:gd name="connsiteY98" fmla="*/ 166687 h 2133600"/>
              <a:gd name="connsiteX99" fmla="*/ 767844 w 2963356"/>
              <a:gd name="connsiteY99" fmla="*/ 123825 h 2133600"/>
              <a:gd name="connsiteX100" fmla="*/ 782131 w 2963356"/>
              <a:gd name="connsiteY100" fmla="*/ 114300 h 2133600"/>
              <a:gd name="connsiteX101" fmla="*/ 824994 w 2963356"/>
              <a:gd name="connsiteY101" fmla="*/ 90487 h 2133600"/>
              <a:gd name="connsiteX102" fmla="*/ 896431 w 2963356"/>
              <a:gd name="connsiteY102" fmla="*/ 47625 h 2133600"/>
              <a:gd name="connsiteX103" fmla="*/ 910719 w 2963356"/>
              <a:gd name="connsiteY103" fmla="*/ 38100 h 2133600"/>
              <a:gd name="connsiteX104" fmla="*/ 925006 w 2963356"/>
              <a:gd name="connsiteY104" fmla="*/ 23812 h 2133600"/>
              <a:gd name="connsiteX105" fmla="*/ 1012319 w 2963356"/>
              <a:gd name="connsiteY105" fmla="*/ 0 h 2133600"/>
              <a:gd name="connsiteX106" fmla="*/ 2957006 w 2963356"/>
              <a:gd name="connsiteY106" fmla="*/ 1587 h 2133600"/>
              <a:gd name="connsiteX107" fmla="*/ 2963356 w 2963356"/>
              <a:gd name="connsiteY107" fmla="*/ 2028825 h 2133600"/>
              <a:gd name="connsiteX108" fmla="*/ 2939544 w 2963356"/>
              <a:gd name="connsiteY108" fmla="*/ 2043112 h 2133600"/>
              <a:gd name="connsiteX109" fmla="*/ 2896681 w 2963356"/>
              <a:gd name="connsiteY109" fmla="*/ 2052637 h 2133600"/>
              <a:gd name="connsiteX110" fmla="*/ 2844294 w 2963356"/>
              <a:gd name="connsiteY110" fmla="*/ 2081212 h 2133600"/>
              <a:gd name="connsiteX111" fmla="*/ 2820481 w 2963356"/>
              <a:gd name="connsiteY111" fmla="*/ 2085975 h 2133600"/>
              <a:gd name="connsiteX112" fmla="*/ 2772856 w 2963356"/>
              <a:gd name="connsiteY112" fmla="*/ 2100262 h 2133600"/>
              <a:gd name="connsiteX113" fmla="*/ 2715706 w 2963356"/>
              <a:gd name="connsiteY113"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106106 w 2963356"/>
              <a:gd name="connsiteY46" fmla="*/ 7477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291719 w 2963356"/>
              <a:gd name="connsiteY65" fmla="*/ 719137 h 2133600"/>
              <a:gd name="connsiteX66" fmla="*/ 1229806 w 2963356"/>
              <a:gd name="connsiteY66" fmla="*/ 733425 h 2133600"/>
              <a:gd name="connsiteX67" fmla="*/ 1215519 w 2963356"/>
              <a:gd name="connsiteY67" fmla="*/ 738187 h 2133600"/>
              <a:gd name="connsiteX68" fmla="*/ 1039306 w 2963356"/>
              <a:gd name="connsiteY68" fmla="*/ 733425 h 2133600"/>
              <a:gd name="connsiteX69" fmla="*/ 1015494 w 2963356"/>
              <a:gd name="connsiteY69" fmla="*/ 728662 h 2133600"/>
              <a:gd name="connsiteX70" fmla="*/ 934531 w 2963356"/>
              <a:gd name="connsiteY70" fmla="*/ 723900 h 2133600"/>
              <a:gd name="connsiteX71" fmla="*/ 618619 w 2963356"/>
              <a:gd name="connsiteY71" fmla="*/ 728662 h 2133600"/>
              <a:gd name="connsiteX72" fmla="*/ 343981 w 2963356"/>
              <a:gd name="connsiteY72" fmla="*/ 760412 h 2133600"/>
              <a:gd name="connsiteX73" fmla="*/ 220156 w 2963356"/>
              <a:gd name="connsiteY73" fmla="*/ 695325 h 2133600"/>
              <a:gd name="connsiteX74" fmla="*/ 191581 w 2963356"/>
              <a:gd name="connsiteY74" fmla="*/ 685800 h 2133600"/>
              <a:gd name="connsiteX75" fmla="*/ 177294 w 2963356"/>
              <a:gd name="connsiteY75" fmla="*/ 676275 h 2133600"/>
              <a:gd name="connsiteX76" fmla="*/ 163006 w 2963356"/>
              <a:gd name="connsiteY76" fmla="*/ 661987 h 2133600"/>
              <a:gd name="connsiteX77" fmla="*/ 148719 w 2963356"/>
              <a:gd name="connsiteY77" fmla="*/ 657225 h 2133600"/>
              <a:gd name="connsiteX78" fmla="*/ 101094 w 2963356"/>
              <a:gd name="connsiteY78" fmla="*/ 619125 h 2133600"/>
              <a:gd name="connsiteX79" fmla="*/ 77281 w 2963356"/>
              <a:gd name="connsiteY79" fmla="*/ 571500 h 2133600"/>
              <a:gd name="connsiteX80" fmla="*/ 58231 w 2963356"/>
              <a:gd name="connsiteY80" fmla="*/ 533400 h 2133600"/>
              <a:gd name="connsiteX81" fmla="*/ 34419 w 2963356"/>
              <a:gd name="connsiteY81" fmla="*/ 404812 h 2133600"/>
              <a:gd name="connsiteX82" fmla="*/ 24894 w 2963356"/>
              <a:gd name="connsiteY82" fmla="*/ 366712 h 2133600"/>
              <a:gd name="connsiteX83" fmla="*/ 15369 w 2963356"/>
              <a:gd name="connsiteY83" fmla="*/ 342900 h 2133600"/>
              <a:gd name="connsiteX84" fmla="*/ 10606 w 2963356"/>
              <a:gd name="connsiteY84" fmla="*/ 290512 h 2133600"/>
              <a:gd name="connsiteX85" fmla="*/ 5844 w 2963356"/>
              <a:gd name="connsiteY85" fmla="*/ 257175 h 2133600"/>
              <a:gd name="connsiteX86" fmla="*/ 1081 w 2963356"/>
              <a:gd name="connsiteY86" fmla="*/ 195262 h 2133600"/>
              <a:gd name="connsiteX87" fmla="*/ 5844 w 2963356"/>
              <a:gd name="connsiteY87" fmla="*/ 71437 h 2133600"/>
              <a:gd name="connsiteX88" fmla="*/ 39181 w 2963356"/>
              <a:gd name="connsiteY88" fmla="*/ 52387 h 2133600"/>
              <a:gd name="connsiteX89" fmla="*/ 124906 w 2963356"/>
              <a:gd name="connsiteY89" fmla="*/ 42862 h 2133600"/>
              <a:gd name="connsiteX90" fmla="*/ 186819 w 2963356"/>
              <a:gd name="connsiteY90" fmla="*/ 57150 h 2133600"/>
              <a:gd name="connsiteX91" fmla="*/ 210631 w 2963356"/>
              <a:gd name="connsiteY91" fmla="*/ 71437 h 2133600"/>
              <a:gd name="connsiteX92" fmla="*/ 263019 w 2963356"/>
              <a:gd name="connsiteY92" fmla="*/ 104775 h 2133600"/>
              <a:gd name="connsiteX93" fmla="*/ 291594 w 2963356"/>
              <a:gd name="connsiteY93" fmla="*/ 123825 h 2133600"/>
              <a:gd name="connsiteX94" fmla="*/ 472569 w 2963356"/>
              <a:gd name="connsiteY94" fmla="*/ 209550 h 2133600"/>
              <a:gd name="connsiteX95" fmla="*/ 563056 w 2963356"/>
              <a:gd name="connsiteY95" fmla="*/ 204787 h 2133600"/>
              <a:gd name="connsiteX96" fmla="*/ 615444 w 2963356"/>
              <a:gd name="connsiteY96" fmla="*/ 185737 h 2133600"/>
              <a:gd name="connsiteX97" fmla="*/ 639256 w 2963356"/>
              <a:gd name="connsiteY97" fmla="*/ 180975 h 2133600"/>
              <a:gd name="connsiteX98" fmla="*/ 696406 w 2963356"/>
              <a:gd name="connsiteY98" fmla="*/ 166687 h 2133600"/>
              <a:gd name="connsiteX99" fmla="*/ 767844 w 2963356"/>
              <a:gd name="connsiteY99" fmla="*/ 123825 h 2133600"/>
              <a:gd name="connsiteX100" fmla="*/ 782131 w 2963356"/>
              <a:gd name="connsiteY100" fmla="*/ 114300 h 2133600"/>
              <a:gd name="connsiteX101" fmla="*/ 824994 w 2963356"/>
              <a:gd name="connsiteY101" fmla="*/ 90487 h 2133600"/>
              <a:gd name="connsiteX102" fmla="*/ 896431 w 2963356"/>
              <a:gd name="connsiteY102" fmla="*/ 47625 h 2133600"/>
              <a:gd name="connsiteX103" fmla="*/ 910719 w 2963356"/>
              <a:gd name="connsiteY103" fmla="*/ 38100 h 2133600"/>
              <a:gd name="connsiteX104" fmla="*/ 925006 w 2963356"/>
              <a:gd name="connsiteY104" fmla="*/ 23812 h 2133600"/>
              <a:gd name="connsiteX105" fmla="*/ 1012319 w 2963356"/>
              <a:gd name="connsiteY105" fmla="*/ 0 h 2133600"/>
              <a:gd name="connsiteX106" fmla="*/ 2957006 w 2963356"/>
              <a:gd name="connsiteY106" fmla="*/ 1587 h 2133600"/>
              <a:gd name="connsiteX107" fmla="*/ 2963356 w 2963356"/>
              <a:gd name="connsiteY107" fmla="*/ 2028825 h 2133600"/>
              <a:gd name="connsiteX108" fmla="*/ 2939544 w 2963356"/>
              <a:gd name="connsiteY108" fmla="*/ 2043112 h 2133600"/>
              <a:gd name="connsiteX109" fmla="*/ 2896681 w 2963356"/>
              <a:gd name="connsiteY109" fmla="*/ 2052637 h 2133600"/>
              <a:gd name="connsiteX110" fmla="*/ 2844294 w 2963356"/>
              <a:gd name="connsiteY110" fmla="*/ 2081212 h 2133600"/>
              <a:gd name="connsiteX111" fmla="*/ 2820481 w 2963356"/>
              <a:gd name="connsiteY111" fmla="*/ 2085975 h 2133600"/>
              <a:gd name="connsiteX112" fmla="*/ 2772856 w 2963356"/>
              <a:gd name="connsiteY112" fmla="*/ 2100262 h 2133600"/>
              <a:gd name="connsiteX113" fmla="*/ 2715706 w 2963356"/>
              <a:gd name="connsiteY113"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106106 w 2963356"/>
              <a:gd name="connsiteY46" fmla="*/ 7477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291719 w 2963356"/>
              <a:gd name="connsiteY65" fmla="*/ 719137 h 2133600"/>
              <a:gd name="connsiteX66" fmla="*/ 1229806 w 2963356"/>
              <a:gd name="connsiteY66" fmla="*/ 733425 h 2133600"/>
              <a:gd name="connsiteX67" fmla="*/ 1215519 w 2963356"/>
              <a:gd name="connsiteY67" fmla="*/ 738187 h 2133600"/>
              <a:gd name="connsiteX68" fmla="*/ 1039306 w 2963356"/>
              <a:gd name="connsiteY68" fmla="*/ 733425 h 2133600"/>
              <a:gd name="connsiteX69" fmla="*/ 1015494 w 2963356"/>
              <a:gd name="connsiteY69" fmla="*/ 728662 h 2133600"/>
              <a:gd name="connsiteX70" fmla="*/ 855156 w 2963356"/>
              <a:gd name="connsiteY70" fmla="*/ 723900 h 2133600"/>
              <a:gd name="connsiteX71" fmla="*/ 618619 w 2963356"/>
              <a:gd name="connsiteY71" fmla="*/ 728662 h 2133600"/>
              <a:gd name="connsiteX72" fmla="*/ 343981 w 2963356"/>
              <a:gd name="connsiteY72" fmla="*/ 760412 h 2133600"/>
              <a:gd name="connsiteX73" fmla="*/ 220156 w 2963356"/>
              <a:gd name="connsiteY73" fmla="*/ 695325 h 2133600"/>
              <a:gd name="connsiteX74" fmla="*/ 191581 w 2963356"/>
              <a:gd name="connsiteY74" fmla="*/ 685800 h 2133600"/>
              <a:gd name="connsiteX75" fmla="*/ 177294 w 2963356"/>
              <a:gd name="connsiteY75" fmla="*/ 676275 h 2133600"/>
              <a:gd name="connsiteX76" fmla="*/ 163006 w 2963356"/>
              <a:gd name="connsiteY76" fmla="*/ 661987 h 2133600"/>
              <a:gd name="connsiteX77" fmla="*/ 148719 w 2963356"/>
              <a:gd name="connsiteY77" fmla="*/ 657225 h 2133600"/>
              <a:gd name="connsiteX78" fmla="*/ 101094 w 2963356"/>
              <a:gd name="connsiteY78" fmla="*/ 619125 h 2133600"/>
              <a:gd name="connsiteX79" fmla="*/ 77281 w 2963356"/>
              <a:gd name="connsiteY79" fmla="*/ 571500 h 2133600"/>
              <a:gd name="connsiteX80" fmla="*/ 58231 w 2963356"/>
              <a:gd name="connsiteY80" fmla="*/ 533400 h 2133600"/>
              <a:gd name="connsiteX81" fmla="*/ 34419 w 2963356"/>
              <a:gd name="connsiteY81" fmla="*/ 404812 h 2133600"/>
              <a:gd name="connsiteX82" fmla="*/ 24894 w 2963356"/>
              <a:gd name="connsiteY82" fmla="*/ 366712 h 2133600"/>
              <a:gd name="connsiteX83" fmla="*/ 15369 w 2963356"/>
              <a:gd name="connsiteY83" fmla="*/ 342900 h 2133600"/>
              <a:gd name="connsiteX84" fmla="*/ 10606 w 2963356"/>
              <a:gd name="connsiteY84" fmla="*/ 290512 h 2133600"/>
              <a:gd name="connsiteX85" fmla="*/ 5844 w 2963356"/>
              <a:gd name="connsiteY85" fmla="*/ 257175 h 2133600"/>
              <a:gd name="connsiteX86" fmla="*/ 1081 w 2963356"/>
              <a:gd name="connsiteY86" fmla="*/ 195262 h 2133600"/>
              <a:gd name="connsiteX87" fmla="*/ 5844 w 2963356"/>
              <a:gd name="connsiteY87" fmla="*/ 71437 h 2133600"/>
              <a:gd name="connsiteX88" fmla="*/ 39181 w 2963356"/>
              <a:gd name="connsiteY88" fmla="*/ 52387 h 2133600"/>
              <a:gd name="connsiteX89" fmla="*/ 124906 w 2963356"/>
              <a:gd name="connsiteY89" fmla="*/ 42862 h 2133600"/>
              <a:gd name="connsiteX90" fmla="*/ 186819 w 2963356"/>
              <a:gd name="connsiteY90" fmla="*/ 57150 h 2133600"/>
              <a:gd name="connsiteX91" fmla="*/ 210631 w 2963356"/>
              <a:gd name="connsiteY91" fmla="*/ 71437 h 2133600"/>
              <a:gd name="connsiteX92" fmla="*/ 263019 w 2963356"/>
              <a:gd name="connsiteY92" fmla="*/ 104775 h 2133600"/>
              <a:gd name="connsiteX93" fmla="*/ 291594 w 2963356"/>
              <a:gd name="connsiteY93" fmla="*/ 123825 h 2133600"/>
              <a:gd name="connsiteX94" fmla="*/ 472569 w 2963356"/>
              <a:gd name="connsiteY94" fmla="*/ 209550 h 2133600"/>
              <a:gd name="connsiteX95" fmla="*/ 563056 w 2963356"/>
              <a:gd name="connsiteY95" fmla="*/ 204787 h 2133600"/>
              <a:gd name="connsiteX96" fmla="*/ 615444 w 2963356"/>
              <a:gd name="connsiteY96" fmla="*/ 185737 h 2133600"/>
              <a:gd name="connsiteX97" fmla="*/ 639256 w 2963356"/>
              <a:gd name="connsiteY97" fmla="*/ 180975 h 2133600"/>
              <a:gd name="connsiteX98" fmla="*/ 696406 w 2963356"/>
              <a:gd name="connsiteY98" fmla="*/ 166687 h 2133600"/>
              <a:gd name="connsiteX99" fmla="*/ 767844 w 2963356"/>
              <a:gd name="connsiteY99" fmla="*/ 123825 h 2133600"/>
              <a:gd name="connsiteX100" fmla="*/ 782131 w 2963356"/>
              <a:gd name="connsiteY100" fmla="*/ 114300 h 2133600"/>
              <a:gd name="connsiteX101" fmla="*/ 824994 w 2963356"/>
              <a:gd name="connsiteY101" fmla="*/ 90487 h 2133600"/>
              <a:gd name="connsiteX102" fmla="*/ 896431 w 2963356"/>
              <a:gd name="connsiteY102" fmla="*/ 47625 h 2133600"/>
              <a:gd name="connsiteX103" fmla="*/ 910719 w 2963356"/>
              <a:gd name="connsiteY103" fmla="*/ 38100 h 2133600"/>
              <a:gd name="connsiteX104" fmla="*/ 925006 w 2963356"/>
              <a:gd name="connsiteY104" fmla="*/ 23812 h 2133600"/>
              <a:gd name="connsiteX105" fmla="*/ 1012319 w 2963356"/>
              <a:gd name="connsiteY105" fmla="*/ 0 h 2133600"/>
              <a:gd name="connsiteX106" fmla="*/ 2957006 w 2963356"/>
              <a:gd name="connsiteY106" fmla="*/ 1587 h 2133600"/>
              <a:gd name="connsiteX107" fmla="*/ 2963356 w 2963356"/>
              <a:gd name="connsiteY107" fmla="*/ 2028825 h 2133600"/>
              <a:gd name="connsiteX108" fmla="*/ 2939544 w 2963356"/>
              <a:gd name="connsiteY108" fmla="*/ 2043112 h 2133600"/>
              <a:gd name="connsiteX109" fmla="*/ 2896681 w 2963356"/>
              <a:gd name="connsiteY109" fmla="*/ 2052637 h 2133600"/>
              <a:gd name="connsiteX110" fmla="*/ 2844294 w 2963356"/>
              <a:gd name="connsiteY110" fmla="*/ 2081212 h 2133600"/>
              <a:gd name="connsiteX111" fmla="*/ 2820481 w 2963356"/>
              <a:gd name="connsiteY111" fmla="*/ 2085975 h 2133600"/>
              <a:gd name="connsiteX112" fmla="*/ 2772856 w 2963356"/>
              <a:gd name="connsiteY112" fmla="*/ 2100262 h 2133600"/>
              <a:gd name="connsiteX113" fmla="*/ 2715706 w 2963356"/>
              <a:gd name="connsiteY113"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106106 w 2963356"/>
              <a:gd name="connsiteY46" fmla="*/ 7477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291719 w 2963356"/>
              <a:gd name="connsiteY65" fmla="*/ 719137 h 2133600"/>
              <a:gd name="connsiteX66" fmla="*/ 1229806 w 2963356"/>
              <a:gd name="connsiteY66" fmla="*/ 733425 h 2133600"/>
              <a:gd name="connsiteX67" fmla="*/ 1215519 w 2963356"/>
              <a:gd name="connsiteY67" fmla="*/ 738187 h 2133600"/>
              <a:gd name="connsiteX68" fmla="*/ 1039306 w 2963356"/>
              <a:gd name="connsiteY68" fmla="*/ 733425 h 2133600"/>
              <a:gd name="connsiteX69" fmla="*/ 983744 w 2963356"/>
              <a:gd name="connsiteY69" fmla="*/ 757237 h 2133600"/>
              <a:gd name="connsiteX70" fmla="*/ 855156 w 2963356"/>
              <a:gd name="connsiteY70" fmla="*/ 723900 h 2133600"/>
              <a:gd name="connsiteX71" fmla="*/ 618619 w 2963356"/>
              <a:gd name="connsiteY71" fmla="*/ 728662 h 2133600"/>
              <a:gd name="connsiteX72" fmla="*/ 343981 w 2963356"/>
              <a:gd name="connsiteY72" fmla="*/ 760412 h 2133600"/>
              <a:gd name="connsiteX73" fmla="*/ 220156 w 2963356"/>
              <a:gd name="connsiteY73" fmla="*/ 695325 h 2133600"/>
              <a:gd name="connsiteX74" fmla="*/ 191581 w 2963356"/>
              <a:gd name="connsiteY74" fmla="*/ 685800 h 2133600"/>
              <a:gd name="connsiteX75" fmla="*/ 177294 w 2963356"/>
              <a:gd name="connsiteY75" fmla="*/ 676275 h 2133600"/>
              <a:gd name="connsiteX76" fmla="*/ 163006 w 2963356"/>
              <a:gd name="connsiteY76" fmla="*/ 661987 h 2133600"/>
              <a:gd name="connsiteX77" fmla="*/ 148719 w 2963356"/>
              <a:gd name="connsiteY77" fmla="*/ 657225 h 2133600"/>
              <a:gd name="connsiteX78" fmla="*/ 101094 w 2963356"/>
              <a:gd name="connsiteY78" fmla="*/ 619125 h 2133600"/>
              <a:gd name="connsiteX79" fmla="*/ 77281 w 2963356"/>
              <a:gd name="connsiteY79" fmla="*/ 571500 h 2133600"/>
              <a:gd name="connsiteX80" fmla="*/ 58231 w 2963356"/>
              <a:gd name="connsiteY80" fmla="*/ 533400 h 2133600"/>
              <a:gd name="connsiteX81" fmla="*/ 34419 w 2963356"/>
              <a:gd name="connsiteY81" fmla="*/ 404812 h 2133600"/>
              <a:gd name="connsiteX82" fmla="*/ 24894 w 2963356"/>
              <a:gd name="connsiteY82" fmla="*/ 366712 h 2133600"/>
              <a:gd name="connsiteX83" fmla="*/ 15369 w 2963356"/>
              <a:gd name="connsiteY83" fmla="*/ 342900 h 2133600"/>
              <a:gd name="connsiteX84" fmla="*/ 10606 w 2963356"/>
              <a:gd name="connsiteY84" fmla="*/ 290512 h 2133600"/>
              <a:gd name="connsiteX85" fmla="*/ 5844 w 2963356"/>
              <a:gd name="connsiteY85" fmla="*/ 257175 h 2133600"/>
              <a:gd name="connsiteX86" fmla="*/ 1081 w 2963356"/>
              <a:gd name="connsiteY86" fmla="*/ 195262 h 2133600"/>
              <a:gd name="connsiteX87" fmla="*/ 5844 w 2963356"/>
              <a:gd name="connsiteY87" fmla="*/ 71437 h 2133600"/>
              <a:gd name="connsiteX88" fmla="*/ 39181 w 2963356"/>
              <a:gd name="connsiteY88" fmla="*/ 52387 h 2133600"/>
              <a:gd name="connsiteX89" fmla="*/ 124906 w 2963356"/>
              <a:gd name="connsiteY89" fmla="*/ 42862 h 2133600"/>
              <a:gd name="connsiteX90" fmla="*/ 186819 w 2963356"/>
              <a:gd name="connsiteY90" fmla="*/ 57150 h 2133600"/>
              <a:gd name="connsiteX91" fmla="*/ 210631 w 2963356"/>
              <a:gd name="connsiteY91" fmla="*/ 71437 h 2133600"/>
              <a:gd name="connsiteX92" fmla="*/ 263019 w 2963356"/>
              <a:gd name="connsiteY92" fmla="*/ 104775 h 2133600"/>
              <a:gd name="connsiteX93" fmla="*/ 291594 w 2963356"/>
              <a:gd name="connsiteY93" fmla="*/ 123825 h 2133600"/>
              <a:gd name="connsiteX94" fmla="*/ 472569 w 2963356"/>
              <a:gd name="connsiteY94" fmla="*/ 209550 h 2133600"/>
              <a:gd name="connsiteX95" fmla="*/ 563056 w 2963356"/>
              <a:gd name="connsiteY95" fmla="*/ 204787 h 2133600"/>
              <a:gd name="connsiteX96" fmla="*/ 615444 w 2963356"/>
              <a:gd name="connsiteY96" fmla="*/ 185737 h 2133600"/>
              <a:gd name="connsiteX97" fmla="*/ 639256 w 2963356"/>
              <a:gd name="connsiteY97" fmla="*/ 180975 h 2133600"/>
              <a:gd name="connsiteX98" fmla="*/ 696406 w 2963356"/>
              <a:gd name="connsiteY98" fmla="*/ 166687 h 2133600"/>
              <a:gd name="connsiteX99" fmla="*/ 767844 w 2963356"/>
              <a:gd name="connsiteY99" fmla="*/ 123825 h 2133600"/>
              <a:gd name="connsiteX100" fmla="*/ 782131 w 2963356"/>
              <a:gd name="connsiteY100" fmla="*/ 114300 h 2133600"/>
              <a:gd name="connsiteX101" fmla="*/ 824994 w 2963356"/>
              <a:gd name="connsiteY101" fmla="*/ 90487 h 2133600"/>
              <a:gd name="connsiteX102" fmla="*/ 896431 w 2963356"/>
              <a:gd name="connsiteY102" fmla="*/ 47625 h 2133600"/>
              <a:gd name="connsiteX103" fmla="*/ 910719 w 2963356"/>
              <a:gd name="connsiteY103" fmla="*/ 38100 h 2133600"/>
              <a:gd name="connsiteX104" fmla="*/ 925006 w 2963356"/>
              <a:gd name="connsiteY104" fmla="*/ 23812 h 2133600"/>
              <a:gd name="connsiteX105" fmla="*/ 1012319 w 2963356"/>
              <a:gd name="connsiteY105" fmla="*/ 0 h 2133600"/>
              <a:gd name="connsiteX106" fmla="*/ 2957006 w 2963356"/>
              <a:gd name="connsiteY106" fmla="*/ 1587 h 2133600"/>
              <a:gd name="connsiteX107" fmla="*/ 2963356 w 2963356"/>
              <a:gd name="connsiteY107" fmla="*/ 2028825 h 2133600"/>
              <a:gd name="connsiteX108" fmla="*/ 2939544 w 2963356"/>
              <a:gd name="connsiteY108" fmla="*/ 2043112 h 2133600"/>
              <a:gd name="connsiteX109" fmla="*/ 2896681 w 2963356"/>
              <a:gd name="connsiteY109" fmla="*/ 2052637 h 2133600"/>
              <a:gd name="connsiteX110" fmla="*/ 2844294 w 2963356"/>
              <a:gd name="connsiteY110" fmla="*/ 2081212 h 2133600"/>
              <a:gd name="connsiteX111" fmla="*/ 2820481 w 2963356"/>
              <a:gd name="connsiteY111" fmla="*/ 2085975 h 2133600"/>
              <a:gd name="connsiteX112" fmla="*/ 2772856 w 2963356"/>
              <a:gd name="connsiteY112" fmla="*/ 2100262 h 2133600"/>
              <a:gd name="connsiteX113" fmla="*/ 2715706 w 2963356"/>
              <a:gd name="connsiteY113"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106106 w 2963356"/>
              <a:gd name="connsiteY46" fmla="*/ 7477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291719 w 2963356"/>
              <a:gd name="connsiteY65" fmla="*/ 719137 h 2133600"/>
              <a:gd name="connsiteX66" fmla="*/ 1229806 w 2963356"/>
              <a:gd name="connsiteY66" fmla="*/ 733425 h 2133600"/>
              <a:gd name="connsiteX67" fmla="*/ 1215519 w 2963356"/>
              <a:gd name="connsiteY67" fmla="*/ 738187 h 2133600"/>
              <a:gd name="connsiteX68" fmla="*/ 1137731 w 2963356"/>
              <a:gd name="connsiteY68" fmla="*/ 781050 h 2133600"/>
              <a:gd name="connsiteX69" fmla="*/ 983744 w 2963356"/>
              <a:gd name="connsiteY69" fmla="*/ 757237 h 2133600"/>
              <a:gd name="connsiteX70" fmla="*/ 855156 w 2963356"/>
              <a:gd name="connsiteY70" fmla="*/ 723900 h 2133600"/>
              <a:gd name="connsiteX71" fmla="*/ 618619 w 2963356"/>
              <a:gd name="connsiteY71" fmla="*/ 728662 h 2133600"/>
              <a:gd name="connsiteX72" fmla="*/ 343981 w 2963356"/>
              <a:gd name="connsiteY72" fmla="*/ 760412 h 2133600"/>
              <a:gd name="connsiteX73" fmla="*/ 220156 w 2963356"/>
              <a:gd name="connsiteY73" fmla="*/ 695325 h 2133600"/>
              <a:gd name="connsiteX74" fmla="*/ 191581 w 2963356"/>
              <a:gd name="connsiteY74" fmla="*/ 685800 h 2133600"/>
              <a:gd name="connsiteX75" fmla="*/ 177294 w 2963356"/>
              <a:gd name="connsiteY75" fmla="*/ 676275 h 2133600"/>
              <a:gd name="connsiteX76" fmla="*/ 163006 w 2963356"/>
              <a:gd name="connsiteY76" fmla="*/ 661987 h 2133600"/>
              <a:gd name="connsiteX77" fmla="*/ 148719 w 2963356"/>
              <a:gd name="connsiteY77" fmla="*/ 657225 h 2133600"/>
              <a:gd name="connsiteX78" fmla="*/ 101094 w 2963356"/>
              <a:gd name="connsiteY78" fmla="*/ 619125 h 2133600"/>
              <a:gd name="connsiteX79" fmla="*/ 77281 w 2963356"/>
              <a:gd name="connsiteY79" fmla="*/ 571500 h 2133600"/>
              <a:gd name="connsiteX80" fmla="*/ 58231 w 2963356"/>
              <a:gd name="connsiteY80" fmla="*/ 533400 h 2133600"/>
              <a:gd name="connsiteX81" fmla="*/ 34419 w 2963356"/>
              <a:gd name="connsiteY81" fmla="*/ 404812 h 2133600"/>
              <a:gd name="connsiteX82" fmla="*/ 24894 w 2963356"/>
              <a:gd name="connsiteY82" fmla="*/ 366712 h 2133600"/>
              <a:gd name="connsiteX83" fmla="*/ 15369 w 2963356"/>
              <a:gd name="connsiteY83" fmla="*/ 342900 h 2133600"/>
              <a:gd name="connsiteX84" fmla="*/ 10606 w 2963356"/>
              <a:gd name="connsiteY84" fmla="*/ 290512 h 2133600"/>
              <a:gd name="connsiteX85" fmla="*/ 5844 w 2963356"/>
              <a:gd name="connsiteY85" fmla="*/ 257175 h 2133600"/>
              <a:gd name="connsiteX86" fmla="*/ 1081 w 2963356"/>
              <a:gd name="connsiteY86" fmla="*/ 195262 h 2133600"/>
              <a:gd name="connsiteX87" fmla="*/ 5844 w 2963356"/>
              <a:gd name="connsiteY87" fmla="*/ 71437 h 2133600"/>
              <a:gd name="connsiteX88" fmla="*/ 39181 w 2963356"/>
              <a:gd name="connsiteY88" fmla="*/ 52387 h 2133600"/>
              <a:gd name="connsiteX89" fmla="*/ 124906 w 2963356"/>
              <a:gd name="connsiteY89" fmla="*/ 42862 h 2133600"/>
              <a:gd name="connsiteX90" fmla="*/ 186819 w 2963356"/>
              <a:gd name="connsiteY90" fmla="*/ 57150 h 2133600"/>
              <a:gd name="connsiteX91" fmla="*/ 210631 w 2963356"/>
              <a:gd name="connsiteY91" fmla="*/ 71437 h 2133600"/>
              <a:gd name="connsiteX92" fmla="*/ 263019 w 2963356"/>
              <a:gd name="connsiteY92" fmla="*/ 104775 h 2133600"/>
              <a:gd name="connsiteX93" fmla="*/ 291594 w 2963356"/>
              <a:gd name="connsiteY93" fmla="*/ 123825 h 2133600"/>
              <a:gd name="connsiteX94" fmla="*/ 472569 w 2963356"/>
              <a:gd name="connsiteY94" fmla="*/ 209550 h 2133600"/>
              <a:gd name="connsiteX95" fmla="*/ 563056 w 2963356"/>
              <a:gd name="connsiteY95" fmla="*/ 204787 h 2133600"/>
              <a:gd name="connsiteX96" fmla="*/ 615444 w 2963356"/>
              <a:gd name="connsiteY96" fmla="*/ 185737 h 2133600"/>
              <a:gd name="connsiteX97" fmla="*/ 639256 w 2963356"/>
              <a:gd name="connsiteY97" fmla="*/ 180975 h 2133600"/>
              <a:gd name="connsiteX98" fmla="*/ 696406 w 2963356"/>
              <a:gd name="connsiteY98" fmla="*/ 166687 h 2133600"/>
              <a:gd name="connsiteX99" fmla="*/ 767844 w 2963356"/>
              <a:gd name="connsiteY99" fmla="*/ 123825 h 2133600"/>
              <a:gd name="connsiteX100" fmla="*/ 782131 w 2963356"/>
              <a:gd name="connsiteY100" fmla="*/ 114300 h 2133600"/>
              <a:gd name="connsiteX101" fmla="*/ 824994 w 2963356"/>
              <a:gd name="connsiteY101" fmla="*/ 90487 h 2133600"/>
              <a:gd name="connsiteX102" fmla="*/ 896431 w 2963356"/>
              <a:gd name="connsiteY102" fmla="*/ 47625 h 2133600"/>
              <a:gd name="connsiteX103" fmla="*/ 910719 w 2963356"/>
              <a:gd name="connsiteY103" fmla="*/ 38100 h 2133600"/>
              <a:gd name="connsiteX104" fmla="*/ 925006 w 2963356"/>
              <a:gd name="connsiteY104" fmla="*/ 23812 h 2133600"/>
              <a:gd name="connsiteX105" fmla="*/ 1012319 w 2963356"/>
              <a:gd name="connsiteY105" fmla="*/ 0 h 2133600"/>
              <a:gd name="connsiteX106" fmla="*/ 2957006 w 2963356"/>
              <a:gd name="connsiteY106" fmla="*/ 1587 h 2133600"/>
              <a:gd name="connsiteX107" fmla="*/ 2963356 w 2963356"/>
              <a:gd name="connsiteY107" fmla="*/ 2028825 h 2133600"/>
              <a:gd name="connsiteX108" fmla="*/ 2939544 w 2963356"/>
              <a:gd name="connsiteY108" fmla="*/ 2043112 h 2133600"/>
              <a:gd name="connsiteX109" fmla="*/ 2896681 w 2963356"/>
              <a:gd name="connsiteY109" fmla="*/ 2052637 h 2133600"/>
              <a:gd name="connsiteX110" fmla="*/ 2844294 w 2963356"/>
              <a:gd name="connsiteY110" fmla="*/ 2081212 h 2133600"/>
              <a:gd name="connsiteX111" fmla="*/ 2820481 w 2963356"/>
              <a:gd name="connsiteY111" fmla="*/ 2085975 h 2133600"/>
              <a:gd name="connsiteX112" fmla="*/ 2772856 w 2963356"/>
              <a:gd name="connsiteY112" fmla="*/ 2100262 h 2133600"/>
              <a:gd name="connsiteX113" fmla="*/ 2715706 w 2963356"/>
              <a:gd name="connsiteY113"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106106 w 2963356"/>
              <a:gd name="connsiteY46" fmla="*/ 7477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291719 w 2963356"/>
              <a:gd name="connsiteY65" fmla="*/ 719137 h 2133600"/>
              <a:gd name="connsiteX66" fmla="*/ 1229806 w 2963356"/>
              <a:gd name="connsiteY66" fmla="*/ 733425 h 2133600"/>
              <a:gd name="connsiteX67" fmla="*/ 1137731 w 2963356"/>
              <a:gd name="connsiteY67" fmla="*/ 781050 h 2133600"/>
              <a:gd name="connsiteX68" fmla="*/ 983744 w 2963356"/>
              <a:gd name="connsiteY68" fmla="*/ 757237 h 2133600"/>
              <a:gd name="connsiteX69" fmla="*/ 855156 w 2963356"/>
              <a:gd name="connsiteY69" fmla="*/ 723900 h 2133600"/>
              <a:gd name="connsiteX70" fmla="*/ 618619 w 2963356"/>
              <a:gd name="connsiteY70" fmla="*/ 728662 h 2133600"/>
              <a:gd name="connsiteX71" fmla="*/ 343981 w 2963356"/>
              <a:gd name="connsiteY71" fmla="*/ 760412 h 2133600"/>
              <a:gd name="connsiteX72" fmla="*/ 220156 w 2963356"/>
              <a:gd name="connsiteY72" fmla="*/ 695325 h 2133600"/>
              <a:gd name="connsiteX73" fmla="*/ 191581 w 2963356"/>
              <a:gd name="connsiteY73" fmla="*/ 685800 h 2133600"/>
              <a:gd name="connsiteX74" fmla="*/ 177294 w 2963356"/>
              <a:gd name="connsiteY74" fmla="*/ 676275 h 2133600"/>
              <a:gd name="connsiteX75" fmla="*/ 163006 w 2963356"/>
              <a:gd name="connsiteY75" fmla="*/ 661987 h 2133600"/>
              <a:gd name="connsiteX76" fmla="*/ 148719 w 2963356"/>
              <a:gd name="connsiteY76" fmla="*/ 657225 h 2133600"/>
              <a:gd name="connsiteX77" fmla="*/ 101094 w 2963356"/>
              <a:gd name="connsiteY77" fmla="*/ 619125 h 2133600"/>
              <a:gd name="connsiteX78" fmla="*/ 77281 w 2963356"/>
              <a:gd name="connsiteY78" fmla="*/ 571500 h 2133600"/>
              <a:gd name="connsiteX79" fmla="*/ 58231 w 2963356"/>
              <a:gd name="connsiteY79" fmla="*/ 533400 h 2133600"/>
              <a:gd name="connsiteX80" fmla="*/ 34419 w 2963356"/>
              <a:gd name="connsiteY80" fmla="*/ 404812 h 2133600"/>
              <a:gd name="connsiteX81" fmla="*/ 24894 w 2963356"/>
              <a:gd name="connsiteY81" fmla="*/ 366712 h 2133600"/>
              <a:gd name="connsiteX82" fmla="*/ 15369 w 2963356"/>
              <a:gd name="connsiteY82" fmla="*/ 342900 h 2133600"/>
              <a:gd name="connsiteX83" fmla="*/ 10606 w 2963356"/>
              <a:gd name="connsiteY83" fmla="*/ 290512 h 2133600"/>
              <a:gd name="connsiteX84" fmla="*/ 5844 w 2963356"/>
              <a:gd name="connsiteY84" fmla="*/ 257175 h 2133600"/>
              <a:gd name="connsiteX85" fmla="*/ 1081 w 2963356"/>
              <a:gd name="connsiteY85" fmla="*/ 195262 h 2133600"/>
              <a:gd name="connsiteX86" fmla="*/ 5844 w 2963356"/>
              <a:gd name="connsiteY86" fmla="*/ 71437 h 2133600"/>
              <a:gd name="connsiteX87" fmla="*/ 39181 w 2963356"/>
              <a:gd name="connsiteY87" fmla="*/ 52387 h 2133600"/>
              <a:gd name="connsiteX88" fmla="*/ 124906 w 2963356"/>
              <a:gd name="connsiteY88" fmla="*/ 42862 h 2133600"/>
              <a:gd name="connsiteX89" fmla="*/ 186819 w 2963356"/>
              <a:gd name="connsiteY89" fmla="*/ 57150 h 2133600"/>
              <a:gd name="connsiteX90" fmla="*/ 210631 w 2963356"/>
              <a:gd name="connsiteY90" fmla="*/ 71437 h 2133600"/>
              <a:gd name="connsiteX91" fmla="*/ 263019 w 2963356"/>
              <a:gd name="connsiteY91" fmla="*/ 104775 h 2133600"/>
              <a:gd name="connsiteX92" fmla="*/ 291594 w 2963356"/>
              <a:gd name="connsiteY92" fmla="*/ 123825 h 2133600"/>
              <a:gd name="connsiteX93" fmla="*/ 472569 w 2963356"/>
              <a:gd name="connsiteY93" fmla="*/ 209550 h 2133600"/>
              <a:gd name="connsiteX94" fmla="*/ 563056 w 2963356"/>
              <a:gd name="connsiteY94" fmla="*/ 204787 h 2133600"/>
              <a:gd name="connsiteX95" fmla="*/ 615444 w 2963356"/>
              <a:gd name="connsiteY95" fmla="*/ 185737 h 2133600"/>
              <a:gd name="connsiteX96" fmla="*/ 639256 w 2963356"/>
              <a:gd name="connsiteY96" fmla="*/ 180975 h 2133600"/>
              <a:gd name="connsiteX97" fmla="*/ 696406 w 2963356"/>
              <a:gd name="connsiteY97" fmla="*/ 166687 h 2133600"/>
              <a:gd name="connsiteX98" fmla="*/ 767844 w 2963356"/>
              <a:gd name="connsiteY98" fmla="*/ 123825 h 2133600"/>
              <a:gd name="connsiteX99" fmla="*/ 782131 w 2963356"/>
              <a:gd name="connsiteY99" fmla="*/ 114300 h 2133600"/>
              <a:gd name="connsiteX100" fmla="*/ 824994 w 2963356"/>
              <a:gd name="connsiteY100" fmla="*/ 90487 h 2133600"/>
              <a:gd name="connsiteX101" fmla="*/ 896431 w 2963356"/>
              <a:gd name="connsiteY101" fmla="*/ 47625 h 2133600"/>
              <a:gd name="connsiteX102" fmla="*/ 910719 w 2963356"/>
              <a:gd name="connsiteY102" fmla="*/ 38100 h 2133600"/>
              <a:gd name="connsiteX103" fmla="*/ 925006 w 2963356"/>
              <a:gd name="connsiteY103" fmla="*/ 23812 h 2133600"/>
              <a:gd name="connsiteX104" fmla="*/ 1012319 w 2963356"/>
              <a:gd name="connsiteY104" fmla="*/ 0 h 2133600"/>
              <a:gd name="connsiteX105" fmla="*/ 2957006 w 2963356"/>
              <a:gd name="connsiteY105" fmla="*/ 1587 h 2133600"/>
              <a:gd name="connsiteX106" fmla="*/ 2963356 w 2963356"/>
              <a:gd name="connsiteY106" fmla="*/ 2028825 h 2133600"/>
              <a:gd name="connsiteX107" fmla="*/ 2939544 w 2963356"/>
              <a:gd name="connsiteY107" fmla="*/ 2043112 h 2133600"/>
              <a:gd name="connsiteX108" fmla="*/ 2896681 w 2963356"/>
              <a:gd name="connsiteY108" fmla="*/ 2052637 h 2133600"/>
              <a:gd name="connsiteX109" fmla="*/ 2844294 w 2963356"/>
              <a:gd name="connsiteY109" fmla="*/ 2081212 h 2133600"/>
              <a:gd name="connsiteX110" fmla="*/ 2820481 w 2963356"/>
              <a:gd name="connsiteY110" fmla="*/ 2085975 h 2133600"/>
              <a:gd name="connsiteX111" fmla="*/ 2772856 w 2963356"/>
              <a:gd name="connsiteY111" fmla="*/ 2100262 h 2133600"/>
              <a:gd name="connsiteX112" fmla="*/ 2715706 w 2963356"/>
              <a:gd name="connsiteY112"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106106 w 2963356"/>
              <a:gd name="connsiteY46" fmla="*/ 7477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291719 w 2963356"/>
              <a:gd name="connsiteY65" fmla="*/ 719137 h 2133600"/>
              <a:gd name="connsiteX66" fmla="*/ 1255206 w 2963356"/>
              <a:gd name="connsiteY66" fmla="*/ 765175 h 2133600"/>
              <a:gd name="connsiteX67" fmla="*/ 1137731 w 2963356"/>
              <a:gd name="connsiteY67" fmla="*/ 781050 h 2133600"/>
              <a:gd name="connsiteX68" fmla="*/ 983744 w 2963356"/>
              <a:gd name="connsiteY68" fmla="*/ 757237 h 2133600"/>
              <a:gd name="connsiteX69" fmla="*/ 855156 w 2963356"/>
              <a:gd name="connsiteY69" fmla="*/ 723900 h 2133600"/>
              <a:gd name="connsiteX70" fmla="*/ 618619 w 2963356"/>
              <a:gd name="connsiteY70" fmla="*/ 728662 h 2133600"/>
              <a:gd name="connsiteX71" fmla="*/ 343981 w 2963356"/>
              <a:gd name="connsiteY71" fmla="*/ 760412 h 2133600"/>
              <a:gd name="connsiteX72" fmla="*/ 220156 w 2963356"/>
              <a:gd name="connsiteY72" fmla="*/ 695325 h 2133600"/>
              <a:gd name="connsiteX73" fmla="*/ 191581 w 2963356"/>
              <a:gd name="connsiteY73" fmla="*/ 685800 h 2133600"/>
              <a:gd name="connsiteX74" fmla="*/ 177294 w 2963356"/>
              <a:gd name="connsiteY74" fmla="*/ 676275 h 2133600"/>
              <a:gd name="connsiteX75" fmla="*/ 163006 w 2963356"/>
              <a:gd name="connsiteY75" fmla="*/ 661987 h 2133600"/>
              <a:gd name="connsiteX76" fmla="*/ 148719 w 2963356"/>
              <a:gd name="connsiteY76" fmla="*/ 657225 h 2133600"/>
              <a:gd name="connsiteX77" fmla="*/ 101094 w 2963356"/>
              <a:gd name="connsiteY77" fmla="*/ 619125 h 2133600"/>
              <a:gd name="connsiteX78" fmla="*/ 77281 w 2963356"/>
              <a:gd name="connsiteY78" fmla="*/ 571500 h 2133600"/>
              <a:gd name="connsiteX79" fmla="*/ 58231 w 2963356"/>
              <a:gd name="connsiteY79" fmla="*/ 533400 h 2133600"/>
              <a:gd name="connsiteX80" fmla="*/ 34419 w 2963356"/>
              <a:gd name="connsiteY80" fmla="*/ 404812 h 2133600"/>
              <a:gd name="connsiteX81" fmla="*/ 24894 w 2963356"/>
              <a:gd name="connsiteY81" fmla="*/ 366712 h 2133600"/>
              <a:gd name="connsiteX82" fmla="*/ 15369 w 2963356"/>
              <a:gd name="connsiteY82" fmla="*/ 342900 h 2133600"/>
              <a:gd name="connsiteX83" fmla="*/ 10606 w 2963356"/>
              <a:gd name="connsiteY83" fmla="*/ 290512 h 2133600"/>
              <a:gd name="connsiteX84" fmla="*/ 5844 w 2963356"/>
              <a:gd name="connsiteY84" fmla="*/ 257175 h 2133600"/>
              <a:gd name="connsiteX85" fmla="*/ 1081 w 2963356"/>
              <a:gd name="connsiteY85" fmla="*/ 195262 h 2133600"/>
              <a:gd name="connsiteX86" fmla="*/ 5844 w 2963356"/>
              <a:gd name="connsiteY86" fmla="*/ 71437 h 2133600"/>
              <a:gd name="connsiteX87" fmla="*/ 39181 w 2963356"/>
              <a:gd name="connsiteY87" fmla="*/ 52387 h 2133600"/>
              <a:gd name="connsiteX88" fmla="*/ 124906 w 2963356"/>
              <a:gd name="connsiteY88" fmla="*/ 42862 h 2133600"/>
              <a:gd name="connsiteX89" fmla="*/ 186819 w 2963356"/>
              <a:gd name="connsiteY89" fmla="*/ 57150 h 2133600"/>
              <a:gd name="connsiteX90" fmla="*/ 210631 w 2963356"/>
              <a:gd name="connsiteY90" fmla="*/ 71437 h 2133600"/>
              <a:gd name="connsiteX91" fmla="*/ 263019 w 2963356"/>
              <a:gd name="connsiteY91" fmla="*/ 104775 h 2133600"/>
              <a:gd name="connsiteX92" fmla="*/ 291594 w 2963356"/>
              <a:gd name="connsiteY92" fmla="*/ 123825 h 2133600"/>
              <a:gd name="connsiteX93" fmla="*/ 472569 w 2963356"/>
              <a:gd name="connsiteY93" fmla="*/ 209550 h 2133600"/>
              <a:gd name="connsiteX94" fmla="*/ 563056 w 2963356"/>
              <a:gd name="connsiteY94" fmla="*/ 204787 h 2133600"/>
              <a:gd name="connsiteX95" fmla="*/ 615444 w 2963356"/>
              <a:gd name="connsiteY95" fmla="*/ 185737 h 2133600"/>
              <a:gd name="connsiteX96" fmla="*/ 639256 w 2963356"/>
              <a:gd name="connsiteY96" fmla="*/ 180975 h 2133600"/>
              <a:gd name="connsiteX97" fmla="*/ 696406 w 2963356"/>
              <a:gd name="connsiteY97" fmla="*/ 166687 h 2133600"/>
              <a:gd name="connsiteX98" fmla="*/ 767844 w 2963356"/>
              <a:gd name="connsiteY98" fmla="*/ 123825 h 2133600"/>
              <a:gd name="connsiteX99" fmla="*/ 782131 w 2963356"/>
              <a:gd name="connsiteY99" fmla="*/ 114300 h 2133600"/>
              <a:gd name="connsiteX100" fmla="*/ 824994 w 2963356"/>
              <a:gd name="connsiteY100" fmla="*/ 90487 h 2133600"/>
              <a:gd name="connsiteX101" fmla="*/ 896431 w 2963356"/>
              <a:gd name="connsiteY101" fmla="*/ 47625 h 2133600"/>
              <a:gd name="connsiteX102" fmla="*/ 910719 w 2963356"/>
              <a:gd name="connsiteY102" fmla="*/ 38100 h 2133600"/>
              <a:gd name="connsiteX103" fmla="*/ 925006 w 2963356"/>
              <a:gd name="connsiteY103" fmla="*/ 23812 h 2133600"/>
              <a:gd name="connsiteX104" fmla="*/ 1012319 w 2963356"/>
              <a:gd name="connsiteY104" fmla="*/ 0 h 2133600"/>
              <a:gd name="connsiteX105" fmla="*/ 2957006 w 2963356"/>
              <a:gd name="connsiteY105" fmla="*/ 1587 h 2133600"/>
              <a:gd name="connsiteX106" fmla="*/ 2963356 w 2963356"/>
              <a:gd name="connsiteY106" fmla="*/ 2028825 h 2133600"/>
              <a:gd name="connsiteX107" fmla="*/ 2939544 w 2963356"/>
              <a:gd name="connsiteY107" fmla="*/ 2043112 h 2133600"/>
              <a:gd name="connsiteX108" fmla="*/ 2896681 w 2963356"/>
              <a:gd name="connsiteY108" fmla="*/ 2052637 h 2133600"/>
              <a:gd name="connsiteX109" fmla="*/ 2844294 w 2963356"/>
              <a:gd name="connsiteY109" fmla="*/ 2081212 h 2133600"/>
              <a:gd name="connsiteX110" fmla="*/ 2820481 w 2963356"/>
              <a:gd name="connsiteY110" fmla="*/ 2085975 h 2133600"/>
              <a:gd name="connsiteX111" fmla="*/ 2772856 w 2963356"/>
              <a:gd name="connsiteY111" fmla="*/ 2100262 h 2133600"/>
              <a:gd name="connsiteX112" fmla="*/ 2715706 w 2963356"/>
              <a:gd name="connsiteY112"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106106 w 2963356"/>
              <a:gd name="connsiteY46" fmla="*/ 7477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336169 w 2963356"/>
              <a:gd name="connsiteY65" fmla="*/ 728662 h 2133600"/>
              <a:gd name="connsiteX66" fmla="*/ 1255206 w 2963356"/>
              <a:gd name="connsiteY66" fmla="*/ 765175 h 2133600"/>
              <a:gd name="connsiteX67" fmla="*/ 1137731 w 2963356"/>
              <a:gd name="connsiteY67" fmla="*/ 781050 h 2133600"/>
              <a:gd name="connsiteX68" fmla="*/ 983744 w 2963356"/>
              <a:gd name="connsiteY68" fmla="*/ 757237 h 2133600"/>
              <a:gd name="connsiteX69" fmla="*/ 855156 w 2963356"/>
              <a:gd name="connsiteY69" fmla="*/ 723900 h 2133600"/>
              <a:gd name="connsiteX70" fmla="*/ 618619 w 2963356"/>
              <a:gd name="connsiteY70" fmla="*/ 728662 h 2133600"/>
              <a:gd name="connsiteX71" fmla="*/ 343981 w 2963356"/>
              <a:gd name="connsiteY71" fmla="*/ 760412 h 2133600"/>
              <a:gd name="connsiteX72" fmla="*/ 220156 w 2963356"/>
              <a:gd name="connsiteY72" fmla="*/ 695325 h 2133600"/>
              <a:gd name="connsiteX73" fmla="*/ 191581 w 2963356"/>
              <a:gd name="connsiteY73" fmla="*/ 685800 h 2133600"/>
              <a:gd name="connsiteX74" fmla="*/ 177294 w 2963356"/>
              <a:gd name="connsiteY74" fmla="*/ 676275 h 2133600"/>
              <a:gd name="connsiteX75" fmla="*/ 163006 w 2963356"/>
              <a:gd name="connsiteY75" fmla="*/ 661987 h 2133600"/>
              <a:gd name="connsiteX76" fmla="*/ 148719 w 2963356"/>
              <a:gd name="connsiteY76" fmla="*/ 657225 h 2133600"/>
              <a:gd name="connsiteX77" fmla="*/ 101094 w 2963356"/>
              <a:gd name="connsiteY77" fmla="*/ 619125 h 2133600"/>
              <a:gd name="connsiteX78" fmla="*/ 77281 w 2963356"/>
              <a:gd name="connsiteY78" fmla="*/ 571500 h 2133600"/>
              <a:gd name="connsiteX79" fmla="*/ 58231 w 2963356"/>
              <a:gd name="connsiteY79" fmla="*/ 533400 h 2133600"/>
              <a:gd name="connsiteX80" fmla="*/ 34419 w 2963356"/>
              <a:gd name="connsiteY80" fmla="*/ 404812 h 2133600"/>
              <a:gd name="connsiteX81" fmla="*/ 24894 w 2963356"/>
              <a:gd name="connsiteY81" fmla="*/ 366712 h 2133600"/>
              <a:gd name="connsiteX82" fmla="*/ 15369 w 2963356"/>
              <a:gd name="connsiteY82" fmla="*/ 342900 h 2133600"/>
              <a:gd name="connsiteX83" fmla="*/ 10606 w 2963356"/>
              <a:gd name="connsiteY83" fmla="*/ 290512 h 2133600"/>
              <a:gd name="connsiteX84" fmla="*/ 5844 w 2963356"/>
              <a:gd name="connsiteY84" fmla="*/ 257175 h 2133600"/>
              <a:gd name="connsiteX85" fmla="*/ 1081 w 2963356"/>
              <a:gd name="connsiteY85" fmla="*/ 195262 h 2133600"/>
              <a:gd name="connsiteX86" fmla="*/ 5844 w 2963356"/>
              <a:gd name="connsiteY86" fmla="*/ 71437 h 2133600"/>
              <a:gd name="connsiteX87" fmla="*/ 39181 w 2963356"/>
              <a:gd name="connsiteY87" fmla="*/ 52387 h 2133600"/>
              <a:gd name="connsiteX88" fmla="*/ 124906 w 2963356"/>
              <a:gd name="connsiteY88" fmla="*/ 42862 h 2133600"/>
              <a:gd name="connsiteX89" fmla="*/ 186819 w 2963356"/>
              <a:gd name="connsiteY89" fmla="*/ 57150 h 2133600"/>
              <a:gd name="connsiteX90" fmla="*/ 210631 w 2963356"/>
              <a:gd name="connsiteY90" fmla="*/ 71437 h 2133600"/>
              <a:gd name="connsiteX91" fmla="*/ 263019 w 2963356"/>
              <a:gd name="connsiteY91" fmla="*/ 104775 h 2133600"/>
              <a:gd name="connsiteX92" fmla="*/ 291594 w 2963356"/>
              <a:gd name="connsiteY92" fmla="*/ 123825 h 2133600"/>
              <a:gd name="connsiteX93" fmla="*/ 472569 w 2963356"/>
              <a:gd name="connsiteY93" fmla="*/ 209550 h 2133600"/>
              <a:gd name="connsiteX94" fmla="*/ 563056 w 2963356"/>
              <a:gd name="connsiteY94" fmla="*/ 204787 h 2133600"/>
              <a:gd name="connsiteX95" fmla="*/ 615444 w 2963356"/>
              <a:gd name="connsiteY95" fmla="*/ 185737 h 2133600"/>
              <a:gd name="connsiteX96" fmla="*/ 639256 w 2963356"/>
              <a:gd name="connsiteY96" fmla="*/ 180975 h 2133600"/>
              <a:gd name="connsiteX97" fmla="*/ 696406 w 2963356"/>
              <a:gd name="connsiteY97" fmla="*/ 166687 h 2133600"/>
              <a:gd name="connsiteX98" fmla="*/ 767844 w 2963356"/>
              <a:gd name="connsiteY98" fmla="*/ 123825 h 2133600"/>
              <a:gd name="connsiteX99" fmla="*/ 782131 w 2963356"/>
              <a:gd name="connsiteY99" fmla="*/ 114300 h 2133600"/>
              <a:gd name="connsiteX100" fmla="*/ 824994 w 2963356"/>
              <a:gd name="connsiteY100" fmla="*/ 90487 h 2133600"/>
              <a:gd name="connsiteX101" fmla="*/ 896431 w 2963356"/>
              <a:gd name="connsiteY101" fmla="*/ 47625 h 2133600"/>
              <a:gd name="connsiteX102" fmla="*/ 910719 w 2963356"/>
              <a:gd name="connsiteY102" fmla="*/ 38100 h 2133600"/>
              <a:gd name="connsiteX103" fmla="*/ 925006 w 2963356"/>
              <a:gd name="connsiteY103" fmla="*/ 23812 h 2133600"/>
              <a:gd name="connsiteX104" fmla="*/ 1012319 w 2963356"/>
              <a:gd name="connsiteY104" fmla="*/ 0 h 2133600"/>
              <a:gd name="connsiteX105" fmla="*/ 2957006 w 2963356"/>
              <a:gd name="connsiteY105" fmla="*/ 1587 h 2133600"/>
              <a:gd name="connsiteX106" fmla="*/ 2963356 w 2963356"/>
              <a:gd name="connsiteY106" fmla="*/ 2028825 h 2133600"/>
              <a:gd name="connsiteX107" fmla="*/ 2939544 w 2963356"/>
              <a:gd name="connsiteY107" fmla="*/ 2043112 h 2133600"/>
              <a:gd name="connsiteX108" fmla="*/ 2896681 w 2963356"/>
              <a:gd name="connsiteY108" fmla="*/ 2052637 h 2133600"/>
              <a:gd name="connsiteX109" fmla="*/ 2844294 w 2963356"/>
              <a:gd name="connsiteY109" fmla="*/ 2081212 h 2133600"/>
              <a:gd name="connsiteX110" fmla="*/ 2820481 w 2963356"/>
              <a:gd name="connsiteY110" fmla="*/ 2085975 h 2133600"/>
              <a:gd name="connsiteX111" fmla="*/ 2772856 w 2963356"/>
              <a:gd name="connsiteY111" fmla="*/ 2100262 h 2133600"/>
              <a:gd name="connsiteX112" fmla="*/ 2715706 w 2963356"/>
              <a:gd name="connsiteY112"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080706 w 2963356"/>
              <a:gd name="connsiteY46" fmla="*/ 7985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336169 w 2963356"/>
              <a:gd name="connsiteY65" fmla="*/ 728662 h 2133600"/>
              <a:gd name="connsiteX66" fmla="*/ 1255206 w 2963356"/>
              <a:gd name="connsiteY66" fmla="*/ 765175 h 2133600"/>
              <a:gd name="connsiteX67" fmla="*/ 1137731 w 2963356"/>
              <a:gd name="connsiteY67" fmla="*/ 781050 h 2133600"/>
              <a:gd name="connsiteX68" fmla="*/ 983744 w 2963356"/>
              <a:gd name="connsiteY68" fmla="*/ 757237 h 2133600"/>
              <a:gd name="connsiteX69" fmla="*/ 855156 w 2963356"/>
              <a:gd name="connsiteY69" fmla="*/ 723900 h 2133600"/>
              <a:gd name="connsiteX70" fmla="*/ 618619 w 2963356"/>
              <a:gd name="connsiteY70" fmla="*/ 728662 h 2133600"/>
              <a:gd name="connsiteX71" fmla="*/ 343981 w 2963356"/>
              <a:gd name="connsiteY71" fmla="*/ 760412 h 2133600"/>
              <a:gd name="connsiteX72" fmla="*/ 220156 w 2963356"/>
              <a:gd name="connsiteY72" fmla="*/ 695325 h 2133600"/>
              <a:gd name="connsiteX73" fmla="*/ 191581 w 2963356"/>
              <a:gd name="connsiteY73" fmla="*/ 685800 h 2133600"/>
              <a:gd name="connsiteX74" fmla="*/ 177294 w 2963356"/>
              <a:gd name="connsiteY74" fmla="*/ 676275 h 2133600"/>
              <a:gd name="connsiteX75" fmla="*/ 163006 w 2963356"/>
              <a:gd name="connsiteY75" fmla="*/ 661987 h 2133600"/>
              <a:gd name="connsiteX76" fmla="*/ 148719 w 2963356"/>
              <a:gd name="connsiteY76" fmla="*/ 657225 h 2133600"/>
              <a:gd name="connsiteX77" fmla="*/ 101094 w 2963356"/>
              <a:gd name="connsiteY77" fmla="*/ 619125 h 2133600"/>
              <a:gd name="connsiteX78" fmla="*/ 77281 w 2963356"/>
              <a:gd name="connsiteY78" fmla="*/ 571500 h 2133600"/>
              <a:gd name="connsiteX79" fmla="*/ 58231 w 2963356"/>
              <a:gd name="connsiteY79" fmla="*/ 533400 h 2133600"/>
              <a:gd name="connsiteX80" fmla="*/ 34419 w 2963356"/>
              <a:gd name="connsiteY80" fmla="*/ 404812 h 2133600"/>
              <a:gd name="connsiteX81" fmla="*/ 24894 w 2963356"/>
              <a:gd name="connsiteY81" fmla="*/ 366712 h 2133600"/>
              <a:gd name="connsiteX82" fmla="*/ 15369 w 2963356"/>
              <a:gd name="connsiteY82" fmla="*/ 342900 h 2133600"/>
              <a:gd name="connsiteX83" fmla="*/ 10606 w 2963356"/>
              <a:gd name="connsiteY83" fmla="*/ 290512 h 2133600"/>
              <a:gd name="connsiteX84" fmla="*/ 5844 w 2963356"/>
              <a:gd name="connsiteY84" fmla="*/ 257175 h 2133600"/>
              <a:gd name="connsiteX85" fmla="*/ 1081 w 2963356"/>
              <a:gd name="connsiteY85" fmla="*/ 195262 h 2133600"/>
              <a:gd name="connsiteX86" fmla="*/ 5844 w 2963356"/>
              <a:gd name="connsiteY86" fmla="*/ 71437 h 2133600"/>
              <a:gd name="connsiteX87" fmla="*/ 39181 w 2963356"/>
              <a:gd name="connsiteY87" fmla="*/ 52387 h 2133600"/>
              <a:gd name="connsiteX88" fmla="*/ 124906 w 2963356"/>
              <a:gd name="connsiteY88" fmla="*/ 42862 h 2133600"/>
              <a:gd name="connsiteX89" fmla="*/ 186819 w 2963356"/>
              <a:gd name="connsiteY89" fmla="*/ 57150 h 2133600"/>
              <a:gd name="connsiteX90" fmla="*/ 210631 w 2963356"/>
              <a:gd name="connsiteY90" fmla="*/ 71437 h 2133600"/>
              <a:gd name="connsiteX91" fmla="*/ 263019 w 2963356"/>
              <a:gd name="connsiteY91" fmla="*/ 104775 h 2133600"/>
              <a:gd name="connsiteX92" fmla="*/ 291594 w 2963356"/>
              <a:gd name="connsiteY92" fmla="*/ 123825 h 2133600"/>
              <a:gd name="connsiteX93" fmla="*/ 472569 w 2963356"/>
              <a:gd name="connsiteY93" fmla="*/ 209550 h 2133600"/>
              <a:gd name="connsiteX94" fmla="*/ 563056 w 2963356"/>
              <a:gd name="connsiteY94" fmla="*/ 204787 h 2133600"/>
              <a:gd name="connsiteX95" fmla="*/ 615444 w 2963356"/>
              <a:gd name="connsiteY95" fmla="*/ 185737 h 2133600"/>
              <a:gd name="connsiteX96" fmla="*/ 639256 w 2963356"/>
              <a:gd name="connsiteY96" fmla="*/ 180975 h 2133600"/>
              <a:gd name="connsiteX97" fmla="*/ 696406 w 2963356"/>
              <a:gd name="connsiteY97" fmla="*/ 166687 h 2133600"/>
              <a:gd name="connsiteX98" fmla="*/ 767844 w 2963356"/>
              <a:gd name="connsiteY98" fmla="*/ 123825 h 2133600"/>
              <a:gd name="connsiteX99" fmla="*/ 782131 w 2963356"/>
              <a:gd name="connsiteY99" fmla="*/ 114300 h 2133600"/>
              <a:gd name="connsiteX100" fmla="*/ 824994 w 2963356"/>
              <a:gd name="connsiteY100" fmla="*/ 90487 h 2133600"/>
              <a:gd name="connsiteX101" fmla="*/ 896431 w 2963356"/>
              <a:gd name="connsiteY101" fmla="*/ 47625 h 2133600"/>
              <a:gd name="connsiteX102" fmla="*/ 910719 w 2963356"/>
              <a:gd name="connsiteY102" fmla="*/ 38100 h 2133600"/>
              <a:gd name="connsiteX103" fmla="*/ 925006 w 2963356"/>
              <a:gd name="connsiteY103" fmla="*/ 23812 h 2133600"/>
              <a:gd name="connsiteX104" fmla="*/ 1012319 w 2963356"/>
              <a:gd name="connsiteY104" fmla="*/ 0 h 2133600"/>
              <a:gd name="connsiteX105" fmla="*/ 2957006 w 2963356"/>
              <a:gd name="connsiteY105" fmla="*/ 1587 h 2133600"/>
              <a:gd name="connsiteX106" fmla="*/ 2963356 w 2963356"/>
              <a:gd name="connsiteY106" fmla="*/ 2028825 h 2133600"/>
              <a:gd name="connsiteX107" fmla="*/ 2939544 w 2963356"/>
              <a:gd name="connsiteY107" fmla="*/ 2043112 h 2133600"/>
              <a:gd name="connsiteX108" fmla="*/ 2896681 w 2963356"/>
              <a:gd name="connsiteY108" fmla="*/ 2052637 h 2133600"/>
              <a:gd name="connsiteX109" fmla="*/ 2844294 w 2963356"/>
              <a:gd name="connsiteY109" fmla="*/ 2081212 h 2133600"/>
              <a:gd name="connsiteX110" fmla="*/ 2820481 w 2963356"/>
              <a:gd name="connsiteY110" fmla="*/ 2085975 h 2133600"/>
              <a:gd name="connsiteX111" fmla="*/ 2772856 w 2963356"/>
              <a:gd name="connsiteY111" fmla="*/ 2100262 h 2133600"/>
              <a:gd name="connsiteX112" fmla="*/ 2715706 w 2963356"/>
              <a:gd name="connsiteY112"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080706 w 2963356"/>
              <a:gd name="connsiteY45" fmla="*/ 798512 h 2133600"/>
              <a:gd name="connsiteX46" fmla="*/ 2039431 w 2963356"/>
              <a:gd name="connsiteY46" fmla="*/ 742950 h 2133600"/>
              <a:gd name="connsiteX47" fmla="*/ 2034669 w 2963356"/>
              <a:gd name="connsiteY47" fmla="*/ 728662 h 2133600"/>
              <a:gd name="connsiteX48" fmla="*/ 2020381 w 2963356"/>
              <a:gd name="connsiteY48" fmla="*/ 690562 h 2133600"/>
              <a:gd name="connsiteX49" fmla="*/ 1982281 w 2963356"/>
              <a:gd name="connsiteY49" fmla="*/ 609600 h 2133600"/>
              <a:gd name="connsiteX50" fmla="*/ 1958469 w 2963356"/>
              <a:gd name="connsiteY50" fmla="*/ 547687 h 2133600"/>
              <a:gd name="connsiteX51" fmla="*/ 1948944 w 2963356"/>
              <a:gd name="connsiteY51" fmla="*/ 504825 h 2133600"/>
              <a:gd name="connsiteX52" fmla="*/ 1939419 w 2963356"/>
              <a:gd name="connsiteY52" fmla="*/ 490537 h 2133600"/>
              <a:gd name="connsiteX53" fmla="*/ 1906081 w 2963356"/>
              <a:gd name="connsiteY53" fmla="*/ 471487 h 2133600"/>
              <a:gd name="connsiteX54" fmla="*/ 1820356 w 2963356"/>
              <a:gd name="connsiteY54" fmla="*/ 438150 h 2133600"/>
              <a:gd name="connsiteX55" fmla="*/ 1748919 w 2963356"/>
              <a:gd name="connsiteY55" fmla="*/ 452437 h 2133600"/>
              <a:gd name="connsiteX56" fmla="*/ 1715581 w 2963356"/>
              <a:gd name="connsiteY56" fmla="*/ 476250 h 2133600"/>
              <a:gd name="connsiteX57" fmla="*/ 1667956 w 2963356"/>
              <a:gd name="connsiteY57" fmla="*/ 500062 h 2133600"/>
              <a:gd name="connsiteX58" fmla="*/ 1653669 w 2963356"/>
              <a:gd name="connsiteY58" fmla="*/ 509587 h 2133600"/>
              <a:gd name="connsiteX59" fmla="*/ 1634619 w 2963356"/>
              <a:gd name="connsiteY59" fmla="*/ 519112 h 2133600"/>
              <a:gd name="connsiteX60" fmla="*/ 1586994 w 2963356"/>
              <a:gd name="connsiteY60" fmla="*/ 552450 h 2133600"/>
              <a:gd name="connsiteX61" fmla="*/ 1558419 w 2963356"/>
              <a:gd name="connsiteY61" fmla="*/ 561975 h 2133600"/>
              <a:gd name="connsiteX62" fmla="*/ 1458406 w 2963356"/>
              <a:gd name="connsiteY62" fmla="*/ 619125 h 2133600"/>
              <a:gd name="connsiteX63" fmla="*/ 1391731 w 2963356"/>
              <a:gd name="connsiteY63" fmla="*/ 676275 h 2133600"/>
              <a:gd name="connsiteX64" fmla="*/ 1336169 w 2963356"/>
              <a:gd name="connsiteY64" fmla="*/ 728662 h 2133600"/>
              <a:gd name="connsiteX65" fmla="*/ 1255206 w 2963356"/>
              <a:gd name="connsiteY65" fmla="*/ 765175 h 2133600"/>
              <a:gd name="connsiteX66" fmla="*/ 1137731 w 2963356"/>
              <a:gd name="connsiteY66" fmla="*/ 781050 h 2133600"/>
              <a:gd name="connsiteX67" fmla="*/ 983744 w 2963356"/>
              <a:gd name="connsiteY67" fmla="*/ 757237 h 2133600"/>
              <a:gd name="connsiteX68" fmla="*/ 855156 w 2963356"/>
              <a:gd name="connsiteY68" fmla="*/ 723900 h 2133600"/>
              <a:gd name="connsiteX69" fmla="*/ 618619 w 2963356"/>
              <a:gd name="connsiteY69" fmla="*/ 728662 h 2133600"/>
              <a:gd name="connsiteX70" fmla="*/ 343981 w 2963356"/>
              <a:gd name="connsiteY70" fmla="*/ 760412 h 2133600"/>
              <a:gd name="connsiteX71" fmla="*/ 220156 w 2963356"/>
              <a:gd name="connsiteY71" fmla="*/ 695325 h 2133600"/>
              <a:gd name="connsiteX72" fmla="*/ 191581 w 2963356"/>
              <a:gd name="connsiteY72" fmla="*/ 685800 h 2133600"/>
              <a:gd name="connsiteX73" fmla="*/ 177294 w 2963356"/>
              <a:gd name="connsiteY73" fmla="*/ 676275 h 2133600"/>
              <a:gd name="connsiteX74" fmla="*/ 163006 w 2963356"/>
              <a:gd name="connsiteY74" fmla="*/ 661987 h 2133600"/>
              <a:gd name="connsiteX75" fmla="*/ 148719 w 2963356"/>
              <a:gd name="connsiteY75" fmla="*/ 657225 h 2133600"/>
              <a:gd name="connsiteX76" fmla="*/ 101094 w 2963356"/>
              <a:gd name="connsiteY76" fmla="*/ 619125 h 2133600"/>
              <a:gd name="connsiteX77" fmla="*/ 77281 w 2963356"/>
              <a:gd name="connsiteY77" fmla="*/ 571500 h 2133600"/>
              <a:gd name="connsiteX78" fmla="*/ 58231 w 2963356"/>
              <a:gd name="connsiteY78" fmla="*/ 533400 h 2133600"/>
              <a:gd name="connsiteX79" fmla="*/ 34419 w 2963356"/>
              <a:gd name="connsiteY79" fmla="*/ 404812 h 2133600"/>
              <a:gd name="connsiteX80" fmla="*/ 24894 w 2963356"/>
              <a:gd name="connsiteY80" fmla="*/ 366712 h 2133600"/>
              <a:gd name="connsiteX81" fmla="*/ 15369 w 2963356"/>
              <a:gd name="connsiteY81" fmla="*/ 342900 h 2133600"/>
              <a:gd name="connsiteX82" fmla="*/ 10606 w 2963356"/>
              <a:gd name="connsiteY82" fmla="*/ 290512 h 2133600"/>
              <a:gd name="connsiteX83" fmla="*/ 5844 w 2963356"/>
              <a:gd name="connsiteY83" fmla="*/ 257175 h 2133600"/>
              <a:gd name="connsiteX84" fmla="*/ 1081 w 2963356"/>
              <a:gd name="connsiteY84" fmla="*/ 195262 h 2133600"/>
              <a:gd name="connsiteX85" fmla="*/ 5844 w 2963356"/>
              <a:gd name="connsiteY85" fmla="*/ 71437 h 2133600"/>
              <a:gd name="connsiteX86" fmla="*/ 39181 w 2963356"/>
              <a:gd name="connsiteY86" fmla="*/ 52387 h 2133600"/>
              <a:gd name="connsiteX87" fmla="*/ 124906 w 2963356"/>
              <a:gd name="connsiteY87" fmla="*/ 42862 h 2133600"/>
              <a:gd name="connsiteX88" fmla="*/ 186819 w 2963356"/>
              <a:gd name="connsiteY88" fmla="*/ 57150 h 2133600"/>
              <a:gd name="connsiteX89" fmla="*/ 210631 w 2963356"/>
              <a:gd name="connsiteY89" fmla="*/ 71437 h 2133600"/>
              <a:gd name="connsiteX90" fmla="*/ 263019 w 2963356"/>
              <a:gd name="connsiteY90" fmla="*/ 104775 h 2133600"/>
              <a:gd name="connsiteX91" fmla="*/ 291594 w 2963356"/>
              <a:gd name="connsiteY91" fmla="*/ 123825 h 2133600"/>
              <a:gd name="connsiteX92" fmla="*/ 472569 w 2963356"/>
              <a:gd name="connsiteY92" fmla="*/ 209550 h 2133600"/>
              <a:gd name="connsiteX93" fmla="*/ 563056 w 2963356"/>
              <a:gd name="connsiteY93" fmla="*/ 204787 h 2133600"/>
              <a:gd name="connsiteX94" fmla="*/ 615444 w 2963356"/>
              <a:gd name="connsiteY94" fmla="*/ 185737 h 2133600"/>
              <a:gd name="connsiteX95" fmla="*/ 639256 w 2963356"/>
              <a:gd name="connsiteY95" fmla="*/ 180975 h 2133600"/>
              <a:gd name="connsiteX96" fmla="*/ 696406 w 2963356"/>
              <a:gd name="connsiteY96" fmla="*/ 166687 h 2133600"/>
              <a:gd name="connsiteX97" fmla="*/ 767844 w 2963356"/>
              <a:gd name="connsiteY97" fmla="*/ 123825 h 2133600"/>
              <a:gd name="connsiteX98" fmla="*/ 782131 w 2963356"/>
              <a:gd name="connsiteY98" fmla="*/ 114300 h 2133600"/>
              <a:gd name="connsiteX99" fmla="*/ 824994 w 2963356"/>
              <a:gd name="connsiteY99" fmla="*/ 90487 h 2133600"/>
              <a:gd name="connsiteX100" fmla="*/ 896431 w 2963356"/>
              <a:gd name="connsiteY100" fmla="*/ 47625 h 2133600"/>
              <a:gd name="connsiteX101" fmla="*/ 910719 w 2963356"/>
              <a:gd name="connsiteY101" fmla="*/ 38100 h 2133600"/>
              <a:gd name="connsiteX102" fmla="*/ 925006 w 2963356"/>
              <a:gd name="connsiteY102" fmla="*/ 23812 h 2133600"/>
              <a:gd name="connsiteX103" fmla="*/ 1012319 w 2963356"/>
              <a:gd name="connsiteY103" fmla="*/ 0 h 2133600"/>
              <a:gd name="connsiteX104" fmla="*/ 2957006 w 2963356"/>
              <a:gd name="connsiteY104" fmla="*/ 1587 h 2133600"/>
              <a:gd name="connsiteX105" fmla="*/ 2963356 w 2963356"/>
              <a:gd name="connsiteY105" fmla="*/ 2028825 h 2133600"/>
              <a:gd name="connsiteX106" fmla="*/ 2939544 w 2963356"/>
              <a:gd name="connsiteY106" fmla="*/ 2043112 h 2133600"/>
              <a:gd name="connsiteX107" fmla="*/ 2896681 w 2963356"/>
              <a:gd name="connsiteY107" fmla="*/ 2052637 h 2133600"/>
              <a:gd name="connsiteX108" fmla="*/ 2844294 w 2963356"/>
              <a:gd name="connsiteY108" fmla="*/ 2081212 h 2133600"/>
              <a:gd name="connsiteX109" fmla="*/ 2820481 w 2963356"/>
              <a:gd name="connsiteY109" fmla="*/ 2085975 h 2133600"/>
              <a:gd name="connsiteX110" fmla="*/ 2772856 w 2963356"/>
              <a:gd name="connsiteY110" fmla="*/ 2100262 h 2133600"/>
              <a:gd name="connsiteX111" fmla="*/ 2715706 w 2963356"/>
              <a:gd name="connsiteY111"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080706 w 2963356"/>
              <a:gd name="connsiteY44" fmla="*/ 798512 h 2133600"/>
              <a:gd name="connsiteX45" fmla="*/ 2039431 w 2963356"/>
              <a:gd name="connsiteY45" fmla="*/ 742950 h 2133600"/>
              <a:gd name="connsiteX46" fmla="*/ 2034669 w 2963356"/>
              <a:gd name="connsiteY46" fmla="*/ 728662 h 2133600"/>
              <a:gd name="connsiteX47" fmla="*/ 2020381 w 2963356"/>
              <a:gd name="connsiteY47" fmla="*/ 690562 h 2133600"/>
              <a:gd name="connsiteX48" fmla="*/ 1982281 w 2963356"/>
              <a:gd name="connsiteY48" fmla="*/ 609600 h 2133600"/>
              <a:gd name="connsiteX49" fmla="*/ 1958469 w 2963356"/>
              <a:gd name="connsiteY49" fmla="*/ 547687 h 2133600"/>
              <a:gd name="connsiteX50" fmla="*/ 1948944 w 2963356"/>
              <a:gd name="connsiteY50" fmla="*/ 504825 h 2133600"/>
              <a:gd name="connsiteX51" fmla="*/ 1939419 w 2963356"/>
              <a:gd name="connsiteY51" fmla="*/ 490537 h 2133600"/>
              <a:gd name="connsiteX52" fmla="*/ 1906081 w 2963356"/>
              <a:gd name="connsiteY52" fmla="*/ 471487 h 2133600"/>
              <a:gd name="connsiteX53" fmla="*/ 1820356 w 2963356"/>
              <a:gd name="connsiteY53" fmla="*/ 438150 h 2133600"/>
              <a:gd name="connsiteX54" fmla="*/ 1748919 w 2963356"/>
              <a:gd name="connsiteY54" fmla="*/ 452437 h 2133600"/>
              <a:gd name="connsiteX55" fmla="*/ 1715581 w 2963356"/>
              <a:gd name="connsiteY55" fmla="*/ 476250 h 2133600"/>
              <a:gd name="connsiteX56" fmla="*/ 1667956 w 2963356"/>
              <a:gd name="connsiteY56" fmla="*/ 500062 h 2133600"/>
              <a:gd name="connsiteX57" fmla="*/ 1653669 w 2963356"/>
              <a:gd name="connsiteY57" fmla="*/ 509587 h 2133600"/>
              <a:gd name="connsiteX58" fmla="*/ 1634619 w 2963356"/>
              <a:gd name="connsiteY58" fmla="*/ 519112 h 2133600"/>
              <a:gd name="connsiteX59" fmla="*/ 1586994 w 2963356"/>
              <a:gd name="connsiteY59" fmla="*/ 552450 h 2133600"/>
              <a:gd name="connsiteX60" fmla="*/ 1558419 w 2963356"/>
              <a:gd name="connsiteY60" fmla="*/ 561975 h 2133600"/>
              <a:gd name="connsiteX61" fmla="*/ 1458406 w 2963356"/>
              <a:gd name="connsiteY61" fmla="*/ 619125 h 2133600"/>
              <a:gd name="connsiteX62" fmla="*/ 1391731 w 2963356"/>
              <a:gd name="connsiteY62" fmla="*/ 676275 h 2133600"/>
              <a:gd name="connsiteX63" fmla="*/ 1336169 w 2963356"/>
              <a:gd name="connsiteY63" fmla="*/ 728662 h 2133600"/>
              <a:gd name="connsiteX64" fmla="*/ 1255206 w 2963356"/>
              <a:gd name="connsiteY64" fmla="*/ 765175 h 2133600"/>
              <a:gd name="connsiteX65" fmla="*/ 1137731 w 2963356"/>
              <a:gd name="connsiteY65" fmla="*/ 781050 h 2133600"/>
              <a:gd name="connsiteX66" fmla="*/ 983744 w 2963356"/>
              <a:gd name="connsiteY66" fmla="*/ 757237 h 2133600"/>
              <a:gd name="connsiteX67" fmla="*/ 855156 w 2963356"/>
              <a:gd name="connsiteY67" fmla="*/ 723900 h 2133600"/>
              <a:gd name="connsiteX68" fmla="*/ 618619 w 2963356"/>
              <a:gd name="connsiteY68" fmla="*/ 728662 h 2133600"/>
              <a:gd name="connsiteX69" fmla="*/ 343981 w 2963356"/>
              <a:gd name="connsiteY69" fmla="*/ 760412 h 2133600"/>
              <a:gd name="connsiteX70" fmla="*/ 220156 w 2963356"/>
              <a:gd name="connsiteY70" fmla="*/ 695325 h 2133600"/>
              <a:gd name="connsiteX71" fmla="*/ 191581 w 2963356"/>
              <a:gd name="connsiteY71" fmla="*/ 685800 h 2133600"/>
              <a:gd name="connsiteX72" fmla="*/ 177294 w 2963356"/>
              <a:gd name="connsiteY72" fmla="*/ 676275 h 2133600"/>
              <a:gd name="connsiteX73" fmla="*/ 163006 w 2963356"/>
              <a:gd name="connsiteY73" fmla="*/ 661987 h 2133600"/>
              <a:gd name="connsiteX74" fmla="*/ 148719 w 2963356"/>
              <a:gd name="connsiteY74" fmla="*/ 657225 h 2133600"/>
              <a:gd name="connsiteX75" fmla="*/ 101094 w 2963356"/>
              <a:gd name="connsiteY75" fmla="*/ 619125 h 2133600"/>
              <a:gd name="connsiteX76" fmla="*/ 77281 w 2963356"/>
              <a:gd name="connsiteY76" fmla="*/ 571500 h 2133600"/>
              <a:gd name="connsiteX77" fmla="*/ 58231 w 2963356"/>
              <a:gd name="connsiteY77" fmla="*/ 533400 h 2133600"/>
              <a:gd name="connsiteX78" fmla="*/ 34419 w 2963356"/>
              <a:gd name="connsiteY78" fmla="*/ 404812 h 2133600"/>
              <a:gd name="connsiteX79" fmla="*/ 24894 w 2963356"/>
              <a:gd name="connsiteY79" fmla="*/ 366712 h 2133600"/>
              <a:gd name="connsiteX80" fmla="*/ 15369 w 2963356"/>
              <a:gd name="connsiteY80" fmla="*/ 342900 h 2133600"/>
              <a:gd name="connsiteX81" fmla="*/ 10606 w 2963356"/>
              <a:gd name="connsiteY81" fmla="*/ 290512 h 2133600"/>
              <a:gd name="connsiteX82" fmla="*/ 5844 w 2963356"/>
              <a:gd name="connsiteY82" fmla="*/ 257175 h 2133600"/>
              <a:gd name="connsiteX83" fmla="*/ 1081 w 2963356"/>
              <a:gd name="connsiteY83" fmla="*/ 195262 h 2133600"/>
              <a:gd name="connsiteX84" fmla="*/ 5844 w 2963356"/>
              <a:gd name="connsiteY84" fmla="*/ 71437 h 2133600"/>
              <a:gd name="connsiteX85" fmla="*/ 39181 w 2963356"/>
              <a:gd name="connsiteY85" fmla="*/ 52387 h 2133600"/>
              <a:gd name="connsiteX86" fmla="*/ 124906 w 2963356"/>
              <a:gd name="connsiteY86" fmla="*/ 42862 h 2133600"/>
              <a:gd name="connsiteX87" fmla="*/ 186819 w 2963356"/>
              <a:gd name="connsiteY87" fmla="*/ 57150 h 2133600"/>
              <a:gd name="connsiteX88" fmla="*/ 210631 w 2963356"/>
              <a:gd name="connsiteY88" fmla="*/ 71437 h 2133600"/>
              <a:gd name="connsiteX89" fmla="*/ 263019 w 2963356"/>
              <a:gd name="connsiteY89" fmla="*/ 104775 h 2133600"/>
              <a:gd name="connsiteX90" fmla="*/ 291594 w 2963356"/>
              <a:gd name="connsiteY90" fmla="*/ 123825 h 2133600"/>
              <a:gd name="connsiteX91" fmla="*/ 472569 w 2963356"/>
              <a:gd name="connsiteY91" fmla="*/ 209550 h 2133600"/>
              <a:gd name="connsiteX92" fmla="*/ 563056 w 2963356"/>
              <a:gd name="connsiteY92" fmla="*/ 204787 h 2133600"/>
              <a:gd name="connsiteX93" fmla="*/ 615444 w 2963356"/>
              <a:gd name="connsiteY93" fmla="*/ 185737 h 2133600"/>
              <a:gd name="connsiteX94" fmla="*/ 639256 w 2963356"/>
              <a:gd name="connsiteY94" fmla="*/ 180975 h 2133600"/>
              <a:gd name="connsiteX95" fmla="*/ 696406 w 2963356"/>
              <a:gd name="connsiteY95" fmla="*/ 166687 h 2133600"/>
              <a:gd name="connsiteX96" fmla="*/ 767844 w 2963356"/>
              <a:gd name="connsiteY96" fmla="*/ 123825 h 2133600"/>
              <a:gd name="connsiteX97" fmla="*/ 782131 w 2963356"/>
              <a:gd name="connsiteY97" fmla="*/ 114300 h 2133600"/>
              <a:gd name="connsiteX98" fmla="*/ 824994 w 2963356"/>
              <a:gd name="connsiteY98" fmla="*/ 90487 h 2133600"/>
              <a:gd name="connsiteX99" fmla="*/ 896431 w 2963356"/>
              <a:gd name="connsiteY99" fmla="*/ 47625 h 2133600"/>
              <a:gd name="connsiteX100" fmla="*/ 910719 w 2963356"/>
              <a:gd name="connsiteY100" fmla="*/ 38100 h 2133600"/>
              <a:gd name="connsiteX101" fmla="*/ 925006 w 2963356"/>
              <a:gd name="connsiteY101" fmla="*/ 23812 h 2133600"/>
              <a:gd name="connsiteX102" fmla="*/ 1012319 w 2963356"/>
              <a:gd name="connsiteY102" fmla="*/ 0 h 2133600"/>
              <a:gd name="connsiteX103" fmla="*/ 2957006 w 2963356"/>
              <a:gd name="connsiteY103" fmla="*/ 1587 h 2133600"/>
              <a:gd name="connsiteX104" fmla="*/ 2963356 w 2963356"/>
              <a:gd name="connsiteY104" fmla="*/ 2028825 h 2133600"/>
              <a:gd name="connsiteX105" fmla="*/ 2939544 w 2963356"/>
              <a:gd name="connsiteY105" fmla="*/ 2043112 h 2133600"/>
              <a:gd name="connsiteX106" fmla="*/ 2896681 w 2963356"/>
              <a:gd name="connsiteY106" fmla="*/ 2052637 h 2133600"/>
              <a:gd name="connsiteX107" fmla="*/ 2844294 w 2963356"/>
              <a:gd name="connsiteY107" fmla="*/ 2081212 h 2133600"/>
              <a:gd name="connsiteX108" fmla="*/ 2820481 w 2963356"/>
              <a:gd name="connsiteY108" fmla="*/ 2085975 h 2133600"/>
              <a:gd name="connsiteX109" fmla="*/ 2772856 w 2963356"/>
              <a:gd name="connsiteY109" fmla="*/ 2100262 h 2133600"/>
              <a:gd name="connsiteX110" fmla="*/ 2715706 w 2963356"/>
              <a:gd name="connsiteY110"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193419 w 2963356"/>
              <a:gd name="connsiteY43" fmla="*/ 795337 h 2133600"/>
              <a:gd name="connsiteX44" fmla="*/ 2080706 w 2963356"/>
              <a:gd name="connsiteY44" fmla="*/ 798512 h 2133600"/>
              <a:gd name="connsiteX45" fmla="*/ 2039431 w 2963356"/>
              <a:gd name="connsiteY45" fmla="*/ 742950 h 2133600"/>
              <a:gd name="connsiteX46" fmla="*/ 2034669 w 2963356"/>
              <a:gd name="connsiteY46" fmla="*/ 728662 h 2133600"/>
              <a:gd name="connsiteX47" fmla="*/ 2020381 w 2963356"/>
              <a:gd name="connsiteY47" fmla="*/ 690562 h 2133600"/>
              <a:gd name="connsiteX48" fmla="*/ 1982281 w 2963356"/>
              <a:gd name="connsiteY48" fmla="*/ 609600 h 2133600"/>
              <a:gd name="connsiteX49" fmla="*/ 1958469 w 2963356"/>
              <a:gd name="connsiteY49" fmla="*/ 547687 h 2133600"/>
              <a:gd name="connsiteX50" fmla="*/ 1948944 w 2963356"/>
              <a:gd name="connsiteY50" fmla="*/ 504825 h 2133600"/>
              <a:gd name="connsiteX51" fmla="*/ 1939419 w 2963356"/>
              <a:gd name="connsiteY51" fmla="*/ 490537 h 2133600"/>
              <a:gd name="connsiteX52" fmla="*/ 1906081 w 2963356"/>
              <a:gd name="connsiteY52" fmla="*/ 471487 h 2133600"/>
              <a:gd name="connsiteX53" fmla="*/ 1820356 w 2963356"/>
              <a:gd name="connsiteY53" fmla="*/ 438150 h 2133600"/>
              <a:gd name="connsiteX54" fmla="*/ 1748919 w 2963356"/>
              <a:gd name="connsiteY54" fmla="*/ 452437 h 2133600"/>
              <a:gd name="connsiteX55" fmla="*/ 1715581 w 2963356"/>
              <a:gd name="connsiteY55" fmla="*/ 476250 h 2133600"/>
              <a:gd name="connsiteX56" fmla="*/ 1667956 w 2963356"/>
              <a:gd name="connsiteY56" fmla="*/ 500062 h 2133600"/>
              <a:gd name="connsiteX57" fmla="*/ 1653669 w 2963356"/>
              <a:gd name="connsiteY57" fmla="*/ 509587 h 2133600"/>
              <a:gd name="connsiteX58" fmla="*/ 1634619 w 2963356"/>
              <a:gd name="connsiteY58" fmla="*/ 519112 h 2133600"/>
              <a:gd name="connsiteX59" fmla="*/ 1586994 w 2963356"/>
              <a:gd name="connsiteY59" fmla="*/ 552450 h 2133600"/>
              <a:gd name="connsiteX60" fmla="*/ 1558419 w 2963356"/>
              <a:gd name="connsiteY60" fmla="*/ 561975 h 2133600"/>
              <a:gd name="connsiteX61" fmla="*/ 1458406 w 2963356"/>
              <a:gd name="connsiteY61" fmla="*/ 619125 h 2133600"/>
              <a:gd name="connsiteX62" fmla="*/ 1391731 w 2963356"/>
              <a:gd name="connsiteY62" fmla="*/ 676275 h 2133600"/>
              <a:gd name="connsiteX63" fmla="*/ 1336169 w 2963356"/>
              <a:gd name="connsiteY63" fmla="*/ 728662 h 2133600"/>
              <a:gd name="connsiteX64" fmla="*/ 1255206 w 2963356"/>
              <a:gd name="connsiteY64" fmla="*/ 765175 h 2133600"/>
              <a:gd name="connsiteX65" fmla="*/ 1137731 w 2963356"/>
              <a:gd name="connsiteY65" fmla="*/ 781050 h 2133600"/>
              <a:gd name="connsiteX66" fmla="*/ 983744 w 2963356"/>
              <a:gd name="connsiteY66" fmla="*/ 757237 h 2133600"/>
              <a:gd name="connsiteX67" fmla="*/ 855156 w 2963356"/>
              <a:gd name="connsiteY67" fmla="*/ 723900 h 2133600"/>
              <a:gd name="connsiteX68" fmla="*/ 618619 w 2963356"/>
              <a:gd name="connsiteY68" fmla="*/ 728662 h 2133600"/>
              <a:gd name="connsiteX69" fmla="*/ 343981 w 2963356"/>
              <a:gd name="connsiteY69" fmla="*/ 760412 h 2133600"/>
              <a:gd name="connsiteX70" fmla="*/ 220156 w 2963356"/>
              <a:gd name="connsiteY70" fmla="*/ 695325 h 2133600"/>
              <a:gd name="connsiteX71" fmla="*/ 191581 w 2963356"/>
              <a:gd name="connsiteY71" fmla="*/ 685800 h 2133600"/>
              <a:gd name="connsiteX72" fmla="*/ 177294 w 2963356"/>
              <a:gd name="connsiteY72" fmla="*/ 676275 h 2133600"/>
              <a:gd name="connsiteX73" fmla="*/ 163006 w 2963356"/>
              <a:gd name="connsiteY73" fmla="*/ 661987 h 2133600"/>
              <a:gd name="connsiteX74" fmla="*/ 148719 w 2963356"/>
              <a:gd name="connsiteY74" fmla="*/ 657225 h 2133600"/>
              <a:gd name="connsiteX75" fmla="*/ 101094 w 2963356"/>
              <a:gd name="connsiteY75" fmla="*/ 619125 h 2133600"/>
              <a:gd name="connsiteX76" fmla="*/ 77281 w 2963356"/>
              <a:gd name="connsiteY76" fmla="*/ 571500 h 2133600"/>
              <a:gd name="connsiteX77" fmla="*/ 58231 w 2963356"/>
              <a:gd name="connsiteY77" fmla="*/ 533400 h 2133600"/>
              <a:gd name="connsiteX78" fmla="*/ 34419 w 2963356"/>
              <a:gd name="connsiteY78" fmla="*/ 404812 h 2133600"/>
              <a:gd name="connsiteX79" fmla="*/ 24894 w 2963356"/>
              <a:gd name="connsiteY79" fmla="*/ 366712 h 2133600"/>
              <a:gd name="connsiteX80" fmla="*/ 15369 w 2963356"/>
              <a:gd name="connsiteY80" fmla="*/ 342900 h 2133600"/>
              <a:gd name="connsiteX81" fmla="*/ 10606 w 2963356"/>
              <a:gd name="connsiteY81" fmla="*/ 290512 h 2133600"/>
              <a:gd name="connsiteX82" fmla="*/ 5844 w 2963356"/>
              <a:gd name="connsiteY82" fmla="*/ 257175 h 2133600"/>
              <a:gd name="connsiteX83" fmla="*/ 1081 w 2963356"/>
              <a:gd name="connsiteY83" fmla="*/ 195262 h 2133600"/>
              <a:gd name="connsiteX84" fmla="*/ 5844 w 2963356"/>
              <a:gd name="connsiteY84" fmla="*/ 71437 h 2133600"/>
              <a:gd name="connsiteX85" fmla="*/ 39181 w 2963356"/>
              <a:gd name="connsiteY85" fmla="*/ 52387 h 2133600"/>
              <a:gd name="connsiteX86" fmla="*/ 124906 w 2963356"/>
              <a:gd name="connsiteY86" fmla="*/ 42862 h 2133600"/>
              <a:gd name="connsiteX87" fmla="*/ 186819 w 2963356"/>
              <a:gd name="connsiteY87" fmla="*/ 57150 h 2133600"/>
              <a:gd name="connsiteX88" fmla="*/ 210631 w 2963356"/>
              <a:gd name="connsiteY88" fmla="*/ 71437 h 2133600"/>
              <a:gd name="connsiteX89" fmla="*/ 263019 w 2963356"/>
              <a:gd name="connsiteY89" fmla="*/ 104775 h 2133600"/>
              <a:gd name="connsiteX90" fmla="*/ 291594 w 2963356"/>
              <a:gd name="connsiteY90" fmla="*/ 123825 h 2133600"/>
              <a:gd name="connsiteX91" fmla="*/ 472569 w 2963356"/>
              <a:gd name="connsiteY91" fmla="*/ 209550 h 2133600"/>
              <a:gd name="connsiteX92" fmla="*/ 563056 w 2963356"/>
              <a:gd name="connsiteY92" fmla="*/ 204787 h 2133600"/>
              <a:gd name="connsiteX93" fmla="*/ 615444 w 2963356"/>
              <a:gd name="connsiteY93" fmla="*/ 185737 h 2133600"/>
              <a:gd name="connsiteX94" fmla="*/ 639256 w 2963356"/>
              <a:gd name="connsiteY94" fmla="*/ 180975 h 2133600"/>
              <a:gd name="connsiteX95" fmla="*/ 696406 w 2963356"/>
              <a:gd name="connsiteY95" fmla="*/ 166687 h 2133600"/>
              <a:gd name="connsiteX96" fmla="*/ 767844 w 2963356"/>
              <a:gd name="connsiteY96" fmla="*/ 123825 h 2133600"/>
              <a:gd name="connsiteX97" fmla="*/ 782131 w 2963356"/>
              <a:gd name="connsiteY97" fmla="*/ 114300 h 2133600"/>
              <a:gd name="connsiteX98" fmla="*/ 824994 w 2963356"/>
              <a:gd name="connsiteY98" fmla="*/ 90487 h 2133600"/>
              <a:gd name="connsiteX99" fmla="*/ 896431 w 2963356"/>
              <a:gd name="connsiteY99" fmla="*/ 47625 h 2133600"/>
              <a:gd name="connsiteX100" fmla="*/ 910719 w 2963356"/>
              <a:gd name="connsiteY100" fmla="*/ 38100 h 2133600"/>
              <a:gd name="connsiteX101" fmla="*/ 925006 w 2963356"/>
              <a:gd name="connsiteY101" fmla="*/ 23812 h 2133600"/>
              <a:gd name="connsiteX102" fmla="*/ 1012319 w 2963356"/>
              <a:gd name="connsiteY102" fmla="*/ 0 h 2133600"/>
              <a:gd name="connsiteX103" fmla="*/ 2957006 w 2963356"/>
              <a:gd name="connsiteY103" fmla="*/ 1587 h 2133600"/>
              <a:gd name="connsiteX104" fmla="*/ 2963356 w 2963356"/>
              <a:gd name="connsiteY104" fmla="*/ 2028825 h 2133600"/>
              <a:gd name="connsiteX105" fmla="*/ 2939544 w 2963356"/>
              <a:gd name="connsiteY105" fmla="*/ 2043112 h 2133600"/>
              <a:gd name="connsiteX106" fmla="*/ 2896681 w 2963356"/>
              <a:gd name="connsiteY106" fmla="*/ 2052637 h 2133600"/>
              <a:gd name="connsiteX107" fmla="*/ 2844294 w 2963356"/>
              <a:gd name="connsiteY107" fmla="*/ 2081212 h 2133600"/>
              <a:gd name="connsiteX108" fmla="*/ 2820481 w 2963356"/>
              <a:gd name="connsiteY108" fmla="*/ 2085975 h 2133600"/>
              <a:gd name="connsiteX109" fmla="*/ 2772856 w 2963356"/>
              <a:gd name="connsiteY109" fmla="*/ 2100262 h 2133600"/>
              <a:gd name="connsiteX110" fmla="*/ 2715706 w 2963356"/>
              <a:gd name="connsiteY110"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193419 w 2963356"/>
              <a:gd name="connsiteY43" fmla="*/ 795337 h 2133600"/>
              <a:gd name="connsiteX44" fmla="*/ 2080706 w 2963356"/>
              <a:gd name="connsiteY44" fmla="*/ 798512 h 2133600"/>
              <a:gd name="connsiteX45" fmla="*/ 2034669 w 2963356"/>
              <a:gd name="connsiteY45" fmla="*/ 728662 h 2133600"/>
              <a:gd name="connsiteX46" fmla="*/ 2020381 w 2963356"/>
              <a:gd name="connsiteY46" fmla="*/ 690562 h 2133600"/>
              <a:gd name="connsiteX47" fmla="*/ 1982281 w 2963356"/>
              <a:gd name="connsiteY47" fmla="*/ 609600 h 2133600"/>
              <a:gd name="connsiteX48" fmla="*/ 1958469 w 2963356"/>
              <a:gd name="connsiteY48" fmla="*/ 547687 h 2133600"/>
              <a:gd name="connsiteX49" fmla="*/ 1948944 w 2963356"/>
              <a:gd name="connsiteY49" fmla="*/ 504825 h 2133600"/>
              <a:gd name="connsiteX50" fmla="*/ 1939419 w 2963356"/>
              <a:gd name="connsiteY50" fmla="*/ 490537 h 2133600"/>
              <a:gd name="connsiteX51" fmla="*/ 1906081 w 2963356"/>
              <a:gd name="connsiteY51" fmla="*/ 471487 h 2133600"/>
              <a:gd name="connsiteX52" fmla="*/ 1820356 w 2963356"/>
              <a:gd name="connsiteY52" fmla="*/ 438150 h 2133600"/>
              <a:gd name="connsiteX53" fmla="*/ 1748919 w 2963356"/>
              <a:gd name="connsiteY53" fmla="*/ 452437 h 2133600"/>
              <a:gd name="connsiteX54" fmla="*/ 1715581 w 2963356"/>
              <a:gd name="connsiteY54" fmla="*/ 476250 h 2133600"/>
              <a:gd name="connsiteX55" fmla="*/ 1667956 w 2963356"/>
              <a:gd name="connsiteY55" fmla="*/ 500062 h 2133600"/>
              <a:gd name="connsiteX56" fmla="*/ 1653669 w 2963356"/>
              <a:gd name="connsiteY56" fmla="*/ 509587 h 2133600"/>
              <a:gd name="connsiteX57" fmla="*/ 1634619 w 2963356"/>
              <a:gd name="connsiteY57" fmla="*/ 519112 h 2133600"/>
              <a:gd name="connsiteX58" fmla="*/ 1586994 w 2963356"/>
              <a:gd name="connsiteY58" fmla="*/ 552450 h 2133600"/>
              <a:gd name="connsiteX59" fmla="*/ 1558419 w 2963356"/>
              <a:gd name="connsiteY59" fmla="*/ 561975 h 2133600"/>
              <a:gd name="connsiteX60" fmla="*/ 1458406 w 2963356"/>
              <a:gd name="connsiteY60" fmla="*/ 619125 h 2133600"/>
              <a:gd name="connsiteX61" fmla="*/ 1391731 w 2963356"/>
              <a:gd name="connsiteY61" fmla="*/ 676275 h 2133600"/>
              <a:gd name="connsiteX62" fmla="*/ 1336169 w 2963356"/>
              <a:gd name="connsiteY62" fmla="*/ 728662 h 2133600"/>
              <a:gd name="connsiteX63" fmla="*/ 1255206 w 2963356"/>
              <a:gd name="connsiteY63" fmla="*/ 765175 h 2133600"/>
              <a:gd name="connsiteX64" fmla="*/ 1137731 w 2963356"/>
              <a:gd name="connsiteY64" fmla="*/ 781050 h 2133600"/>
              <a:gd name="connsiteX65" fmla="*/ 983744 w 2963356"/>
              <a:gd name="connsiteY65" fmla="*/ 757237 h 2133600"/>
              <a:gd name="connsiteX66" fmla="*/ 855156 w 2963356"/>
              <a:gd name="connsiteY66" fmla="*/ 723900 h 2133600"/>
              <a:gd name="connsiteX67" fmla="*/ 618619 w 2963356"/>
              <a:gd name="connsiteY67" fmla="*/ 728662 h 2133600"/>
              <a:gd name="connsiteX68" fmla="*/ 343981 w 2963356"/>
              <a:gd name="connsiteY68" fmla="*/ 760412 h 2133600"/>
              <a:gd name="connsiteX69" fmla="*/ 220156 w 2963356"/>
              <a:gd name="connsiteY69" fmla="*/ 695325 h 2133600"/>
              <a:gd name="connsiteX70" fmla="*/ 191581 w 2963356"/>
              <a:gd name="connsiteY70" fmla="*/ 685800 h 2133600"/>
              <a:gd name="connsiteX71" fmla="*/ 177294 w 2963356"/>
              <a:gd name="connsiteY71" fmla="*/ 676275 h 2133600"/>
              <a:gd name="connsiteX72" fmla="*/ 163006 w 2963356"/>
              <a:gd name="connsiteY72" fmla="*/ 661987 h 2133600"/>
              <a:gd name="connsiteX73" fmla="*/ 148719 w 2963356"/>
              <a:gd name="connsiteY73" fmla="*/ 657225 h 2133600"/>
              <a:gd name="connsiteX74" fmla="*/ 101094 w 2963356"/>
              <a:gd name="connsiteY74" fmla="*/ 619125 h 2133600"/>
              <a:gd name="connsiteX75" fmla="*/ 77281 w 2963356"/>
              <a:gd name="connsiteY75" fmla="*/ 571500 h 2133600"/>
              <a:gd name="connsiteX76" fmla="*/ 58231 w 2963356"/>
              <a:gd name="connsiteY76" fmla="*/ 533400 h 2133600"/>
              <a:gd name="connsiteX77" fmla="*/ 34419 w 2963356"/>
              <a:gd name="connsiteY77" fmla="*/ 404812 h 2133600"/>
              <a:gd name="connsiteX78" fmla="*/ 24894 w 2963356"/>
              <a:gd name="connsiteY78" fmla="*/ 366712 h 2133600"/>
              <a:gd name="connsiteX79" fmla="*/ 15369 w 2963356"/>
              <a:gd name="connsiteY79" fmla="*/ 342900 h 2133600"/>
              <a:gd name="connsiteX80" fmla="*/ 10606 w 2963356"/>
              <a:gd name="connsiteY80" fmla="*/ 290512 h 2133600"/>
              <a:gd name="connsiteX81" fmla="*/ 5844 w 2963356"/>
              <a:gd name="connsiteY81" fmla="*/ 257175 h 2133600"/>
              <a:gd name="connsiteX82" fmla="*/ 1081 w 2963356"/>
              <a:gd name="connsiteY82" fmla="*/ 195262 h 2133600"/>
              <a:gd name="connsiteX83" fmla="*/ 5844 w 2963356"/>
              <a:gd name="connsiteY83" fmla="*/ 71437 h 2133600"/>
              <a:gd name="connsiteX84" fmla="*/ 39181 w 2963356"/>
              <a:gd name="connsiteY84" fmla="*/ 52387 h 2133600"/>
              <a:gd name="connsiteX85" fmla="*/ 124906 w 2963356"/>
              <a:gd name="connsiteY85" fmla="*/ 42862 h 2133600"/>
              <a:gd name="connsiteX86" fmla="*/ 186819 w 2963356"/>
              <a:gd name="connsiteY86" fmla="*/ 57150 h 2133600"/>
              <a:gd name="connsiteX87" fmla="*/ 210631 w 2963356"/>
              <a:gd name="connsiteY87" fmla="*/ 71437 h 2133600"/>
              <a:gd name="connsiteX88" fmla="*/ 263019 w 2963356"/>
              <a:gd name="connsiteY88" fmla="*/ 104775 h 2133600"/>
              <a:gd name="connsiteX89" fmla="*/ 291594 w 2963356"/>
              <a:gd name="connsiteY89" fmla="*/ 123825 h 2133600"/>
              <a:gd name="connsiteX90" fmla="*/ 472569 w 2963356"/>
              <a:gd name="connsiteY90" fmla="*/ 209550 h 2133600"/>
              <a:gd name="connsiteX91" fmla="*/ 563056 w 2963356"/>
              <a:gd name="connsiteY91" fmla="*/ 204787 h 2133600"/>
              <a:gd name="connsiteX92" fmla="*/ 615444 w 2963356"/>
              <a:gd name="connsiteY92" fmla="*/ 185737 h 2133600"/>
              <a:gd name="connsiteX93" fmla="*/ 639256 w 2963356"/>
              <a:gd name="connsiteY93" fmla="*/ 180975 h 2133600"/>
              <a:gd name="connsiteX94" fmla="*/ 696406 w 2963356"/>
              <a:gd name="connsiteY94" fmla="*/ 166687 h 2133600"/>
              <a:gd name="connsiteX95" fmla="*/ 767844 w 2963356"/>
              <a:gd name="connsiteY95" fmla="*/ 123825 h 2133600"/>
              <a:gd name="connsiteX96" fmla="*/ 782131 w 2963356"/>
              <a:gd name="connsiteY96" fmla="*/ 114300 h 2133600"/>
              <a:gd name="connsiteX97" fmla="*/ 824994 w 2963356"/>
              <a:gd name="connsiteY97" fmla="*/ 90487 h 2133600"/>
              <a:gd name="connsiteX98" fmla="*/ 896431 w 2963356"/>
              <a:gd name="connsiteY98" fmla="*/ 47625 h 2133600"/>
              <a:gd name="connsiteX99" fmla="*/ 910719 w 2963356"/>
              <a:gd name="connsiteY99" fmla="*/ 38100 h 2133600"/>
              <a:gd name="connsiteX100" fmla="*/ 925006 w 2963356"/>
              <a:gd name="connsiteY100" fmla="*/ 23812 h 2133600"/>
              <a:gd name="connsiteX101" fmla="*/ 1012319 w 2963356"/>
              <a:gd name="connsiteY101" fmla="*/ 0 h 2133600"/>
              <a:gd name="connsiteX102" fmla="*/ 2957006 w 2963356"/>
              <a:gd name="connsiteY102" fmla="*/ 1587 h 2133600"/>
              <a:gd name="connsiteX103" fmla="*/ 2963356 w 2963356"/>
              <a:gd name="connsiteY103" fmla="*/ 2028825 h 2133600"/>
              <a:gd name="connsiteX104" fmla="*/ 2939544 w 2963356"/>
              <a:gd name="connsiteY104" fmla="*/ 2043112 h 2133600"/>
              <a:gd name="connsiteX105" fmla="*/ 2896681 w 2963356"/>
              <a:gd name="connsiteY105" fmla="*/ 2052637 h 2133600"/>
              <a:gd name="connsiteX106" fmla="*/ 2844294 w 2963356"/>
              <a:gd name="connsiteY106" fmla="*/ 2081212 h 2133600"/>
              <a:gd name="connsiteX107" fmla="*/ 2820481 w 2963356"/>
              <a:gd name="connsiteY107" fmla="*/ 2085975 h 2133600"/>
              <a:gd name="connsiteX108" fmla="*/ 2772856 w 2963356"/>
              <a:gd name="connsiteY108" fmla="*/ 2100262 h 2133600"/>
              <a:gd name="connsiteX109" fmla="*/ 2715706 w 2963356"/>
              <a:gd name="connsiteY109"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193419 w 2963356"/>
              <a:gd name="connsiteY43" fmla="*/ 795337 h 2133600"/>
              <a:gd name="connsiteX44" fmla="*/ 2080706 w 2963356"/>
              <a:gd name="connsiteY44" fmla="*/ 798512 h 2133600"/>
              <a:gd name="connsiteX45" fmla="*/ 2015619 w 2963356"/>
              <a:gd name="connsiteY45" fmla="*/ 738187 h 2133600"/>
              <a:gd name="connsiteX46" fmla="*/ 2020381 w 2963356"/>
              <a:gd name="connsiteY46" fmla="*/ 690562 h 2133600"/>
              <a:gd name="connsiteX47" fmla="*/ 1982281 w 2963356"/>
              <a:gd name="connsiteY47" fmla="*/ 609600 h 2133600"/>
              <a:gd name="connsiteX48" fmla="*/ 1958469 w 2963356"/>
              <a:gd name="connsiteY48" fmla="*/ 547687 h 2133600"/>
              <a:gd name="connsiteX49" fmla="*/ 1948944 w 2963356"/>
              <a:gd name="connsiteY49" fmla="*/ 504825 h 2133600"/>
              <a:gd name="connsiteX50" fmla="*/ 1939419 w 2963356"/>
              <a:gd name="connsiteY50" fmla="*/ 490537 h 2133600"/>
              <a:gd name="connsiteX51" fmla="*/ 1906081 w 2963356"/>
              <a:gd name="connsiteY51" fmla="*/ 471487 h 2133600"/>
              <a:gd name="connsiteX52" fmla="*/ 1820356 w 2963356"/>
              <a:gd name="connsiteY52" fmla="*/ 438150 h 2133600"/>
              <a:gd name="connsiteX53" fmla="*/ 1748919 w 2963356"/>
              <a:gd name="connsiteY53" fmla="*/ 452437 h 2133600"/>
              <a:gd name="connsiteX54" fmla="*/ 1715581 w 2963356"/>
              <a:gd name="connsiteY54" fmla="*/ 476250 h 2133600"/>
              <a:gd name="connsiteX55" fmla="*/ 1667956 w 2963356"/>
              <a:gd name="connsiteY55" fmla="*/ 500062 h 2133600"/>
              <a:gd name="connsiteX56" fmla="*/ 1653669 w 2963356"/>
              <a:gd name="connsiteY56" fmla="*/ 509587 h 2133600"/>
              <a:gd name="connsiteX57" fmla="*/ 1634619 w 2963356"/>
              <a:gd name="connsiteY57" fmla="*/ 519112 h 2133600"/>
              <a:gd name="connsiteX58" fmla="*/ 1586994 w 2963356"/>
              <a:gd name="connsiteY58" fmla="*/ 552450 h 2133600"/>
              <a:gd name="connsiteX59" fmla="*/ 1558419 w 2963356"/>
              <a:gd name="connsiteY59" fmla="*/ 561975 h 2133600"/>
              <a:gd name="connsiteX60" fmla="*/ 1458406 w 2963356"/>
              <a:gd name="connsiteY60" fmla="*/ 619125 h 2133600"/>
              <a:gd name="connsiteX61" fmla="*/ 1391731 w 2963356"/>
              <a:gd name="connsiteY61" fmla="*/ 676275 h 2133600"/>
              <a:gd name="connsiteX62" fmla="*/ 1336169 w 2963356"/>
              <a:gd name="connsiteY62" fmla="*/ 728662 h 2133600"/>
              <a:gd name="connsiteX63" fmla="*/ 1255206 w 2963356"/>
              <a:gd name="connsiteY63" fmla="*/ 765175 h 2133600"/>
              <a:gd name="connsiteX64" fmla="*/ 1137731 w 2963356"/>
              <a:gd name="connsiteY64" fmla="*/ 781050 h 2133600"/>
              <a:gd name="connsiteX65" fmla="*/ 983744 w 2963356"/>
              <a:gd name="connsiteY65" fmla="*/ 757237 h 2133600"/>
              <a:gd name="connsiteX66" fmla="*/ 855156 w 2963356"/>
              <a:gd name="connsiteY66" fmla="*/ 723900 h 2133600"/>
              <a:gd name="connsiteX67" fmla="*/ 618619 w 2963356"/>
              <a:gd name="connsiteY67" fmla="*/ 728662 h 2133600"/>
              <a:gd name="connsiteX68" fmla="*/ 343981 w 2963356"/>
              <a:gd name="connsiteY68" fmla="*/ 760412 h 2133600"/>
              <a:gd name="connsiteX69" fmla="*/ 220156 w 2963356"/>
              <a:gd name="connsiteY69" fmla="*/ 695325 h 2133600"/>
              <a:gd name="connsiteX70" fmla="*/ 191581 w 2963356"/>
              <a:gd name="connsiteY70" fmla="*/ 685800 h 2133600"/>
              <a:gd name="connsiteX71" fmla="*/ 177294 w 2963356"/>
              <a:gd name="connsiteY71" fmla="*/ 676275 h 2133600"/>
              <a:gd name="connsiteX72" fmla="*/ 163006 w 2963356"/>
              <a:gd name="connsiteY72" fmla="*/ 661987 h 2133600"/>
              <a:gd name="connsiteX73" fmla="*/ 148719 w 2963356"/>
              <a:gd name="connsiteY73" fmla="*/ 657225 h 2133600"/>
              <a:gd name="connsiteX74" fmla="*/ 101094 w 2963356"/>
              <a:gd name="connsiteY74" fmla="*/ 619125 h 2133600"/>
              <a:gd name="connsiteX75" fmla="*/ 77281 w 2963356"/>
              <a:gd name="connsiteY75" fmla="*/ 571500 h 2133600"/>
              <a:gd name="connsiteX76" fmla="*/ 58231 w 2963356"/>
              <a:gd name="connsiteY76" fmla="*/ 533400 h 2133600"/>
              <a:gd name="connsiteX77" fmla="*/ 34419 w 2963356"/>
              <a:gd name="connsiteY77" fmla="*/ 404812 h 2133600"/>
              <a:gd name="connsiteX78" fmla="*/ 24894 w 2963356"/>
              <a:gd name="connsiteY78" fmla="*/ 366712 h 2133600"/>
              <a:gd name="connsiteX79" fmla="*/ 15369 w 2963356"/>
              <a:gd name="connsiteY79" fmla="*/ 342900 h 2133600"/>
              <a:gd name="connsiteX80" fmla="*/ 10606 w 2963356"/>
              <a:gd name="connsiteY80" fmla="*/ 290512 h 2133600"/>
              <a:gd name="connsiteX81" fmla="*/ 5844 w 2963356"/>
              <a:gd name="connsiteY81" fmla="*/ 257175 h 2133600"/>
              <a:gd name="connsiteX82" fmla="*/ 1081 w 2963356"/>
              <a:gd name="connsiteY82" fmla="*/ 195262 h 2133600"/>
              <a:gd name="connsiteX83" fmla="*/ 5844 w 2963356"/>
              <a:gd name="connsiteY83" fmla="*/ 71437 h 2133600"/>
              <a:gd name="connsiteX84" fmla="*/ 39181 w 2963356"/>
              <a:gd name="connsiteY84" fmla="*/ 52387 h 2133600"/>
              <a:gd name="connsiteX85" fmla="*/ 124906 w 2963356"/>
              <a:gd name="connsiteY85" fmla="*/ 42862 h 2133600"/>
              <a:gd name="connsiteX86" fmla="*/ 186819 w 2963356"/>
              <a:gd name="connsiteY86" fmla="*/ 57150 h 2133600"/>
              <a:gd name="connsiteX87" fmla="*/ 210631 w 2963356"/>
              <a:gd name="connsiteY87" fmla="*/ 71437 h 2133600"/>
              <a:gd name="connsiteX88" fmla="*/ 263019 w 2963356"/>
              <a:gd name="connsiteY88" fmla="*/ 104775 h 2133600"/>
              <a:gd name="connsiteX89" fmla="*/ 291594 w 2963356"/>
              <a:gd name="connsiteY89" fmla="*/ 123825 h 2133600"/>
              <a:gd name="connsiteX90" fmla="*/ 472569 w 2963356"/>
              <a:gd name="connsiteY90" fmla="*/ 209550 h 2133600"/>
              <a:gd name="connsiteX91" fmla="*/ 563056 w 2963356"/>
              <a:gd name="connsiteY91" fmla="*/ 204787 h 2133600"/>
              <a:gd name="connsiteX92" fmla="*/ 615444 w 2963356"/>
              <a:gd name="connsiteY92" fmla="*/ 185737 h 2133600"/>
              <a:gd name="connsiteX93" fmla="*/ 639256 w 2963356"/>
              <a:gd name="connsiteY93" fmla="*/ 180975 h 2133600"/>
              <a:gd name="connsiteX94" fmla="*/ 696406 w 2963356"/>
              <a:gd name="connsiteY94" fmla="*/ 166687 h 2133600"/>
              <a:gd name="connsiteX95" fmla="*/ 767844 w 2963356"/>
              <a:gd name="connsiteY95" fmla="*/ 123825 h 2133600"/>
              <a:gd name="connsiteX96" fmla="*/ 782131 w 2963356"/>
              <a:gd name="connsiteY96" fmla="*/ 114300 h 2133600"/>
              <a:gd name="connsiteX97" fmla="*/ 824994 w 2963356"/>
              <a:gd name="connsiteY97" fmla="*/ 90487 h 2133600"/>
              <a:gd name="connsiteX98" fmla="*/ 896431 w 2963356"/>
              <a:gd name="connsiteY98" fmla="*/ 47625 h 2133600"/>
              <a:gd name="connsiteX99" fmla="*/ 910719 w 2963356"/>
              <a:gd name="connsiteY99" fmla="*/ 38100 h 2133600"/>
              <a:gd name="connsiteX100" fmla="*/ 925006 w 2963356"/>
              <a:gd name="connsiteY100" fmla="*/ 23812 h 2133600"/>
              <a:gd name="connsiteX101" fmla="*/ 1012319 w 2963356"/>
              <a:gd name="connsiteY101" fmla="*/ 0 h 2133600"/>
              <a:gd name="connsiteX102" fmla="*/ 2957006 w 2963356"/>
              <a:gd name="connsiteY102" fmla="*/ 1587 h 2133600"/>
              <a:gd name="connsiteX103" fmla="*/ 2963356 w 2963356"/>
              <a:gd name="connsiteY103" fmla="*/ 2028825 h 2133600"/>
              <a:gd name="connsiteX104" fmla="*/ 2939544 w 2963356"/>
              <a:gd name="connsiteY104" fmla="*/ 2043112 h 2133600"/>
              <a:gd name="connsiteX105" fmla="*/ 2896681 w 2963356"/>
              <a:gd name="connsiteY105" fmla="*/ 2052637 h 2133600"/>
              <a:gd name="connsiteX106" fmla="*/ 2844294 w 2963356"/>
              <a:gd name="connsiteY106" fmla="*/ 2081212 h 2133600"/>
              <a:gd name="connsiteX107" fmla="*/ 2820481 w 2963356"/>
              <a:gd name="connsiteY107" fmla="*/ 2085975 h 2133600"/>
              <a:gd name="connsiteX108" fmla="*/ 2772856 w 2963356"/>
              <a:gd name="connsiteY108" fmla="*/ 2100262 h 2133600"/>
              <a:gd name="connsiteX109" fmla="*/ 2715706 w 2963356"/>
              <a:gd name="connsiteY109"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193419 w 2963356"/>
              <a:gd name="connsiteY43" fmla="*/ 795337 h 2133600"/>
              <a:gd name="connsiteX44" fmla="*/ 2080706 w 2963356"/>
              <a:gd name="connsiteY44" fmla="*/ 798512 h 2133600"/>
              <a:gd name="connsiteX45" fmla="*/ 2015619 w 2963356"/>
              <a:gd name="connsiteY45" fmla="*/ 738187 h 2133600"/>
              <a:gd name="connsiteX46" fmla="*/ 1982281 w 2963356"/>
              <a:gd name="connsiteY46" fmla="*/ 609600 h 2133600"/>
              <a:gd name="connsiteX47" fmla="*/ 1958469 w 2963356"/>
              <a:gd name="connsiteY47" fmla="*/ 547687 h 2133600"/>
              <a:gd name="connsiteX48" fmla="*/ 1948944 w 2963356"/>
              <a:gd name="connsiteY48" fmla="*/ 504825 h 2133600"/>
              <a:gd name="connsiteX49" fmla="*/ 1939419 w 2963356"/>
              <a:gd name="connsiteY49" fmla="*/ 490537 h 2133600"/>
              <a:gd name="connsiteX50" fmla="*/ 1906081 w 2963356"/>
              <a:gd name="connsiteY50" fmla="*/ 471487 h 2133600"/>
              <a:gd name="connsiteX51" fmla="*/ 1820356 w 2963356"/>
              <a:gd name="connsiteY51" fmla="*/ 438150 h 2133600"/>
              <a:gd name="connsiteX52" fmla="*/ 1748919 w 2963356"/>
              <a:gd name="connsiteY52" fmla="*/ 452437 h 2133600"/>
              <a:gd name="connsiteX53" fmla="*/ 1715581 w 2963356"/>
              <a:gd name="connsiteY53" fmla="*/ 476250 h 2133600"/>
              <a:gd name="connsiteX54" fmla="*/ 1667956 w 2963356"/>
              <a:gd name="connsiteY54" fmla="*/ 500062 h 2133600"/>
              <a:gd name="connsiteX55" fmla="*/ 1653669 w 2963356"/>
              <a:gd name="connsiteY55" fmla="*/ 509587 h 2133600"/>
              <a:gd name="connsiteX56" fmla="*/ 1634619 w 2963356"/>
              <a:gd name="connsiteY56" fmla="*/ 519112 h 2133600"/>
              <a:gd name="connsiteX57" fmla="*/ 1586994 w 2963356"/>
              <a:gd name="connsiteY57" fmla="*/ 552450 h 2133600"/>
              <a:gd name="connsiteX58" fmla="*/ 1558419 w 2963356"/>
              <a:gd name="connsiteY58" fmla="*/ 561975 h 2133600"/>
              <a:gd name="connsiteX59" fmla="*/ 1458406 w 2963356"/>
              <a:gd name="connsiteY59" fmla="*/ 619125 h 2133600"/>
              <a:gd name="connsiteX60" fmla="*/ 1391731 w 2963356"/>
              <a:gd name="connsiteY60" fmla="*/ 676275 h 2133600"/>
              <a:gd name="connsiteX61" fmla="*/ 1336169 w 2963356"/>
              <a:gd name="connsiteY61" fmla="*/ 728662 h 2133600"/>
              <a:gd name="connsiteX62" fmla="*/ 1255206 w 2963356"/>
              <a:gd name="connsiteY62" fmla="*/ 765175 h 2133600"/>
              <a:gd name="connsiteX63" fmla="*/ 1137731 w 2963356"/>
              <a:gd name="connsiteY63" fmla="*/ 781050 h 2133600"/>
              <a:gd name="connsiteX64" fmla="*/ 983744 w 2963356"/>
              <a:gd name="connsiteY64" fmla="*/ 757237 h 2133600"/>
              <a:gd name="connsiteX65" fmla="*/ 855156 w 2963356"/>
              <a:gd name="connsiteY65" fmla="*/ 723900 h 2133600"/>
              <a:gd name="connsiteX66" fmla="*/ 618619 w 2963356"/>
              <a:gd name="connsiteY66" fmla="*/ 728662 h 2133600"/>
              <a:gd name="connsiteX67" fmla="*/ 343981 w 2963356"/>
              <a:gd name="connsiteY67" fmla="*/ 760412 h 2133600"/>
              <a:gd name="connsiteX68" fmla="*/ 220156 w 2963356"/>
              <a:gd name="connsiteY68" fmla="*/ 695325 h 2133600"/>
              <a:gd name="connsiteX69" fmla="*/ 191581 w 2963356"/>
              <a:gd name="connsiteY69" fmla="*/ 685800 h 2133600"/>
              <a:gd name="connsiteX70" fmla="*/ 177294 w 2963356"/>
              <a:gd name="connsiteY70" fmla="*/ 676275 h 2133600"/>
              <a:gd name="connsiteX71" fmla="*/ 163006 w 2963356"/>
              <a:gd name="connsiteY71" fmla="*/ 661987 h 2133600"/>
              <a:gd name="connsiteX72" fmla="*/ 148719 w 2963356"/>
              <a:gd name="connsiteY72" fmla="*/ 657225 h 2133600"/>
              <a:gd name="connsiteX73" fmla="*/ 101094 w 2963356"/>
              <a:gd name="connsiteY73" fmla="*/ 619125 h 2133600"/>
              <a:gd name="connsiteX74" fmla="*/ 77281 w 2963356"/>
              <a:gd name="connsiteY74" fmla="*/ 571500 h 2133600"/>
              <a:gd name="connsiteX75" fmla="*/ 58231 w 2963356"/>
              <a:gd name="connsiteY75" fmla="*/ 533400 h 2133600"/>
              <a:gd name="connsiteX76" fmla="*/ 34419 w 2963356"/>
              <a:gd name="connsiteY76" fmla="*/ 404812 h 2133600"/>
              <a:gd name="connsiteX77" fmla="*/ 24894 w 2963356"/>
              <a:gd name="connsiteY77" fmla="*/ 366712 h 2133600"/>
              <a:gd name="connsiteX78" fmla="*/ 15369 w 2963356"/>
              <a:gd name="connsiteY78" fmla="*/ 342900 h 2133600"/>
              <a:gd name="connsiteX79" fmla="*/ 10606 w 2963356"/>
              <a:gd name="connsiteY79" fmla="*/ 290512 h 2133600"/>
              <a:gd name="connsiteX80" fmla="*/ 5844 w 2963356"/>
              <a:gd name="connsiteY80" fmla="*/ 257175 h 2133600"/>
              <a:gd name="connsiteX81" fmla="*/ 1081 w 2963356"/>
              <a:gd name="connsiteY81" fmla="*/ 195262 h 2133600"/>
              <a:gd name="connsiteX82" fmla="*/ 5844 w 2963356"/>
              <a:gd name="connsiteY82" fmla="*/ 71437 h 2133600"/>
              <a:gd name="connsiteX83" fmla="*/ 39181 w 2963356"/>
              <a:gd name="connsiteY83" fmla="*/ 52387 h 2133600"/>
              <a:gd name="connsiteX84" fmla="*/ 124906 w 2963356"/>
              <a:gd name="connsiteY84" fmla="*/ 42862 h 2133600"/>
              <a:gd name="connsiteX85" fmla="*/ 186819 w 2963356"/>
              <a:gd name="connsiteY85" fmla="*/ 57150 h 2133600"/>
              <a:gd name="connsiteX86" fmla="*/ 210631 w 2963356"/>
              <a:gd name="connsiteY86" fmla="*/ 71437 h 2133600"/>
              <a:gd name="connsiteX87" fmla="*/ 263019 w 2963356"/>
              <a:gd name="connsiteY87" fmla="*/ 104775 h 2133600"/>
              <a:gd name="connsiteX88" fmla="*/ 291594 w 2963356"/>
              <a:gd name="connsiteY88" fmla="*/ 123825 h 2133600"/>
              <a:gd name="connsiteX89" fmla="*/ 472569 w 2963356"/>
              <a:gd name="connsiteY89" fmla="*/ 209550 h 2133600"/>
              <a:gd name="connsiteX90" fmla="*/ 563056 w 2963356"/>
              <a:gd name="connsiteY90" fmla="*/ 204787 h 2133600"/>
              <a:gd name="connsiteX91" fmla="*/ 615444 w 2963356"/>
              <a:gd name="connsiteY91" fmla="*/ 185737 h 2133600"/>
              <a:gd name="connsiteX92" fmla="*/ 639256 w 2963356"/>
              <a:gd name="connsiteY92" fmla="*/ 180975 h 2133600"/>
              <a:gd name="connsiteX93" fmla="*/ 696406 w 2963356"/>
              <a:gd name="connsiteY93" fmla="*/ 166687 h 2133600"/>
              <a:gd name="connsiteX94" fmla="*/ 767844 w 2963356"/>
              <a:gd name="connsiteY94" fmla="*/ 123825 h 2133600"/>
              <a:gd name="connsiteX95" fmla="*/ 782131 w 2963356"/>
              <a:gd name="connsiteY95" fmla="*/ 114300 h 2133600"/>
              <a:gd name="connsiteX96" fmla="*/ 824994 w 2963356"/>
              <a:gd name="connsiteY96" fmla="*/ 90487 h 2133600"/>
              <a:gd name="connsiteX97" fmla="*/ 896431 w 2963356"/>
              <a:gd name="connsiteY97" fmla="*/ 47625 h 2133600"/>
              <a:gd name="connsiteX98" fmla="*/ 910719 w 2963356"/>
              <a:gd name="connsiteY98" fmla="*/ 38100 h 2133600"/>
              <a:gd name="connsiteX99" fmla="*/ 925006 w 2963356"/>
              <a:gd name="connsiteY99" fmla="*/ 23812 h 2133600"/>
              <a:gd name="connsiteX100" fmla="*/ 1012319 w 2963356"/>
              <a:gd name="connsiteY100" fmla="*/ 0 h 2133600"/>
              <a:gd name="connsiteX101" fmla="*/ 2957006 w 2963356"/>
              <a:gd name="connsiteY101" fmla="*/ 1587 h 2133600"/>
              <a:gd name="connsiteX102" fmla="*/ 2963356 w 2963356"/>
              <a:gd name="connsiteY102" fmla="*/ 2028825 h 2133600"/>
              <a:gd name="connsiteX103" fmla="*/ 2939544 w 2963356"/>
              <a:gd name="connsiteY103" fmla="*/ 2043112 h 2133600"/>
              <a:gd name="connsiteX104" fmla="*/ 2896681 w 2963356"/>
              <a:gd name="connsiteY104" fmla="*/ 2052637 h 2133600"/>
              <a:gd name="connsiteX105" fmla="*/ 2844294 w 2963356"/>
              <a:gd name="connsiteY105" fmla="*/ 2081212 h 2133600"/>
              <a:gd name="connsiteX106" fmla="*/ 2820481 w 2963356"/>
              <a:gd name="connsiteY106" fmla="*/ 2085975 h 2133600"/>
              <a:gd name="connsiteX107" fmla="*/ 2772856 w 2963356"/>
              <a:gd name="connsiteY107" fmla="*/ 2100262 h 2133600"/>
              <a:gd name="connsiteX108" fmla="*/ 2715706 w 2963356"/>
              <a:gd name="connsiteY108"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41825 w 2963356"/>
              <a:gd name="connsiteY27" fmla="*/ 1571625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193419 w 2963356"/>
              <a:gd name="connsiteY43" fmla="*/ 795337 h 2133600"/>
              <a:gd name="connsiteX44" fmla="*/ 2080706 w 2963356"/>
              <a:gd name="connsiteY44" fmla="*/ 798512 h 2133600"/>
              <a:gd name="connsiteX45" fmla="*/ 2015619 w 2963356"/>
              <a:gd name="connsiteY45" fmla="*/ 738187 h 2133600"/>
              <a:gd name="connsiteX46" fmla="*/ 1982281 w 2963356"/>
              <a:gd name="connsiteY46" fmla="*/ 609600 h 2133600"/>
              <a:gd name="connsiteX47" fmla="*/ 1958469 w 2963356"/>
              <a:gd name="connsiteY47" fmla="*/ 547687 h 2133600"/>
              <a:gd name="connsiteX48" fmla="*/ 1948944 w 2963356"/>
              <a:gd name="connsiteY48" fmla="*/ 504825 h 2133600"/>
              <a:gd name="connsiteX49" fmla="*/ 1939419 w 2963356"/>
              <a:gd name="connsiteY49" fmla="*/ 490537 h 2133600"/>
              <a:gd name="connsiteX50" fmla="*/ 1906081 w 2963356"/>
              <a:gd name="connsiteY50" fmla="*/ 471487 h 2133600"/>
              <a:gd name="connsiteX51" fmla="*/ 1820356 w 2963356"/>
              <a:gd name="connsiteY51" fmla="*/ 438150 h 2133600"/>
              <a:gd name="connsiteX52" fmla="*/ 1748919 w 2963356"/>
              <a:gd name="connsiteY52" fmla="*/ 452437 h 2133600"/>
              <a:gd name="connsiteX53" fmla="*/ 1715581 w 2963356"/>
              <a:gd name="connsiteY53" fmla="*/ 476250 h 2133600"/>
              <a:gd name="connsiteX54" fmla="*/ 1667956 w 2963356"/>
              <a:gd name="connsiteY54" fmla="*/ 500062 h 2133600"/>
              <a:gd name="connsiteX55" fmla="*/ 1653669 w 2963356"/>
              <a:gd name="connsiteY55" fmla="*/ 509587 h 2133600"/>
              <a:gd name="connsiteX56" fmla="*/ 1634619 w 2963356"/>
              <a:gd name="connsiteY56" fmla="*/ 519112 h 2133600"/>
              <a:gd name="connsiteX57" fmla="*/ 1586994 w 2963356"/>
              <a:gd name="connsiteY57" fmla="*/ 552450 h 2133600"/>
              <a:gd name="connsiteX58" fmla="*/ 1558419 w 2963356"/>
              <a:gd name="connsiteY58" fmla="*/ 561975 h 2133600"/>
              <a:gd name="connsiteX59" fmla="*/ 1458406 w 2963356"/>
              <a:gd name="connsiteY59" fmla="*/ 619125 h 2133600"/>
              <a:gd name="connsiteX60" fmla="*/ 1391731 w 2963356"/>
              <a:gd name="connsiteY60" fmla="*/ 676275 h 2133600"/>
              <a:gd name="connsiteX61" fmla="*/ 1336169 w 2963356"/>
              <a:gd name="connsiteY61" fmla="*/ 728662 h 2133600"/>
              <a:gd name="connsiteX62" fmla="*/ 1255206 w 2963356"/>
              <a:gd name="connsiteY62" fmla="*/ 765175 h 2133600"/>
              <a:gd name="connsiteX63" fmla="*/ 1137731 w 2963356"/>
              <a:gd name="connsiteY63" fmla="*/ 781050 h 2133600"/>
              <a:gd name="connsiteX64" fmla="*/ 983744 w 2963356"/>
              <a:gd name="connsiteY64" fmla="*/ 757237 h 2133600"/>
              <a:gd name="connsiteX65" fmla="*/ 855156 w 2963356"/>
              <a:gd name="connsiteY65" fmla="*/ 723900 h 2133600"/>
              <a:gd name="connsiteX66" fmla="*/ 618619 w 2963356"/>
              <a:gd name="connsiteY66" fmla="*/ 728662 h 2133600"/>
              <a:gd name="connsiteX67" fmla="*/ 343981 w 2963356"/>
              <a:gd name="connsiteY67" fmla="*/ 760412 h 2133600"/>
              <a:gd name="connsiteX68" fmla="*/ 220156 w 2963356"/>
              <a:gd name="connsiteY68" fmla="*/ 695325 h 2133600"/>
              <a:gd name="connsiteX69" fmla="*/ 191581 w 2963356"/>
              <a:gd name="connsiteY69" fmla="*/ 685800 h 2133600"/>
              <a:gd name="connsiteX70" fmla="*/ 177294 w 2963356"/>
              <a:gd name="connsiteY70" fmla="*/ 676275 h 2133600"/>
              <a:gd name="connsiteX71" fmla="*/ 163006 w 2963356"/>
              <a:gd name="connsiteY71" fmla="*/ 661987 h 2133600"/>
              <a:gd name="connsiteX72" fmla="*/ 148719 w 2963356"/>
              <a:gd name="connsiteY72" fmla="*/ 657225 h 2133600"/>
              <a:gd name="connsiteX73" fmla="*/ 101094 w 2963356"/>
              <a:gd name="connsiteY73" fmla="*/ 619125 h 2133600"/>
              <a:gd name="connsiteX74" fmla="*/ 77281 w 2963356"/>
              <a:gd name="connsiteY74" fmla="*/ 571500 h 2133600"/>
              <a:gd name="connsiteX75" fmla="*/ 58231 w 2963356"/>
              <a:gd name="connsiteY75" fmla="*/ 533400 h 2133600"/>
              <a:gd name="connsiteX76" fmla="*/ 34419 w 2963356"/>
              <a:gd name="connsiteY76" fmla="*/ 404812 h 2133600"/>
              <a:gd name="connsiteX77" fmla="*/ 24894 w 2963356"/>
              <a:gd name="connsiteY77" fmla="*/ 366712 h 2133600"/>
              <a:gd name="connsiteX78" fmla="*/ 15369 w 2963356"/>
              <a:gd name="connsiteY78" fmla="*/ 342900 h 2133600"/>
              <a:gd name="connsiteX79" fmla="*/ 10606 w 2963356"/>
              <a:gd name="connsiteY79" fmla="*/ 290512 h 2133600"/>
              <a:gd name="connsiteX80" fmla="*/ 5844 w 2963356"/>
              <a:gd name="connsiteY80" fmla="*/ 257175 h 2133600"/>
              <a:gd name="connsiteX81" fmla="*/ 1081 w 2963356"/>
              <a:gd name="connsiteY81" fmla="*/ 195262 h 2133600"/>
              <a:gd name="connsiteX82" fmla="*/ 5844 w 2963356"/>
              <a:gd name="connsiteY82" fmla="*/ 71437 h 2133600"/>
              <a:gd name="connsiteX83" fmla="*/ 39181 w 2963356"/>
              <a:gd name="connsiteY83" fmla="*/ 52387 h 2133600"/>
              <a:gd name="connsiteX84" fmla="*/ 124906 w 2963356"/>
              <a:gd name="connsiteY84" fmla="*/ 42862 h 2133600"/>
              <a:gd name="connsiteX85" fmla="*/ 186819 w 2963356"/>
              <a:gd name="connsiteY85" fmla="*/ 57150 h 2133600"/>
              <a:gd name="connsiteX86" fmla="*/ 210631 w 2963356"/>
              <a:gd name="connsiteY86" fmla="*/ 71437 h 2133600"/>
              <a:gd name="connsiteX87" fmla="*/ 263019 w 2963356"/>
              <a:gd name="connsiteY87" fmla="*/ 104775 h 2133600"/>
              <a:gd name="connsiteX88" fmla="*/ 291594 w 2963356"/>
              <a:gd name="connsiteY88" fmla="*/ 123825 h 2133600"/>
              <a:gd name="connsiteX89" fmla="*/ 472569 w 2963356"/>
              <a:gd name="connsiteY89" fmla="*/ 209550 h 2133600"/>
              <a:gd name="connsiteX90" fmla="*/ 563056 w 2963356"/>
              <a:gd name="connsiteY90" fmla="*/ 204787 h 2133600"/>
              <a:gd name="connsiteX91" fmla="*/ 615444 w 2963356"/>
              <a:gd name="connsiteY91" fmla="*/ 185737 h 2133600"/>
              <a:gd name="connsiteX92" fmla="*/ 639256 w 2963356"/>
              <a:gd name="connsiteY92" fmla="*/ 180975 h 2133600"/>
              <a:gd name="connsiteX93" fmla="*/ 696406 w 2963356"/>
              <a:gd name="connsiteY93" fmla="*/ 166687 h 2133600"/>
              <a:gd name="connsiteX94" fmla="*/ 767844 w 2963356"/>
              <a:gd name="connsiteY94" fmla="*/ 123825 h 2133600"/>
              <a:gd name="connsiteX95" fmla="*/ 782131 w 2963356"/>
              <a:gd name="connsiteY95" fmla="*/ 114300 h 2133600"/>
              <a:gd name="connsiteX96" fmla="*/ 824994 w 2963356"/>
              <a:gd name="connsiteY96" fmla="*/ 90487 h 2133600"/>
              <a:gd name="connsiteX97" fmla="*/ 896431 w 2963356"/>
              <a:gd name="connsiteY97" fmla="*/ 47625 h 2133600"/>
              <a:gd name="connsiteX98" fmla="*/ 910719 w 2963356"/>
              <a:gd name="connsiteY98" fmla="*/ 38100 h 2133600"/>
              <a:gd name="connsiteX99" fmla="*/ 925006 w 2963356"/>
              <a:gd name="connsiteY99" fmla="*/ 23812 h 2133600"/>
              <a:gd name="connsiteX100" fmla="*/ 1012319 w 2963356"/>
              <a:gd name="connsiteY100" fmla="*/ 0 h 2133600"/>
              <a:gd name="connsiteX101" fmla="*/ 2957006 w 2963356"/>
              <a:gd name="connsiteY101" fmla="*/ 1587 h 2133600"/>
              <a:gd name="connsiteX102" fmla="*/ 2963356 w 2963356"/>
              <a:gd name="connsiteY102" fmla="*/ 2028825 h 2133600"/>
              <a:gd name="connsiteX103" fmla="*/ 2939544 w 2963356"/>
              <a:gd name="connsiteY103" fmla="*/ 2043112 h 2133600"/>
              <a:gd name="connsiteX104" fmla="*/ 2896681 w 2963356"/>
              <a:gd name="connsiteY104" fmla="*/ 2052637 h 2133600"/>
              <a:gd name="connsiteX105" fmla="*/ 2844294 w 2963356"/>
              <a:gd name="connsiteY105" fmla="*/ 2081212 h 2133600"/>
              <a:gd name="connsiteX106" fmla="*/ 2820481 w 2963356"/>
              <a:gd name="connsiteY106" fmla="*/ 2085975 h 2133600"/>
              <a:gd name="connsiteX107" fmla="*/ 2772856 w 2963356"/>
              <a:gd name="connsiteY107" fmla="*/ 2100262 h 2133600"/>
              <a:gd name="connsiteX108" fmla="*/ 2715706 w 2963356"/>
              <a:gd name="connsiteY108"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7550 w 2963356"/>
              <a:gd name="connsiteY26" fmla="*/ 1559719 h 2133600"/>
              <a:gd name="connsiteX27" fmla="*/ 2141825 w 2963356"/>
              <a:gd name="connsiteY27" fmla="*/ 1571625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193419 w 2963356"/>
              <a:gd name="connsiteY43" fmla="*/ 795337 h 2133600"/>
              <a:gd name="connsiteX44" fmla="*/ 2080706 w 2963356"/>
              <a:gd name="connsiteY44" fmla="*/ 798512 h 2133600"/>
              <a:gd name="connsiteX45" fmla="*/ 2015619 w 2963356"/>
              <a:gd name="connsiteY45" fmla="*/ 738187 h 2133600"/>
              <a:gd name="connsiteX46" fmla="*/ 1982281 w 2963356"/>
              <a:gd name="connsiteY46" fmla="*/ 609600 h 2133600"/>
              <a:gd name="connsiteX47" fmla="*/ 1958469 w 2963356"/>
              <a:gd name="connsiteY47" fmla="*/ 547687 h 2133600"/>
              <a:gd name="connsiteX48" fmla="*/ 1948944 w 2963356"/>
              <a:gd name="connsiteY48" fmla="*/ 504825 h 2133600"/>
              <a:gd name="connsiteX49" fmla="*/ 1939419 w 2963356"/>
              <a:gd name="connsiteY49" fmla="*/ 490537 h 2133600"/>
              <a:gd name="connsiteX50" fmla="*/ 1906081 w 2963356"/>
              <a:gd name="connsiteY50" fmla="*/ 471487 h 2133600"/>
              <a:gd name="connsiteX51" fmla="*/ 1820356 w 2963356"/>
              <a:gd name="connsiteY51" fmla="*/ 438150 h 2133600"/>
              <a:gd name="connsiteX52" fmla="*/ 1748919 w 2963356"/>
              <a:gd name="connsiteY52" fmla="*/ 452437 h 2133600"/>
              <a:gd name="connsiteX53" fmla="*/ 1715581 w 2963356"/>
              <a:gd name="connsiteY53" fmla="*/ 476250 h 2133600"/>
              <a:gd name="connsiteX54" fmla="*/ 1667956 w 2963356"/>
              <a:gd name="connsiteY54" fmla="*/ 500062 h 2133600"/>
              <a:gd name="connsiteX55" fmla="*/ 1653669 w 2963356"/>
              <a:gd name="connsiteY55" fmla="*/ 509587 h 2133600"/>
              <a:gd name="connsiteX56" fmla="*/ 1634619 w 2963356"/>
              <a:gd name="connsiteY56" fmla="*/ 519112 h 2133600"/>
              <a:gd name="connsiteX57" fmla="*/ 1586994 w 2963356"/>
              <a:gd name="connsiteY57" fmla="*/ 552450 h 2133600"/>
              <a:gd name="connsiteX58" fmla="*/ 1558419 w 2963356"/>
              <a:gd name="connsiteY58" fmla="*/ 561975 h 2133600"/>
              <a:gd name="connsiteX59" fmla="*/ 1458406 w 2963356"/>
              <a:gd name="connsiteY59" fmla="*/ 619125 h 2133600"/>
              <a:gd name="connsiteX60" fmla="*/ 1391731 w 2963356"/>
              <a:gd name="connsiteY60" fmla="*/ 676275 h 2133600"/>
              <a:gd name="connsiteX61" fmla="*/ 1336169 w 2963356"/>
              <a:gd name="connsiteY61" fmla="*/ 728662 h 2133600"/>
              <a:gd name="connsiteX62" fmla="*/ 1255206 w 2963356"/>
              <a:gd name="connsiteY62" fmla="*/ 765175 h 2133600"/>
              <a:gd name="connsiteX63" fmla="*/ 1137731 w 2963356"/>
              <a:gd name="connsiteY63" fmla="*/ 781050 h 2133600"/>
              <a:gd name="connsiteX64" fmla="*/ 983744 w 2963356"/>
              <a:gd name="connsiteY64" fmla="*/ 757237 h 2133600"/>
              <a:gd name="connsiteX65" fmla="*/ 855156 w 2963356"/>
              <a:gd name="connsiteY65" fmla="*/ 723900 h 2133600"/>
              <a:gd name="connsiteX66" fmla="*/ 618619 w 2963356"/>
              <a:gd name="connsiteY66" fmla="*/ 728662 h 2133600"/>
              <a:gd name="connsiteX67" fmla="*/ 343981 w 2963356"/>
              <a:gd name="connsiteY67" fmla="*/ 760412 h 2133600"/>
              <a:gd name="connsiteX68" fmla="*/ 220156 w 2963356"/>
              <a:gd name="connsiteY68" fmla="*/ 695325 h 2133600"/>
              <a:gd name="connsiteX69" fmla="*/ 191581 w 2963356"/>
              <a:gd name="connsiteY69" fmla="*/ 685800 h 2133600"/>
              <a:gd name="connsiteX70" fmla="*/ 177294 w 2963356"/>
              <a:gd name="connsiteY70" fmla="*/ 676275 h 2133600"/>
              <a:gd name="connsiteX71" fmla="*/ 163006 w 2963356"/>
              <a:gd name="connsiteY71" fmla="*/ 661987 h 2133600"/>
              <a:gd name="connsiteX72" fmla="*/ 148719 w 2963356"/>
              <a:gd name="connsiteY72" fmla="*/ 657225 h 2133600"/>
              <a:gd name="connsiteX73" fmla="*/ 101094 w 2963356"/>
              <a:gd name="connsiteY73" fmla="*/ 619125 h 2133600"/>
              <a:gd name="connsiteX74" fmla="*/ 77281 w 2963356"/>
              <a:gd name="connsiteY74" fmla="*/ 571500 h 2133600"/>
              <a:gd name="connsiteX75" fmla="*/ 58231 w 2963356"/>
              <a:gd name="connsiteY75" fmla="*/ 533400 h 2133600"/>
              <a:gd name="connsiteX76" fmla="*/ 34419 w 2963356"/>
              <a:gd name="connsiteY76" fmla="*/ 404812 h 2133600"/>
              <a:gd name="connsiteX77" fmla="*/ 24894 w 2963356"/>
              <a:gd name="connsiteY77" fmla="*/ 366712 h 2133600"/>
              <a:gd name="connsiteX78" fmla="*/ 15369 w 2963356"/>
              <a:gd name="connsiteY78" fmla="*/ 342900 h 2133600"/>
              <a:gd name="connsiteX79" fmla="*/ 10606 w 2963356"/>
              <a:gd name="connsiteY79" fmla="*/ 290512 h 2133600"/>
              <a:gd name="connsiteX80" fmla="*/ 5844 w 2963356"/>
              <a:gd name="connsiteY80" fmla="*/ 257175 h 2133600"/>
              <a:gd name="connsiteX81" fmla="*/ 1081 w 2963356"/>
              <a:gd name="connsiteY81" fmla="*/ 195262 h 2133600"/>
              <a:gd name="connsiteX82" fmla="*/ 5844 w 2963356"/>
              <a:gd name="connsiteY82" fmla="*/ 71437 h 2133600"/>
              <a:gd name="connsiteX83" fmla="*/ 39181 w 2963356"/>
              <a:gd name="connsiteY83" fmla="*/ 52387 h 2133600"/>
              <a:gd name="connsiteX84" fmla="*/ 124906 w 2963356"/>
              <a:gd name="connsiteY84" fmla="*/ 42862 h 2133600"/>
              <a:gd name="connsiteX85" fmla="*/ 186819 w 2963356"/>
              <a:gd name="connsiteY85" fmla="*/ 57150 h 2133600"/>
              <a:gd name="connsiteX86" fmla="*/ 210631 w 2963356"/>
              <a:gd name="connsiteY86" fmla="*/ 71437 h 2133600"/>
              <a:gd name="connsiteX87" fmla="*/ 263019 w 2963356"/>
              <a:gd name="connsiteY87" fmla="*/ 104775 h 2133600"/>
              <a:gd name="connsiteX88" fmla="*/ 291594 w 2963356"/>
              <a:gd name="connsiteY88" fmla="*/ 123825 h 2133600"/>
              <a:gd name="connsiteX89" fmla="*/ 472569 w 2963356"/>
              <a:gd name="connsiteY89" fmla="*/ 209550 h 2133600"/>
              <a:gd name="connsiteX90" fmla="*/ 563056 w 2963356"/>
              <a:gd name="connsiteY90" fmla="*/ 204787 h 2133600"/>
              <a:gd name="connsiteX91" fmla="*/ 615444 w 2963356"/>
              <a:gd name="connsiteY91" fmla="*/ 185737 h 2133600"/>
              <a:gd name="connsiteX92" fmla="*/ 639256 w 2963356"/>
              <a:gd name="connsiteY92" fmla="*/ 180975 h 2133600"/>
              <a:gd name="connsiteX93" fmla="*/ 696406 w 2963356"/>
              <a:gd name="connsiteY93" fmla="*/ 166687 h 2133600"/>
              <a:gd name="connsiteX94" fmla="*/ 767844 w 2963356"/>
              <a:gd name="connsiteY94" fmla="*/ 123825 h 2133600"/>
              <a:gd name="connsiteX95" fmla="*/ 782131 w 2963356"/>
              <a:gd name="connsiteY95" fmla="*/ 114300 h 2133600"/>
              <a:gd name="connsiteX96" fmla="*/ 824994 w 2963356"/>
              <a:gd name="connsiteY96" fmla="*/ 90487 h 2133600"/>
              <a:gd name="connsiteX97" fmla="*/ 896431 w 2963356"/>
              <a:gd name="connsiteY97" fmla="*/ 47625 h 2133600"/>
              <a:gd name="connsiteX98" fmla="*/ 910719 w 2963356"/>
              <a:gd name="connsiteY98" fmla="*/ 38100 h 2133600"/>
              <a:gd name="connsiteX99" fmla="*/ 925006 w 2963356"/>
              <a:gd name="connsiteY99" fmla="*/ 23812 h 2133600"/>
              <a:gd name="connsiteX100" fmla="*/ 1012319 w 2963356"/>
              <a:gd name="connsiteY100" fmla="*/ 0 h 2133600"/>
              <a:gd name="connsiteX101" fmla="*/ 2957006 w 2963356"/>
              <a:gd name="connsiteY101" fmla="*/ 1587 h 2133600"/>
              <a:gd name="connsiteX102" fmla="*/ 2963356 w 2963356"/>
              <a:gd name="connsiteY102" fmla="*/ 2028825 h 2133600"/>
              <a:gd name="connsiteX103" fmla="*/ 2939544 w 2963356"/>
              <a:gd name="connsiteY103" fmla="*/ 2043112 h 2133600"/>
              <a:gd name="connsiteX104" fmla="*/ 2896681 w 2963356"/>
              <a:gd name="connsiteY104" fmla="*/ 2052637 h 2133600"/>
              <a:gd name="connsiteX105" fmla="*/ 2844294 w 2963356"/>
              <a:gd name="connsiteY105" fmla="*/ 2081212 h 2133600"/>
              <a:gd name="connsiteX106" fmla="*/ 2820481 w 2963356"/>
              <a:gd name="connsiteY106" fmla="*/ 2085975 h 2133600"/>
              <a:gd name="connsiteX107" fmla="*/ 2772856 w 2963356"/>
              <a:gd name="connsiteY107" fmla="*/ 2100262 h 2133600"/>
              <a:gd name="connsiteX108" fmla="*/ 2715706 w 2963356"/>
              <a:gd name="connsiteY108"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7550 w 2963356"/>
              <a:gd name="connsiteY26" fmla="*/ 1559719 h 2133600"/>
              <a:gd name="connsiteX27" fmla="*/ 2141825 w 2963356"/>
              <a:gd name="connsiteY27" fmla="*/ 1571625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193419 w 2963356"/>
              <a:gd name="connsiteY43" fmla="*/ 795337 h 2133600"/>
              <a:gd name="connsiteX44" fmla="*/ 2080706 w 2963356"/>
              <a:gd name="connsiteY44" fmla="*/ 798512 h 2133600"/>
              <a:gd name="connsiteX45" fmla="*/ 2015619 w 2963356"/>
              <a:gd name="connsiteY45" fmla="*/ 738187 h 2133600"/>
              <a:gd name="connsiteX46" fmla="*/ 1982281 w 2963356"/>
              <a:gd name="connsiteY46" fmla="*/ 609600 h 2133600"/>
              <a:gd name="connsiteX47" fmla="*/ 1958469 w 2963356"/>
              <a:gd name="connsiteY47" fmla="*/ 547687 h 2133600"/>
              <a:gd name="connsiteX48" fmla="*/ 1948944 w 2963356"/>
              <a:gd name="connsiteY48" fmla="*/ 504825 h 2133600"/>
              <a:gd name="connsiteX49" fmla="*/ 1939419 w 2963356"/>
              <a:gd name="connsiteY49" fmla="*/ 490537 h 2133600"/>
              <a:gd name="connsiteX50" fmla="*/ 1906081 w 2963356"/>
              <a:gd name="connsiteY50" fmla="*/ 471487 h 2133600"/>
              <a:gd name="connsiteX51" fmla="*/ 1820356 w 2963356"/>
              <a:gd name="connsiteY51" fmla="*/ 438150 h 2133600"/>
              <a:gd name="connsiteX52" fmla="*/ 1748919 w 2963356"/>
              <a:gd name="connsiteY52" fmla="*/ 452437 h 2133600"/>
              <a:gd name="connsiteX53" fmla="*/ 1715581 w 2963356"/>
              <a:gd name="connsiteY53" fmla="*/ 476250 h 2133600"/>
              <a:gd name="connsiteX54" fmla="*/ 1667956 w 2963356"/>
              <a:gd name="connsiteY54" fmla="*/ 500062 h 2133600"/>
              <a:gd name="connsiteX55" fmla="*/ 1653669 w 2963356"/>
              <a:gd name="connsiteY55" fmla="*/ 509587 h 2133600"/>
              <a:gd name="connsiteX56" fmla="*/ 1634619 w 2963356"/>
              <a:gd name="connsiteY56" fmla="*/ 519112 h 2133600"/>
              <a:gd name="connsiteX57" fmla="*/ 1586994 w 2963356"/>
              <a:gd name="connsiteY57" fmla="*/ 552450 h 2133600"/>
              <a:gd name="connsiteX58" fmla="*/ 1558419 w 2963356"/>
              <a:gd name="connsiteY58" fmla="*/ 561975 h 2133600"/>
              <a:gd name="connsiteX59" fmla="*/ 1458406 w 2963356"/>
              <a:gd name="connsiteY59" fmla="*/ 619125 h 2133600"/>
              <a:gd name="connsiteX60" fmla="*/ 1391731 w 2963356"/>
              <a:gd name="connsiteY60" fmla="*/ 676275 h 2133600"/>
              <a:gd name="connsiteX61" fmla="*/ 1336169 w 2963356"/>
              <a:gd name="connsiteY61" fmla="*/ 728662 h 2133600"/>
              <a:gd name="connsiteX62" fmla="*/ 1255206 w 2963356"/>
              <a:gd name="connsiteY62" fmla="*/ 765175 h 2133600"/>
              <a:gd name="connsiteX63" fmla="*/ 1137731 w 2963356"/>
              <a:gd name="connsiteY63" fmla="*/ 781050 h 2133600"/>
              <a:gd name="connsiteX64" fmla="*/ 983744 w 2963356"/>
              <a:gd name="connsiteY64" fmla="*/ 757237 h 2133600"/>
              <a:gd name="connsiteX65" fmla="*/ 855156 w 2963356"/>
              <a:gd name="connsiteY65" fmla="*/ 723900 h 2133600"/>
              <a:gd name="connsiteX66" fmla="*/ 618619 w 2963356"/>
              <a:gd name="connsiteY66" fmla="*/ 728662 h 2133600"/>
              <a:gd name="connsiteX67" fmla="*/ 343981 w 2963356"/>
              <a:gd name="connsiteY67" fmla="*/ 760412 h 2133600"/>
              <a:gd name="connsiteX68" fmla="*/ 220156 w 2963356"/>
              <a:gd name="connsiteY68" fmla="*/ 695325 h 2133600"/>
              <a:gd name="connsiteX69" fmla="*/ 191581 w 2963356"/>
              <a:gd name="connsiteY69" fmla="*/ 685800 h 2133600"/>
              <a:gd name="connsiteX70" fmla="*/ 177294 w 2963356"/>
              <a:gd name="connsiteY70" fmla="*/ 676275 h 2133600"/>
              <a:gd name="connsiteX71" fmla="*/ 163006 w 2963356"/>
              <a:gd name="connsiteY71" fmla="*/ 661987 h 2133600"/>
              <a:gd name="connsiteX72" fmla="*/ 148719 w 2963356"/>
              <a:gd name="connsiteY72" fmla="*/ 657225 h 2133600"/>
              <a:gd name="connsiteX73" fmla="*/ 101094 w 2963356"/>
              <a:gd name="connsiteY73" fmla="*/ 619125 h 2133600"/>
              <a:gd name="connsiteX74" fmla="*/ 77281 w 2963356"/>
              <a:gd name="connsiteY74" fmla="*/ 571500 h 2133600"/>
              <a:gd name="connsiteX75" fmla="*/ 58231 w 2963356"/>
              <a:gd name="connsiteY75" fmla="*/ 533400 h 2133600"/>
              <a:gd name="connsiteX76" fmla="*/ 34419 w 2963356"/>
              <a:gd name="connsiteY76" fmla="*/ 404812 h 2133600"/>
              <a:gd name="connsiteX77" fmla="*/ 24894 w 2963356"/>
              <a:gd name="connsiteY77" fmla="*/ 366712 h 2133600"/>
              <a:gd name="connsiteX78" fmla="*/ 15369 w 2963356"/>
              <a:gd name="connsiteY78" fmla="*/ 342900 h 2133600"/>
              <a:gd name="connsiteX79" fmla="*/ 10606 w 2963356"/>
              <a:gd name="connsiteY79" fmla="*/ 290512 h 2133600"/>
              <a:gd name="connsiteX80" fmla="*/ 5844 w 2963356"/>
              <a:gd name="connsiteY80" fmla="*/ 257175 h 2133600"/>
              <a:gd name="connsiteX81" fmla="*/ 1081 w 2963356"/>
              <a:gd name="connsiteY81" fmla="*/ 195262 h 2133600"/>
              <a:gd name="connsiteX82" fmla="*/ 5844 w 2963356"/>
              <a:gd name="connsiteY82" fmla="*/ 71437 h 2133600"/>
              <a:gd name="connsiteX83" fmla="*/ 39181 w 2963356"/>
              <a:gd name="connsiteY83" fmla="*/ 52387 h 2133600"/>
              <a:gd name="connsiteX84" fmla="*/ 124906 w 2963356"/>
              <a:gd name="connsiteY84" fmla="*/ 42862 h 2133600"/>
              <a:gd name="connsiteX85" fmla="*/ 186819 w 2963356"/>
              <a:gd name="connsiteY85" fmla="*/ 57150 h 2133600"/>
              <a:gd name="connsiteX86" fmla="*/ 210631 w 2963356"/>
              <a:gd name="connsiteY86" fmla="*/ 71437 h 2133600"/>
              <a:gd name="connsiteX87" fmla="*/ 263019 w 2963356"/>
              <a:gd name="connsiteY87" fmla="*/ 104775 h 2133600"/>
              <a:gd name="connsiteX88" fmla="*/ 291594 w 2963356"/>
              <a:gd name="connsiteY88" fmla="*/ 123825 h 2133600"/>
              <a:gd name="connsiteX89" fmla="*/ 472569 w 2963356"/>
              <a:gd name="connsiteY89" fmla="*/ 209550 h 2133600"/>
              <a:gd name="connsiteX90" fmla="*/ 563056 w 2963356"/>
              <a:gd name="connsiteY90" fmla="*/ 204787 h 2133600"/>
              <a:gd name="connsiteX91" fmla="*/ 615444 w 2963356"/>
              <a:gd name="connsiteY91" fmla="*/ 185737 h 2133600"/>
              <a:gd name="connsiteX92" fmla="*/ 639256 w 2963356"/>
              <a:gd name="connsiteY92" fmla="*/ 180975 h 2133600"/>
              <a:gd name="connsiteX93" fmla="*/ 696406 w 2963356"/>
              <a:gd name="connsiteY93" fmla="*/ 166687 h 2133600"/>
              <a:gd name="connsiteX94" fmla="*/ 767844 w 2963356"/>
              <a:gd name="connsiteY94" fmla="*/ 123825 h 2133600"/>
              <a:gd name="connsiteX95" fmla="*/ 782131 w 2963356"/>
              <a:gd name="connsiteY95" fmla="*/ 114300 h 2133600"/>
              <a:gd name="connsiteX96" fmla="*/ 824994 w 2963356"/>
              <a:gd name="connsiteY96" fmla="*/ 90487 h 2133600"/>
              <a:gd name="connsiteX97" fmla="*/ 896431 w 2963356"/>
              <a:gd name="connsiteY97" fmla="*/ 47625 h 2133600"/>
              <a:gd name="connsiteX98" fmla="*/ 910719 w 2963356"/>
              <a:gd name="connsiteY98" fmla="*/ 38100 h 2133600"/>
              <a:gd name="connsiteX99" fmla="*/ 925006 w 2963356"/>
              <a:gd name="connsiteY99" fmla="*/ 23812 h 2133600"/>
              <a:gd name="connsiteX100" fmla="*/ 1012319 w 2963356"/>
              <a:gd name="connsiteY100" fmla="*/ 0 h 2133600"/>
              <a:gd name="connsiteX101" fmla="*/ 2957006 w 2963356"/>
              <a:gd name="connsiteY101" fmla="*/ 1587 h 2133600"/>
              <a:gd name="connsiteX102" fmla="*/ 2963356 w 2963356"/>
              <a:gd name="connsiteY102" fmla="*/ 2028825 h 2133600"/>
              <a:gd name="connsiteX103" fmla="*/ 2939544 w 2963356"/>
              <a:gd name="connsiteY103" fmla="*/ 2043112 h 2133600"/>
              <a:gd name="connsiteX104" fmla="*/ 2896681 w 2963356"/>
              <a:gd name="connsiteY104" fmla="*/ 2052637 h 2133600"/>
              <a:gd name="connsiteX105" fmla="*/ 2844294 w 2963356"/>
              <a:gd name="connsiteY105" fmla="*/ 2081212 h 2133600"/>
              <a:gd name="connsiteX106" fmla="*/ 2820481 w 2963356"/>
              <a:gd name="connsiteY106" fmla="*/ 2085975 h 2133600"/>
              <a:gd name="connsiteX107" fmla="*/ 2772856 w 2963356"/>
              <a:gd name="connsiteY107" fmla="*/ 2100262 h 2133600"/>
              <a:gd name="connsiteX108" fmla="*/ 2715706 w 2963356"/>
              <a:gd name="connsiteY108"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7550 w 2963356"/>
              <a:gd name="connsiteY26" fmla="*/ 1559719 h 2133600"/>
              <a:gd name="connsiteX27" fmla="*/ 2134681 w 2963356"/>
              <a:gd name="connsiteY27" fmla="*/ 1581150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193419 w 2963356"/>
              <a:gd name="connsiteY43" fmla="*/ 795337 h 2133600"/>
              <a:gd name="connsiteX44" fmla="*/ 2080706 w 2963356"/>
              <a:gd name="connsiteY44" fmla="*/ 798512 h 2133600"/>
              <a:gd name="connsiteX45" fmla="*/ 2015619 w 2963356"/>
              <a:gd name="connsiteY45" fmla="*/ 738187 h 2133600"/>
              <a:gd name="connsiteX46" fmla="*/ 1982281 w 2963356"/>
              <a:gd name="connsiteY46" fmla="*/ 609600 h 2133600"/>
              <a:gd name="connsiteX47" fmla="*/ 1958469 w 2963356"/>
              <a:gd name="connsiteY47" fmla="*/ 547687 h 2133600"/>
              <a:gd name="connsiteX48" fmla="*/ 1948944 w 2963356"/>
              <a:gd name="connsiteY48" fmla="*/ 504825 h 2133600"/>
              <a:gd name="connsiteX49" fmla="*/ 1939419 w 2963356"/>
              <a:gd name="connsiteY49" fmla="*/ 490537 h 2133600"/>
              <a:gd name="connsiteX50" fmla="*/ 1906081 w 2963356"/>
              <a:gd name="connsiteY50" fmla="*/ 471487 h 2133600"/>
              <a:gd name="connsiteX51" fmla="*/ 1820356 w 2963356"/>
              <a:gd name="connsiteY51" fmla="*/ 438150 h 2133600"/>
              <a:gd name="connsiteX52" fmla="*/ 1748919 w 2963356"/>
              <a:gd name="connsiteY52" fmla="*/ 452437 h 2133600"/>
              <a:gd name="connsiteX53" fmla="*/ 1715581 w 2963356"/>
              <a:gd name="connsiteY53" fmla="*/ 476250 h 2133600"/>
              <a:gd name="connsiteX54" fmla="*/ 1667956 w 2963356"/>
              <a:gd name="connsiteY54" fmla="*/ 500062 h 2133600"/>
              <a:gd name="connsiteX55" fmla="*/ 1653669 w 2963356"/>
              <a:gd name="connsiteY55" fmla="*/ 509587 h 2133600"/>
              <a:gd name="connsiteX56" fmla="*/ 1634619 w 2963356"/>
              <a:gd name="connsiteY56" fmla="*/ 519112 h 2133600"/>
              <a:gd name="connsiteX57" fmla="*/ 1586994 w 2963356"/>
              <a:gd name="connsiteY57" fmla="*/ 552450 h 2133600"/>
              <a:gd name="connsiteX58" fmla="*/ 1558419 w 2963356"/>
              <a:gd name="connsiteY58" fmla="*/ 561975 h 2133600"/>
              <a:gd name="connsiteX59" fmla="*/ 1458406 w 2963356"/>
              <a:gd name="connsiteY59" fmla="*/ 619125 h 2133600"/>
              <a:gd name="connsiteX60" fmla="*/ 1391731 w 2963356"/>
              <a:gd name="connsiteY60" fmla="*/ 676275 h 2133600"/>
              <a:gd name="connsiteX61" fmla="*/ 1336169 w 2963356"/>
              <a:gd name="connsiteY61" fmla="*/ 728662 h 2133600"/>
              <a:gd name="connsiteX62" fmla="*/ 1255206 w 2963356"/>
              <a:gd name="connsiteY62" fmla="*/ 765175 h 2133600"/>
              <a:gd name="connsiteX63" fmla="*/ 1137731 w 2963356"/>
              <a:gd name="connsiteY63" fmla="*/ 781050 h 2133600"/>
              <a:gd name="connsiteX64" fmla="*/ 983744 w 2963356"/>
              <a:gd name="connsiteY64" fmla="*/ 757237 h 2133600"/>
              <a:gd name="connsiteX65" fmla="*/ 855156 w 2963356"/>
              <a:gd name="connsiteY65" fmla="*/ 723900 h 2133600"/>
              <a:gd name="connsiteX66" fmla="*/ 618619 w 2963356"/>
              <a:gd name="connsiteY66" fmla="*/ 728662 h 2133600"/>
              <a:gd name="connsiteX67" fmla="*/ 343981 w 2963356"/>
              <a:gd name="connsiteY67" fmla="*/ 760412 h 2133600"/>
              <a:gd name="connsiteX68" fmla="*/ 220156 w 2963356"/>
              <a:gd name="connsiteY68" fmla="*/ 695325 h 2133600"/>
              <a:gd name="connsiteX69" fmla="*/ 191581 w 2963356"/>
              <a:gd name="connsiteY69" fmla="*/ 685800 h 2133600"/>
              <a:gd name="connsiteX70" fmla="*/ 177294 w 2963356"/>
              <a:gd name="connsiteY70" fmla="*/ 676275 h 2133600"/>
              <a:gd name="connsiteX71" fmla="*/ 163006 w 2963356"/>
              <a:gd name="connsiteY71" fmla="*/ 661987 h 2133600"/>
              <a:gd name="connsiteX72" fmla="*/ 148719 w 2963356"/>
              <a:gd name="connsiteY72" fmla="*/ 657225 h 2133600"/>
              <a:gd name="connsiteX73" fmla="*/ 101094 w 2963356"/>
              <a:gd name="connsiteY73" fmla="*/ 619125 h 2133600"/>
              <a:gd name="connsiteX74" fmla="*/ 77281 w 2963356"/>
              <a:gd name="connsiteY74" fmla="*/ 571500 h 2133600"/>
              <a:gd name="connsiteX75" fmla="*/ 58231 w 2963356"/>
              <a:gd name="connsiteY75" fmla="*/ 533400 h 2133600"/>
              <a:gd name="connsiteX76" fmla="*/ 34419 w 2963356"/>
              <a:gd name="connsiteY76" fmla="*/ 404812 h 2133600"/>
              <a:gd name="connsiteX77" fmla="*/ 24894 w 2963356"/>
              <a:gd name="connsiteY77" fmla="*/ 366712 h 2133600"/>
              <a:gd name="connsiteX78" fmla="*/ 15369 w 2963356"/>
              <a:gd name="connsiteY78" fmla="*/ 342900 h 2133600"/>
              <a:gd name="connsiteX79" fmla="*/ 10606 w 2963356"/>
              <a:gd name="connsiteY79" fmla="*/ 290512 h 2133600"/>
              <a:gd name="connsiteX80" fmla="*/ 5844 w 2963356"/>
              <a:gd name="connsiteY80" fmla="*/ 257175 h 2133600"/>
              <a:gd name="connsiteX81" fmla="*/ 1081 w 2963356"/>
              <a:gd name="connsiteY81" fmla="*/ 195262 h 2133600"/>
              <a:gd name="connsiteX82" fmla="*/ 5844 w 2963356"/>
              <a:gd name="connsiteY82" fmla="*/ 71437 h 2133600"/>
              <a:gd name="connsiteX83" fmla="*/ 39181 w 2963356"/>
              <a:gd name="connsiteY83" fmla="*/ 52387 h 2133600"/>
              <a:gd name="connsiteX84" fmla="*/ 124906 w 2963356"/>
              <a:gd name="connsiteY84" fmla="*/ 42862 h 2133600"/>
              <a:gd name="connsiteX85" fmla="*/ 186819 w 2963356"/>
              <a:gd name="connsiteY85" fmla="*/ 57150 h 2133600"/>
              <a:gd name="connsiteX86" fmla="*/ 210631 w 2963356"/>
              <a:gd name="connsiteY86" fmla="*/ 71437 h 2133600"/>
              <a:gd name="connsiteX87" fmla="*/ 263019 w 2963356"/>
              <a:gd name="connsiteY87" fmla="*/ 104775 h 2133600"/>
              <a:gd name="connsiteX88" fmla="*/ 291594 w 2963356"/>
              <a:gd name="connsiteY88" fmla="*/ 123825 h 2133600"/>
              <a:gd name="connsiteX89" fmla="*/ 472569 w 2963356"/>
              <a:gd name="connsiteY89" fmla="*/ 209550 h 2133600"/>
              <a:gd name="connsiteX90" fmla="*/ 563056 w 2963356"/>
              <a:gd name="connsiteY90" fmla="*/ 204787 h 2133600"/>
              <a:gd name="connsiteX91" fmla="*/ 615444 w 2963356"/>
              <a:gd name="connsiteY91" fmla="*/ 185737 h 2133600"/>
              <a:gd name="connsiteX92" fmla="*/ 639256 w 2963356"/>
              <a:gd name="connsiteY92" fmla="*/ 180975 h 2133600"/>
              <a:gd name="connsiteX93" fmla="*/ 696406 w 2963356"/>
              <a:gd name="connsiteY93" fmla="*/ 166687 h 2133600"/>
              <a:gd name="connsiteX94" fmla="*/ 767844 w 2963356"/>
              <a:gd name="connsiteY94" fmla="*/ 123825 h 2133600"/>
              <a:gd name="connsiteX95" fmla="*/ 782131 w 2963356"/>
              <a:gd name="connsiteY95" fmla="*/ 114300 h 2133600"/>
              <a:gd name="connsiteX96" fmla="*/ 824994 w 2963356"/>
              <a:gd name="connsiteY96" fmla="*/ 90487 h 2133600"/>
              <a:gd name="connsiteX97" fmla="*/ 896431 w 2963356"/>
              <a:gd name="connsiteY97" fmla="*/ 47625 h 2133600"/>
              <a:gd name="connsiteX98" fmla="*/ 910719 w 2963356"/>
              <a:gd name="connsiteY98" fmla="*/ 38100 h 2133600"/>
              <a:gd name="connsiteX99" fmla="*/ 925006 w 2963356"/>
              <a:gd name="connsiteY99" fmla="*/ 23812 h 2133600"/>
              <a:gd name="connsiteX100" fmla="*/ 1012319 w 2963356"/>
              <a:gd name="connsiteY100" fmla="*/ 0 h 2133600"/>
              <a:gd name="connsiteX101" fmla="*/ 2957006 w 2963356"/>
              <a:gd name="connsiteY101" fmla="*/ 1587 h 2133600"/>
              <a:gd name="connsiteX102" fmla="*/ 2963356 w 2963356"/>
              <a:gd name="connsiteY102" fmla="*/ 2028825 h 2133600"/>
              <a:gd name="connsiteX103" fmla="*/ 2939544 w 2963356"/>
              <a:gd name="connsiteY103" fmla="*/ 2043112 h 2133600"/>
              <a:gd name="connsiteX104" fmla="*/ 2896681 w 2963356"/>
              <a:gd name="connsiteY104" fmla="*/ 2052637 h 2133600"/>
              <a:gd name="connsiteX105" fmla="*/ 2844294 w 2963356"/>
              <a:gd name="connsiteY105" fmla="*/ 2081212 h 2133600"/>
              <a:gd name="connsiteX106" fmla="*/ 2820481 w 2963356"/>
              <a:gd name="connsiteY106" fmla="*/ 2085975 h 2133600"/>
              <a:gd name="connsiteX107" fmla="*/ 2772856 w 2963356"/>
              <a:gd name="connsiteY107" fmla="*/ 2100262 h 2133600"/>
              <a:gd name="connsiteX108" fmla="*/ 2715706 w 2963356"/>
              <a:gd name="connsiteY108"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27550 w 2963356"/>
              <a:gd name="connsiteY25" fmla="*/ 1559719 h 2133600"/>
              <a:gd name="connsiteX26" fmla="*/ 2134681 w 2963356"/>
              <a:gd name="connsiteY26" fmla="*/ 1581150 h 2133600"/>
              <a:gd name="connsiteX27" fmla="*/ 2158494 w 2963356"/>
              <a:gd name="connsiteY27" fmla="*/ 1447800 h 2133600"/>
              <a:gd name="connsiteX28" fmla="*/ 2168019 w 2963356"/>
              <a:gd name="connsiteY28" fmla="*/ 1433512 h 2133600"/>
              <a:gd name="connsiteX29" fmla="*/ 2182306 w 2963356"/>
              <a:gd name="connsiteY29" fmla="*/ 1414462 h 2133600"/>
              <a:gd name="connsiteX30" fmla="*/ 2201356 w 2963356"/>
              <a:gd name="connsiteY30" fmla="*/ 1385887 h 2133600"/>
              <a:gd name="connsiteX31" fmla="*/ 2206119 w 2963356"/>
              <a:gd name="connsiteY31" fmla="*/ 1371600 h 2133600"/>
              <a:gd name="connsiteX32" fmla="*/ 2220406 w 2963356"/>
              <a:gd name="connsiteY32" fmla="*/ 1357312 h 2133600"/>
              <a:gd name="connsiteX33" fmla="*/ 2234694 w 2963356"/>
              <a:gd name="connsiteY33" fmla="*/ 1328737 h 2133600"/>
              <a:gd name="connsiteX34" fmla="*/ 2244219 w 2963356"/>
              <a:gd name="connsiteY34" fmla="*/ 1290637 h 2133600"/>
              <a:gd name="connsiteX35" fmla="*/ 2248981 w 2963356"/>
              <a:gd name="connsiteY35" fmla="*/ 1262062 h 2133600"/>
              <a:gd name="connsiteX36" fmla="*/ 2258506 w 2963356"/>
              <a:gd name="connsiteY36" fmla="*/ 1233487 h 2133600"/>
              <a:gd name="connsiteX37" fmla="*/ 2263269 w 2963356"/>
              <a:gd name="connsiteY37" fmla="*/ 1200150 h 2133600"/>
              <a:gd name="connsiteX38" fmla="*/ 2272794 w 2963356"/>
              <a:gd name="connsiteY38" fmla="*/ 1166812 h 2133600"/>
              <a:gd name="connsiteX39" fmla="*/ 2277556 w 2963356"/>
              <a:gd name="connsiteY39" fmla="*/ 1123950 h 2133600"/>
              <a:gd name="connsiteX40" fmla="*/ 2282319 w 2963356"/>
              <a:gd name="connsiteY40" fmla="*/ 1085850 h 2133600"/>
              <a:gd name="connsiteX41" fmla="*/ 2277556 w 2963356"/>
              <a:gd name="connsiteY41" fmla="*/ 890587 h 2133600"/>
              <a:gd name="connsiteX42" fmla="*/ 2193419 w 2963356"/>
              <a:gd name="connsiteY42" fmla="*/ 795337 h 2133600"/>
              <a:gd name="connsiteX43" fmla="*/ 2080706 w 2963356"/>
              <a:gd name="connsiteY43" fmla="*/ 798512 h 2133600"/>
              <a:gd name="connsiteX44" fmla="*/ 2015619 w 2963356"/>
              <a:gd name="connsiteY44" fmla="*/ 738187 h 2133600"/>
              <a:gd name="connsiteX45" fmla="*/ 1982281 w 2963356"/>
              <a:gd name="connsiteY45" fmla="*/ 609600 h 2133600"/>
              <a:gd name="connsiteX46" fmla="*/ 1958469 w 2963356"/>
              <a:gd name="connsiteY46" fmla="*/ 547687 h 2133600"/>
              <a:gd name="connsiteX47" fmla="*/ 1948944 w 2963356"/>
              <a:gd name="connsiteY47" fmla="*/ 504825 h 2133600"/>
              <a:gd name="connsiteX48" fmla="*/ 1939419 w 2963356"/>
              <a:gd name="connsiteY48" fmla="*/ 490537 h 2133600"/>
              <a:gd name="connsiteX49" fmla="*/ 1906081 w 2963356"/>
              <a:gd name="connsiteY49" fmla="*/ 471487 h 2133600"/>
              <a:gd name="connsiteX50" fmla="*/ 1820356 w 2963356"/>
              <a:gd name="connsiteY50" fmla="*/ 438150 h 2133600"/>
              <a:gd name="connsiteX51" fmla="*/ 1748919 w 2963356"/>
              <a:gd name="connsiteY51" fmla="*/ 452437 h 2133600"/>
              <a:gd name="connsiteX52" fmla="*/ 1715581 w 2963356"/>
              <a:gd name="connsiteY52" fmla="*/ 476250 h 2133600"/>
              <a:gd name="connsiteX53" fmla="*/ 1667956 w 2963356"/>
              <a:gd name="connsiteY53" fmla="*/ 500062 h 2133600"/>
              <a:gd name="connsiteX54" fmla="*/ 1653669 w 2963356"/>
              <a:gd name="connsiteY54" fmla="*/ 509587 h 2133600"/>
              <a:gd name="connsiteX55" fmla="*/ 1634619 w 2963356"/>
              <a:gd name="connsiteY55" fmla="*/ 519112 h 2133600"/>
              <a:gd name="connsiteX56" fmla="*/ 1586994 w 2963356"/>
              <a:gd name="connsiteY56" fmla="*/ 552450 h 2133600"/>
              <a:gd name="connsiteX57" fmla="*/ 1558419 w 2963356"/>
              <a:gd name="connsiteY57" fmla="*/ 561975 h 2133600"/>
              <a:gd name="connsiteX58" fmla="*/ 1458406 w 2963356"/>
              <a:gd name="connsiteY58" fmla="*/ 619125 h 2133600"/>
              <a:gd name="connsiteX59" fmla="*/ 1391731 w 2963356"/>
              <a:gd name="connsiteY59" fmla="*/ 676275 h 2133600"/>
              <a:gd name="connsiteX60" fmla="*/ 1336169 w 2963356"/>
              <a:gd name="connsiteY60" fmla="*/ 728662 h 2133600"/>
              <a:gd name="connsiteX61" fmla="*/ 1255206 w 2963356"/>
              <a:gd name="connsiteY61" fmla="*/ 765175 h 2133600"/>
              <a:gd name="connsiteX62" fmla="*/ 1137731 w 2963356"/>
              <a:gd name="connsiteY62" fmla="*/ 781050 h 2133600"/>
              <a:gd name="connsiteX63" fmla="*/ 983744 w 2963356"/>
              <a:gd name="connsiteY63" fmla="*/ 757237 h 2133600"/>
              <a:gd name="connsiteX64" fmla="*/ 855156 w 2963356"/>
              <a:gd name="connsiteY64" fmla="*/ 723900 h 2133600"/>
              <a:gd name="connsiteX65" fmla="*/ 618619 w 2963356"/>
              <a:gd name="connsiteY65" fmla="*/ 728662 h 2133600"/>
              <a:gd name="connsiteX66" fmla="*/ 343981 w 2963356"/>
              <a:gd name="connsiteY66" fmla="*/ 760412 h 2133600"/>
              <a:gd name="connsiteX67" fmla="*/ 220156 w 2963356"/>
              <a:gd name="connsiteY67" fmla="*/ 695325 h 2133600"/>
              <a:gd name="connsiteX68" fmla="*/ 191581 w 2963356"/>
              <a:gd name="connsiteY68" fmla="*/ 685800 h 2133600"/>
              <a:gd name="connsiteX69" fmla="*/ 177294 w 2963356"/>
              <a:gd name="connsiteY69" fmla="*/ 676275 h 2133600"/>
              <a:gd name="connsiteX70" fmla="*/ 163006 w 2963356"/>
              <a:gd name="connsiteY70" fmla="*/ 661987 h 2133600"/>
              <a:gd name="connsiteX71" fmla="*/ 148719 w 2963356"/>
              <a:gd name="connsiteY71" fmla="*/ 657225 h 2133600"/>
              <a:gd name="connsiteX72" fmla="*/ 101094 w 2963356"/>
              <a:gd name="connsiteY72" fmla="*/ 619125 h 2133600"/>
              <a:gd name="connsiteX73" fmla="*/ 77281 w 2963356"/>
              <a:gd name="connsiteY73" fmla="*/ 571500 h 2133600"/>
              <a:gd name="connsiteX74" fmla="*/ 58231 w 2963356"/>
              <a:gd name="connsiteY74" fmla="*/ 533400 h 2133600"/>
              <a:gd name="connsiteX75" fmla="*/ 34419 w 2963356"/>
              <a:gd name="connsiteY75" fmla="*/ 404812 h 2133600"/>
              <a:gd name="connsiteX76" fmla="*/ 24894 w 2963356"/>
              <a:gd name="connsiteY76" fmla="*/ 366712 h 2133600"/>
              <a:gd name="connsiteX77" fmla="*/ 15369 w 2963356"/>
              <a:gd name="connsiteY77" fmla="*/ 342900 h 2133600"/>
              <a:gd name="connsiteX78" fmla="*/ 10606 w 2963356"/>
              <a:gd name="connsiteY78" fmla="*/ 290512 h 2133600"/>
              <a:gd name="connsiteX79" fmla="*/ 5844 w 2963356"/>
              <a:gd name="connsiteY79" fmla="*/ 257175 h 2133600"/>
              <a:gd name="connsiteX80" fmla="*/ 1081 w 2963356"/>
              <a:gd name="connsiteY80" fmla="*/ 195262 h 2133600"/>
              <a:gd name="connsiteX81" fmla="*/ 5844 w 2963356"/>
              <a:gd name="connsiteY81" fmla="*/ 71437 h 2133600"/>
              <a:gd name="connsiteX82" fmla="*/ 39181 w 2963356"/>
              <a:gd name="connsiteY82" fmla="*/ 52387 h 2133600"/>
              <a:gd name="connsiteX83" fmla="*/ 124906 w 2963356"/>
              <a:gd name="connsiteY83" fmla="*/ 42862 h 2133600"/>
              <a:gd name="connsiteX84" fmla="*/ 186819 w 2963356"/>
              <a:gd name="connsiteY84" fmla="*/ 57150 h 2133600"/>
              <a:gd name="connsiteX85" fmla="*/ 210631 w 2963356"/>
              <a:gd name="connsiteY85" fmla="*/ 71437 h 2133600"/>
              <a:gd name="connsiteX86" fmla="*/ 263019 w 2963356"/>
              <a:gd name="connsiteY86" fmla="*/ 104775 h 2133600"/>
              <a:gd name="connsiteX87" fmla="*/ 291594 w 2963356"/>
              <a:gd name="connsiteY87" fmla="*/ 123825 h 2133600"/>
              <a:gd name="connsiteX88" fmla="*/ 472569 w 2963356"/>
              <a:gd name="connsiteY88" fmla="*/ 209550 h 2133600"/>
              <a:gd name="connsiteX89" fmla="*/ 563056 w 2963356"/>
              <a:gd name="connsiteY89" fmla="*/ 204787 h 2133600"/>
              <a:gd name="connsiteX90" fmla="*/ 615444 w 2963356"/>
              <a:gd name="connsiteY90" fmla="*/ 185737 h 2133600"/>
              <a:gd name="connsiteX91" fmla="*/ 639256 w 2963356"/>
              <a:gd name="connsiteY91" fmla="*/ 180975 h 2133600"/>
              <a:gd name="connsiteX92" fmla="*/ 696406 w 2963356"/>
              <a:gd name="connsiteY92" fmla="*/ 166687 h 2133600"/>
              <a:gd name="connsiteX93" fmla="*/ 767844 w 2963356"/>
              <a:gd name="connsiteY93" fmla="*/ 123825 h 2133600"/>
              <a:gd name="connsiteX94" fmla="*/ 782131 w 2963356"/>
              <a:gd name="connsiteY94" fmla="*/ 114300 h 2133600"/>
              <a:gd name="connsiteX95" fmla="*/ 824994 w 2963356"/>
              <a:gd name="connsiteY95" fmla="*/ 90487 h 2133600"/>
              <a:gd name="connsiteX96" fmla="*/ 896431 w 2963356"/>
              <a:gd name="connsiteY96" fmla="*/ 47625 h 2133600"/>
              <a:gd name="connsiteX97" fmla="*/ 910719 w 2963356"/>
              <a:gd name="connsiteY97" fmla="*/ 38100 h 2133600"/>
              <a:gd name="connsiteX98" fmla="*/ 925006 w 2963356"/>
              <a:gd name="connsiteY98" fmla="*/ 23812 h 2133600"/>
              <a:gd name="connsiteX99" fmla="*/ 1012319 w 2963356"/>
              <a:gd name="connsiteY99" fmla="*/ 0 h 2133600"/>
              <a:gd name="connsiteX100" fmla="*/ 2957006 w 2963356"/>
              <a:gd name="connsiteY100" fmla="*/ 1587 h 2133600"/>
              <a:gd name="connsiteX101" fmla="*/ 2963356 w 2963356"/>
              <a:gd name="connsiteY101" fmla="*/ 2028825 h 2133600"/>
              <a:gd name="connsiteX102" fmla="*/ 2939544 w 2963356"/>
              <a:gd name="connsiteY102" fmla="*/ 2043112 h 2133600"/>
              <a:gd name="connsiteX103" fmla="*/ 2896681 w 2963356"/>
              <a:gd name="connsiteY103" fmla="*/ 2052637 h 2133600"/>
              <a:gd name="connsiteX104" fmla="*/ 2844294 w 2963356"/>
              <a:gd name="connsiteY104" fmla="*/ 2081212 h 2133600"/>
              <a:gd name="connsiteX105" fmla="*/ 2820481 w 2963356"/>
              <a:gd name="connsiteY105" fmla="*/ 2085975 h 2133600"/>
              <a:gd name="connsiteX106" fmla="*/ 2772856 w 2963356"/>
              <a:gd name="connsiteY106" fmla="*/ 2100262 h 2133600"/>
              <a:gd name="connsiteX107" fmla="*/ 2715706 w 2963356"/>
              <a:gd name="connsiteY107"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27550 w 2963356"/>
              <a:gd name="connsiteY24" fmla="*/ 1559719 h 2133600"/>
              <a:gd name="connsiteX25" fmla="*/ 2134681 w 2963356"/>
              <a:gd name="connsiteY25" fmla="*/ 1581150 h 2133600"/>
              <a:gd name="connsiteX26" fmla="*/ 2158494 w 2963356"/>
              <a:gd name="connsiteY26" fmla="*/ 1447800 h 2133600"/>
              <a:gd name="connsiteX27" fmla="*/ 2168019 w 2963356"/>
              <a:gd name="connsiteY27" fmla="*/ 1433512 h 2133600"/>
              <a:gd name="connsiteX28" fmla="*/ 2182306 w 2963356"/>
              <a:gd name="connsiteY28" fmla="*/ 1414462 h 2133600"/>
              <a:gd name="connsiteX29" fmla="*/ 2201356 w 2963356"/>
              <a:gd name="connsiteY29" fmla="*/ 1385887 h 2133600"/>
              <a:gd name="connsiteX30" fmla="*/ 2206119 w 2963356"/>
              <a:gd name="connsiteY30" fmla="*/ 1371600 h 2133600"/>
              <a:gd name="connsiteX31" fmla="*/ 2220406 w 2963356"/>
              <a:gd name="connsiteY31" fmla="*/ 1357312 h 2133600"/>
              <a:gd name="connsiteX32" fmla="*/ 2234694 w 2963356"/>
              <a:gd name="connsiteY32" fmla="*/ 1328737 h 2133600"/>
              <a:gd name="connsiteX33" fmla="*/ 2244219 w 2963356"/>
              <a:gd name="connsiteY33" fmla="*/ 1290637 h 2133600"/>
              <a:gd name="connsiteX34" fmla="*/ 2248981 w 2963356"/>
              <a:gd name="connsiteY34" fmla="*/ 1262062 h 2133600"/>
              <a:gd name="connsiteX35" fmla="*/ 2258506 w 2963356"/>
              <a:gd name="connsiteY35" fmla="*/ 1233487 h 2133600"/>
              <a:gd name="connsiteX36" fmla="*/ 2263269 w 2963356"/>
              <a:gd name="connsiteY36" fmla="*/ 1200150 h 2133600"/>
              <a:gd name="connsiteX37" fmla="*/ 2272794 w 2963356"/>
              <a:gd name="connsiteY37" fmla="*/ 1166812 h 2133600"/>
              <a:gd name="connsiteX38" fmla="*/ 2277556 w 2963356"/>
              <a:gd name="connsiteY38" fmla="*/ 1123950 h 2133600"/>
              <a:gd name="connsiteX39" fmla="*/ 2282319 w 2963356"/>
              <a:gd name="connsiteY39" fmla="*/ 1085850 h 2133600"/>
              <a:gd name="connsiteX40" fmla="*/ 2277556 w 2963356"/>
              <a:gd name="connsiteY40" fmla="*/ 890587 h 2133600"/>
              <a:gd name="connsiteX41" fmla="*/ 2193419 w 2963356"/>
              <a:gd name="connsiteY41" fmla="*/ 795337 h 2133600"/>
              <a:gd name="connsiteX42" fmla="*/ 2080706 w 2963356"/>
              <a:gd name="connsiteY42" fmla="*/ 798512 h 2133600"/>
              <a:gd name="connsiteX43" fmla="*/ 2015619 w 2963356"/>
              <a:gd name="connsiteY43" fmla="*/ 738187 h 2133600"/>
              <a:gd name="connsiteX44" fmla="*/ 1982281 w 2963356"/>
              <a:gd name="connsiteY44" fmla="*/ 609600 h 2133600"/>
              <a:gd name="connsiteX45" fmla="*/ 1958469 w 2963356"/>
              <a:gd name="connsiteY45" fmla="*/ 547687 h 2133600"/>
              <a:gd name="connsiteX46" fmla="*/ 1948944 w 2963356"/>
              <a:gd name="connsiteY46" fmla="*/ 504825 h 2133600"/>
              <a:gd name="connsiteX47" fmla="*/ 1939419 w 2963356"/>
              <a:gd name="connsiteY47" fmla="*/ 490537 h 2133600"/>
              <a:gd name="connsiteX48" fmla="*/ 1906081 w 2963356"/>
              <a:gd name="connsiteY48" fmla="*/ 471487 h 2133600"/>
              <a:gd name="connsiteX49" fmla="*/ 1820356 w 2963356"/>
              <a:gd name="connsiteY49" fmla="*/ 438150 h 2133600"/>
              <a:gd name="connsiteX50" fmla="*/ 1748919 w 2963356"/>
              <a:gd name="connsiteY50" fmla="*/ 452437 h 2133600"/>
              <a:gd name="connsiteX51" fmla="*/ 1715581 w 2963356"/>
              <a:gd name="connsiteY51" fmla="*/ 476250 h 2133600"/>
              <a:gd name="connsiteX52" fmla="*/ 1667956 w 2963356"/>
              <a:gd name="connsiteY52" fmla="*/ 500062 h 2133600"/>
              <a:gd name="connsiteX53" fmla="*/ 1653669 w 2963356"/>
              <a:gd name="connsiteY53" fmla="*/ 509587 h 2133600"/>
              <a:gd name="connsiteX54" fmla="*/ 1634619 w 2963356"/>
              <a:gd name="connsiteY54" fmla="*/ 519112 h 2133600"/>
              <a:gd name="connsiteX55" fmla="*/ 1586994 w 2963356"/>
              <a:gd name="connsiteY55" fmla="*/ 552450 h 2133600"/>
              <a:gd name="connsiteX56" fmla="*/ 1558419 w 2963356"/>
              <a:gd name="connsiteY56" fmla="*/ 561975 h 2133600"/>
              <a:gd name="connsiteX57" fmla="*/ 1458406 w 2963356"/>
              <a:gd name="connsiteY57" fmla="*/ 619125 h 2133600"/>
              <a:gd name="connsiteX58" fmla="*/ 1391731 w 2963356"/>
              <a:gd name="connsiteY58" fmla="*/ 676275 h 2133600"/>
              <a:gd name="connsiteX59" fmla="*/ 1336169 w 2963356"/>
              <a:gd name="connsiteY59" fmla="*/ 728662 h 2133600"/>
              <a:gd name="connsiteX60" fmla="*/ 1255206 w 2963356"/>
              <a:gd name="connsiteY60" fmla="*/ 765175 h 2133600"/>
              <a:gd name="connsiteX61" fmla="*/ 1137731 w 2963356"/>
              <a:gd name="connsiteY61" fmla="*/ 781050 h 2133600"/>
              <a:gd name="connsiteX62" fmla="*/ 983744 w 2963356"/>
              <a:gd name="connsiteY62" fmla="*/ 757237 h 2133600"/>
              <a:gd name="connsiteX63" fmla="*/ 855156 w 2963356"/>
              <a:gd name="connsiteY63" fmla="*/ 723900 h 2133600"/>
              <a:gd name="connsiteX64" fmla="*/ 618619 w 2963356"/>
              <a:gd name="connsiteY64" fmla="*/ 728662 h 2133600"/>
              <a:gd name="connsiteX65" fmla="*/ 343981 w 2963356"/>
              <a:gd name="connsiteY65" fmla="*/ 760412 h 2133600"/>
              <a:gd name="connsiteX66" fmla="*/ 220156 w 2963356"/>
              <a:gd name="connsiteY66" fmla="*/ 695325 h 2133600"/>
              <a:gd name="connsiteX67" fmla="*/ 191581 w 2963356"/>
              <a:gd name="connsiteY67" fmla="*/ 685800 h 2133600"/>
              <a:gd name="connsiteX68" fmla="*/ 177294 w 2963356"/>
              <a:gd name="connsiteY68" fmla="*/ 676275 h 2133600"/>
              <a:gd name="connsiteX69" fmla="*/ 163006 w 2963356"/>
              <a:gd name="connsiteY69" fmla="*/ 661987 h 2133600"/>
              <a:gd name="connsiteX70" fmla="*/ 148719 w 2963356"/>
              <a:gd name="connsiteY70" fmla="*/ 657225 h 2133600"/>
              <a:gd name="connsiteX71" fmla="*/ 101094 w 2963356"/>
              <a:gd name="connsiteY71" fmla="*/ 619125 h 2133600"/>
              <a:gd name="connsiteX72" fmla="*/ 77281 w 2963356"/>
              <a:gd name="connsiteY72" fmla="*/ 571500 h 2133600"/>
              <a:gd name="connsiteX73" fmla="*/ 58231 w 2963356"/>
              <a:gd name="connsiteY73" fmla="*/ 533400 h 2133600"/>
              <a:gd name="connsiteX74" fmla="*/ 34419 w 2963356"/>
              <a:gd name="connsiteY74" fmla="*/ 404812 h 2133600"/>
              <a:gd name="connsiteX75" fmla="*/ 24894 w 2963356"/>
              <a:gd name="connsiteY75" fmla="*/ 366712 h 2133600"/>
              <a:gd name="connsiteX76" fmla="*/ 15369 w 2963356"/>
              <a:gd name="connsiteY76" fmla="*/ 342900 h 2133600"/>
              <a:gd name="connsiteX77" fmla="*/ 10606 w 2963356"/>
              <a:gd name="connsiteY77" fmla="*/ 290512 h 2133600"/>
              <a:gd name="connsiteX78" fmla="*/ 5844 w 2963356"/>
              <a:gd name="connsiteY78" fmla="*/ 257175 h 2133600"/>
              <a:gd name="connsiteX79" fmla="*/ 1081 w 2963356"/>
              <a:gd name="connsiteY79" fmla="*/ 195262 h 2133600"/>
              <a:gd name="connsiteX80" fmla="*/ 5844 w 2963356"/>
              <a:gd name="connsiteY80" fmla="*/ 71437 h 2133600"/>
              <a:gd name="connsiteX81" fmla="*/ 39181 w 2963356"/>
              <a:gd name="connsiteY81" fmla="*/ 52387 h 2133600"/>
              <a:gd name="connsiteX82" fmla="*/ 124906 w 2963356"/>
              <a:gd name="connsiteY82" fmla="*/ 42862 h 2133600"/>
              <a:gd name="connsiteX83" fmla="*/ 186819 w 2963356"/>
              <a:gd name="connsiteY83" fmla="*/ 57150 h 2133600"/>
              <a:gd name="connsiteX84" fmla="*/ 210631 w 2963356"/>
              <a:gd name="connsiteY84" fmla="*/ 71437 h 2133600"/>
              <a:gd name="connsiteX85" fmla="*/ 263019 w 2963356"/>
              <a:gd name="connsiteY85" fmla="*/ 104775 h 2133600"/>
              <a:gd name="connsiteX86" fmla="*/ 291594 w 2963356"/>
              <a:gd name="connsiteY86" fmla="*/ 123825 h 2133600"/>
              <a:gd name="connsiteX87" fmla="*/ 472569 w 2963356"/>
              <a:gd name="connsiteY87" fmla="*/ 209550 h 2133600"/>
              <a:gd name="connsiteX88" fmla="*/ 563056 w 2963356"/>
              <a:gd name="connsiteY88" fmla="*/ 204787 h 2133600"/>
              <a:gd name="connsiteX89" fmla="*/ 615444 w 2963356"/>
              <a:gd name="connsiteY89" fmla="*/ 185737 h 2133600"/>
              <a:gd name="connsiteX90" fmla="*/ 639256 w 2963356"/>
              <a:gd name="connsiteY90" fmla="*/ 180975 h 2133600"/>
              <a:gd name="connsiteX91" fmla="*/ 696406 w 2963356"/>
              <a:gd name="connsiteY91" fmla="*/ 166687 h 2133600"/>
              <a:gd name="connsiteX92" fmla="*/ 767844 w 2963356"/>
              <a:gd name="connsiteY92" fmla="*/ 123825 h 2133600"/>
              <a:gd name="connsiteX93" fmla="*/ 782131 w 2963356"/>
              <a:gd name="connsiteY93" fmla="*/ 114300 h 2133600"/>
              <a:gd name="connsiteX94" fmla="*/ 824994 w 2963356"/>
              <a:gd name="connsiteY94" fmla="*/ 90487 h 2133600"/>
              <a:gd name="connsiteX95" fmla="*/ 896431 w 2963356"/>
              <a:gd name="connsiteY95" fmla="*/ 47625 h 2133600"/>
              <a:gd name="connsiteX96" fmla="*/ 910719 w 2963356"/>
              <a:gd name="connsiteY96" fmla="*/ 38100 h 2133600"/>
              <a:gd name="connsiteX97" fmla="*/ 925006 w 2963356"/>
              <a:gd name="connsiteY97" fmla="*/ 23812 h 2133600"/>
              <a:gd name="connsiteX98" fmla="*/ 1012319 w 2963356"/>
              <a:gd name="connsiteY98" fmla="*/ 0 h 2133600"/>
              <a:gd name="connsiteX99" fmla="*/ 2957006 w 2963356"/>
              <a:gd name="connsiteY99" fmla="*/ 1587 h 2133600"/>
              <a:gd name="connsiteX100" fmla="*/ 2963356 w 2963356"/>
              <a:gd name="connsiteY100" fmla="*/ 2028825 h 2133600"/>
              <a:gd name="connsiteX101" fmla="*/ 2939544 w 2963356"/>
              <a:gd name="connsiteY101" fmla="*/ 2043112 h 2133600"/>
              <a:gd name="connsiteX102" fmla="*/ 2896681 w 2963356"/>
              <a:gd name="connsiteY102" fmla="*/ 2052637 h 2133600"/>
              <a:gd name="connsiteX103" fmla="*/ 2844294 w 2963356"/>
              <a:gd name="connsiteY103" fmla="*/ 2081212 h 2133600"/>
              <a:gd name="connsiteX104" fmla="*/ 2820481 w 2963356"/>
              <a:gd name="connsiteY104" fmla="*/ 2085975 h 2133600"/>
              <a:gd name="connsiteX105" fmla="*/ 2772856 w 2963356"/>
              <a:gd name="connsiteY105" fmla="*/ 2100262 h 2133600"/>
              <a:gd name="connsiteX106" fmla="*/ 2715706 w 2963356"/>
              <a:gd name="connsiteY106"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227550 w 2963356"/>
              <a:gd name="connsiteY23" fmla="*/ 1559719 h 2133600"/>
              <a:gd name="connsiteX24" fmla="*/ 2134681 w 2963356"/>
              <a:gd name="connsiteY24" fmla="*/ 1581150 h 2133600"/>
              <a:gd name="connsiteX25" fmla="*/ 2158494 w 2963356"/>
              <a:gd name="connsiteY25" fmla="*/ 1447800 h 2133600"/>
              <a:gd name="connsiteX26" fmla="*/ 2168019 w 2963356"/>
              <a:gd name="connsiteY26" fmla="*/ 1433512 h 2133600"/>
              <a:gd name="connsiteX27" fmla="*/ 2182306 w 2963356"/>
              <a:gd name="connsiteY27" fmla="*/ 1414462 h 2133600"/>
              <a:gd name="connsiteX28" fmla="*/ 2201356 w 2963356"/>
              <a:gd name="connsiteY28" fmla="*/ 1385887 h 2133600"/>
              <a:gd name="connsiteX29" fmla="*/ 2206119 w 2963356"/>
              <a:gd name="connsiteY29" fmla="*/ 1371600 h 2133600"/>
              <a:gd name="connsiteX30" fmla="*/ 2220406 w 2963356"/>
              <a:gd name="connsiteY30" fmla="*/ 1357312 h 2133600"/>
              <a:gd name="connsiteX31" fmla="*/ 2234694 w 2963356"/>
              <a:gd name="connsiteY31" fmla="*/ 1328737 h 2133600"/>
              <a:gd name="connsiteX32" fmla="*/ 2244219 w 2963356"/>
              <a:gd name="connsiteY32" fmla="*/ 1290637 h 2133600"/>
              <a:gd name="connsiteX33" fmla="*/ 2248981 w 2963356"/>
              <a:gd name="connsiteY33" fmla="*/ 1262062 h 2133600"/>
              <a:gd name="connsiteX34" fmla="*/ 2258506 w 2963356"/>
              <a:gd name="connsiteY34" fmla="*/ 1233487 h 2133600"/>
              <a:gd name="connsiteX35" fmla="*/ 2263269 w 2963356"/>
              <a:gd name="connsiteY35" fmla="*/ 1200150 h 2133600"/>
              <a:gd name="connsiteX36" fmla="*/ 2272794 w 2963356"/>
              <a:gd name="connsiteY36" fmla="*/ 1166812 h 2133600"/>
              <a:gd name="connsiteX37" fmla="*/ 2277556 w 2963356"/>
              <a:gd name="connsiteY37" fmla="*/ 1123950 h 2133600"/>
              <a:gd name="connsiteX38" fmla="*/ 2282319 w 2963356"/>
              <a:gd name="connsiteY38" fmla="*/ 1085850 h 2133600"/>
              <a:gd name="connsiteX39" fmla="*/ 2277556 w 2963356"/>
              <a:gd name="connsiteY39" fmla="*/ 890587 h 2133600"/>
              <a:gd name="connsiteX40" fmla="*/ 2193419 w 2963356"/>
              <a:gd name="connsiteY40" fmla="*/ 795337 h 2133600"/>
              <a:gd name="connsiteX41" fmla="*/ 2080706 w 2963356"/>
              <a:gd name="connsiteY41" fmla="*/ 798512 h 2133600"/>
              <a:gd name="connsiteX42" fmla="*/ 2015619 w 2963356"/>
              <a:gd name="connsiteY42" fmla="*/ 738187 h 2133600"/>
              <a:gd name="connsiteX43" fmla="*/ 1982281 w 2963356"/>
              <a:gd name="connsiteY43" fmla="*/ 609600 h 2133600"/>
              <a:gd name="connsiteX44" fmla="*/ 1958469 w 2963356"/>
              <a:gd name="connsiteY44" fmla="*/ 547687 h 2133600"/>
              <a:gd name="connsiteX45" fmla="*/ 1948944 w 2963356"/>
              <a:gd name="connsiteY45" fmla="*/ 504825 h 2133600"/>
              <a:gd name="connsiteX46" fmla="*/ 1939419 w 2963356"/>
              <a:gd name="connsiteY46" fmla="*/ 490537 h 2133600"/>
              <a:gd name="connsiteX47" fmla="*/ 1906081 w 2963356"/>
              <a:gd name="connsiteY47" fmla="*/ 471487 h 2133600"/>
              <a:gd name="connsiteX48" fmla="*/ 1820356 w 2963356"/>
              <a:gd name="connsiteY48" fmla="*/ 438150 h 2133600"/>
              <a:gd name="connsiteX49" fmla="*/ 1748919 w 2963356"/>
              <a:gd name="connsiteY49" fmla="*/ 452437 h 2133600"/>
              <a:gd name="connsiteX50" fmla="*/ 1715581 w 2963356"/>
              <a:gd name="connsiteY50" fmla="*/ 476250 h 2133600"/>
              <a:gd name="connsiteX51" fmla="*/ 1667956 w 2963356"/>
              <a:gd name="connsiteY51" fmla="*/ 500062 h 2133600"/>
              <a:gd name="connsiteX52" fmla="*/ 1653669 w 2963356"/>
              <a:gd name="connsiteY52" fmla="*/ 509587 h 2133600"/>
              <a:gd name="connsiteX53" fmla="*/ 1634619 w 2963356"/>
              <a:gd name="connsiteY53" fmla="*/ 519112 h 2133600"/>
              <a:gd name="connsiteX54" fmla="*/ 1586994 w 2963356"/>
              <a:gd name="connsiteY54" fmla="*/ 552450 h 2133600"/>
              <a:gd name="connsiteX55" fmla="*/ 1558419 w 2963356"/>
              <a:gd name="connsiteY55" fmla="*/ 561975 h 2133600"/>
              <a:gd name="connsiteX56" fmla="*/ 1458406 w 2963356"/>
              <a:gd name="connsiteY56" fmla="*/ 619125 h 2133600"/>
              <a:gd name="connsiteX57" fmla="*/ 1391731 w 2963356"/>
              <a:gd name="connsiteY57" fmla="*/ 676275 h 2133600"/>
              <a:gd name="connsiteX58" fmla="*/ 1336169 w 2963356"/>
              <a:gd name="connsiteY58" fmla="*/ 728662 h 2133600"/>
              <a:gd name="connsiteX59" fmla="*/ 1255206 w 2963356"/>
              <a:gd name="connsiteY59" fmla="*/ 765175 h 2133600"/>
              <a:gd name="connsiteX60" fmla="*/ 1137731 w 2963356"/>
              <a:gd name="connsiteY60" fmla="*/ 781050 h 2133600"/>
              <a:gd name="connsiteX61" fmla="*/ 983744 w 2963356"/>
              <a:gd name="connsiteY61" fmla="*/ 757237 h 2133600"/>
              <a:gd name="connsiteX62" fmla="*/ 855156 w 2963356"/>
              <a:gd name="connsiteY62" fmla="*/ 723900 h 2133600"/>
              <a:gd name="connsiteX63" fmla="*/ 618619 w 2963356"/>
              <a:gd name="connsiteY63" fmla="*/ 728662 h 2133600"/>
              <a:gd name="connsiteX64" fmla="*/ 343981 w 2963356"/>
              <a:gd name="connsiteY64" fmla="*/ 760412 h 2133600"/>
              <a:gd name="connsiteX65" fmla="*/ 220156 w 2963356"/>
              <a:gd name="connsiteY65" fmla="*/ 695325 h 2133600"/>
              <a:gd name="connsiteX66" fmla="*/ 191581 w 2963356"/>
              <a:gd name="connsiteY66" fmla="*/ 685800 h 2133600"/>
              <a:gd name="connsiteX67" fmla="*/ 177294 w 2963356"/>
              <a:gd name="connsiteY67" fmla="*/ 676275 h 2133600"/>
              <a:gd name="connsiteX68" fmla="*/ 163006 w 2963356"/>
              <a:gd name="connsiteY68" fmla="*/ 661987 h 2133600"/>
              <a:gd name="connsiteX69" fmla="*/ 148719 w 2963356"/>
              <a:gd name="connsiteY69" fmla="*/ 657225 h 2133600"/>
              <a:gd name="connsiteX70" fmla="*/ 101094 w 2963356"/>
              <a:gd name="connsiteY70" fmla="*/ 619125 h 2133600"/>
              <a:gd name="connsiteX71" fmla="*/ 77281 w 2963356"/>
              <a:gd name="connsiteY71" fmla="*/ 571500 h 2133600"/>
              <a:gd name="connsiteX72" fmla="*/ 58231 w 2963356"/>
              <a:gd name="connsiteY72" fmla="*/ 533400 h 2133600"/>
              <a:gd name="connsiteX73" fmla="*/ 34419 w 2963356"/>
              <a:gd name="connsiteY73" fmla="*/ 404812 h 2133600"/>
              <a:gd name="connsiteX74" fmla="*/ 24894 w 2963356"/>
              <a:gd name="connsiteY74" fmla="*/ 366712 h 2133600"/>
              <a:gd name="connsiteX75" fmla="*/ 15369 w 2963356"/>
              <a:gd name="connsiteY75" fmla="*/ 342900 h 2133600"/>
              <a:gd name="connsiteX76" fmla="*/ 10606 w 2963356"/>
              <a:gd name="connsiteY76" fmla="*/ 290512 h 2133600"/>
              <a:gd name="connsiteX77" fmla="*/ 5844 w 2963356"/>
              <a:gd name="connsiteY77" fmla="*/ 257175 h 2133600"/>
              <a:gd name="connsiteX78" fmla="*/ 1081 w 2963356"/>
              <a:gd name="connsiteY78" fmla="*/ 195262 h 2133600"/>
              <a:gd name="connsiteX79" fmla="*/ 5844 w 2963356"/>
              <a:gd name="connsiteY79" fmla="*/ 71437 h 2133600"/>
              <a:gd name="connsiteX80" fmla="*/ 39181 w 2963356"/>
              <a:gd name="connsiteY80" fmla="*/ 52387 h 2133600"/>
              <a:gd name="connsiteX81" fmla="*/ 124906 w 2963356"/>
              <a:gd name="connsiteY81" fmla="*/ 42862 h 2133600"/>
              <a:gd name="connsiteX82" fmla="*/ 186819 w 2963356"/>
              <a:gd name="connsiteY82" fmla="*/ 57150 h 2133600"/>
              <a:gd name="connsiteX83" fmla="*/ 210631 w 2963356"/>
              <a:gd name="connsiteY83" fmla="*/ 71437 h 2133600"/>
              <a:gd name="connsiteX84" fmla="*/ 263019 w 2963356"/>
              <a:gd name="connsiteY84" fmla="*/ 104775 h 2133600"/>
              <a:gd name="connsiteX85" fmla="*/ 291594 w 2963356"/>
              <a:gd name="connsiteY85" fmla="*/ 123825 h 2133600"/>
              <a:gd name="connsiteX86" fmla="*/ 472569 w 2963356"/>
              <a:gd name="connsiteY86" fmla="*/ 209550 h 2133600"/>
              <a:gd name="connsiteX87" fmla="*/ 563056 w 2963356"/>
              <a:gd name="connsiteY87" fmla="*/ 204787 h 2133600"/>
              <a:gd name="connsiteX88" fmla="*/ 615444 w 2963356"/>
              <a:gd name="connsiteY88" fmla="*/ 185737 h 2133600"/>
              <a:gd name="connsiteX89" fmla="*/ 639256 w 2963356"/>
              <a:gd name="connsiteY89" fmla="*/ 180975 h 2133600"/>
              <a:gd name="connsiteX90" fmla="*/ 696406 w 2963356"/>
              <a:gd name="connsiteY90" fmla="*/ 166687 h 2133600"/>
              <a:gd name="connsiteX91" fmla="*/ 767844 w 2963356"/>
              <a:gd name="connsiteY91" fmla="*/ 123825 h 2133600"/>
              <a:gd name="connsiteX92" fmla="*/ 782131 w 2963356"/>
              <a:gd name="connsiteY92" fmla="*/ 114300 h 2133600"/>
              <a:gd name="connsiteX93" fmla="*/ 824994 w 2963356"/>
              <a:gd name="connsiteY93" fmla="*/ 90487 h 2133600"/>
              <a:gd name="connsiteX94" fmla="*/ 896431 w 2963356"/>
              <a:gd name="connsiteY94" fmla="*/ 47625 h 2133600"/>
              <a:gd name="connsiteX95" fmla="*/ 910719 w 2963356"/>
              <a:gd name="connsiteY95" fmla="*/ 38100 h 2133600"/>
              <a:gd name="connsiteX96" fmla="*/ 925006 w 2963356"/>
              <a:gd name="connsiteY96" fmla="*/ 23812 h 2133600"/>
              <a:gd name="connsiteX97" fmla="*/ 1012319 w 2963356"/>
              <a:gd name="connsiteY97" fmla="*/ 0 h 2133600"/>
              <a:gd name="connsiteX98" fmla="*/ 2957006 w 2963356"/>
              <a:gd name="connsiteY98" fmla="*/ 1587 h 2133600"/>
              <a:gd name="connsiteX99" fmla="*/ 2963356 w 2963356"/>
              <a:gd name="connsiteY99" fmla="*/ 2028825 h 2133600"/>
              <a:gd name="connsiteX100" fmla="*/ 2939544 w 2963356"/>
              <a:gd name="connsiteY100" fmla="*/ 2043112 h 2133600"/>
              <a:gd name="connsiteX101" fmla="*/ 2896681 w 2963356"/>
              <a:gd name="connsiteY101" fmla="*/ 2052637 h 2133600"/>
              <a:gd name="connsiteX102" fmla="*/ 2844294 w 2963356"/>
              <a:gd name="connsiteY102" fmla="*/ 2081212 h 2133600"/>
              <a:gd name="connsiteX103" fmla="*/ 2820481 w 2963356"/>
              <a:gd name="connsiteY103" fmla="*/ 2085975 h 2133600"/>
              <a:gd name="connsiteX104" fmla="*/ 2772856 w 2963356"/>
              <a:gd name="connsiteY104" fmla="*/ 2100262 h 2133600"/>
              <a:gd name="connsiteX105" fmla="*/ 2715706 w 2963356"/>
              <a:gd name="connsiteY105"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2806 w 2963356"/>
              <a:gd name="connsiteY22" fmla="*/ 1464468 h 2133600"/>
              <a:gd name="connsiteX23" fmla="*/ 2227550 w 2963356"/>
              <a:gd name="connsiteY23" fmla="*/ 1559719 h 2133600"/>
              <a:gd name="connsiteX24" fmla="*/ 2134681 w 2963356"/>
              <a:gd name="connsiteY24" fmla="*/ 1581150 h 2133600"/>
              <a:gd name="connsiteX25" fmla="*/ 2158494 w 2963356"/>
              <a:gd name="connsiteY25" fmla="*/ 1447800 h 2133600"/>
              <a:gd name="connsiteX26" fmla="*/ 2168019 w 2963356"/>
              <a:gd name="connsiteY26" fmla="*/ 1433512 h 2133600"/>
              <a:gd name="connsiteX27" fmla="*/ 2182306 w 2963356"/>
              <a:gd name="connsiteY27" fmla="*/ 1414462 h 2133600"/>
              <a:gd name="connsiteX28" fmla="*/ 2201356 w 2963356"/>
              <a:gd name="connsiteY28" fmla="*/ 1385887 h 2133600"/>
              <a:gd name="connsiteX29" fmla="*/ 2206119 w 2963356"/>
              <a:gd name="connsiteY29" fmla="*/ 1371600 h 2133600"/>
              <a:gd name="connsiteX30" fmla="*/ 2220406 w 2963356"/>
              <a:gd name="connsiteY30" fmla="*/ 1357312 h 2133600"/>
              <a:gd name="connsiteX31" fmla="*/ 2234694 w 2963356"/>
              <a:gd name="connsiteY31" fmla="*/ 1328737 h 2133600"/>
              <a:gd name="connsiteX32" fmla="*/ 2244219 w 2963356"/>
              <a:gd name="connsiteY32" fmla="*/ 1290637 h 2133600"/>
              <a:gd name="connsiteX33" fmla="*/ 2248981 w 2963356"/>
              <a:gd name="connsiteY33" fmla="*/ 1262062 h 2133600"/>
              <a:gd name="connsiteX34" fmla="*/ 2258506 w 2963356"/>
              <a:gd name="connsiteY34" fmla="*/ 1233487 h 2133600"/>
              <a:gd name="connsiteX35" fmla="*/ 2263269 w 2963356"/>
              <a:gd name="connsiteY35" fmla="*/ 1200150 h 2133600"/>
              <a:gd name="connsiteX36" fmla="*/ 2272794 w 2963356"/>
              <a:gd name="connsiteY36" fmla="*/ 1166812 h 2133600"/>
              <a:gd name="connsiteX37" fmla="*/ 2277556 w 2963356"/>
              <a:gd name="connsiteY37" fmla="*/ 1123950 h 2133600"/>
              <a:gd name="connsiteX38" fmla="*/ 2282319 w 2963356"/>
              <a:gd name="connsiteY38" fmla="*/ 1085850 h 2133600"/>
              <a:gd name="connsiteX39" fmla="*/ 2277556 w 2963356"/>
              <a:gd name="connsiteY39" fmla="*/ 890587 h 2133600"/>
              <a:gd name="connsiteX40" fmla="*/ 2193419 w 2963356"/>
              <a:gd name="connsiteY40" fmla="*/ 795337 h 2133600"/>
              <a:gd name="connsiteX41" fmla="*/ 2080706 w 2963356"/>
              <a:gd name="connsiteY41" fmla="*/ 798512 h 2133600"/>
              <a:gd name="connsiteX42" fmla="*/ 2015619 w 2963356"/>
              <a:gd name="connsiteY42" fmla="*/ 738187 h 2133600"/>
              <a:gd name="connsiteX43" fmla="*/ 1982281 w 2963356"/>
              <a:gd name="connsiteY43" fmla="*/ 609600 h 2133600"/>
              <a:gd name="connsiteX44" fmla="*/ 1958469 w 2963356"/>
              <a:gd name="connsiteY44" fmla="*/ 547687 h 2133600"/>
              <a:gd name="connsiteX45" fmla="*/ 1948944 w 2963356"/>
              <a:gd name="connsiteY45" fmla="*/ 504825 h 2133600"/>
              <a:gd name="connsiteX46" fmla="*/ 1939419 w 2963356"/>
              <a:gd name="connsiteY46" fmla="*/ 490537 h 2133600"/>
              <a:gd name="connsiteX47" fmla="*/ 1906081 w 2963356"/>
              <a:gd name="connsiteY47" fmla="*/ 471487 h 2133600"/>
              <a:gd name="connsiteX48" fmla="*/ 1820356 w 2963356"/>
              <a:gd name="connsiteY48" fmla="*/ 438150 h 2133600"/>
              <a:gd name="connsiteX49" fmla="*/ 1748919 w 2963356"/>
              <a:gd name="connsiteY49" fmla="*/ 452437 h 2133600"/>
              <a:gd name="connsiteX50" fmla="*/ 1715581 w 2963356"/>
              <a:gd name="connsiteY50" fmla="*/ 476250 h 2133600"/>
              <a:gd name="connsiteX51" fmla="*/ 1667956 w 2963356"/>
              <a:gd name="connsiteY51" fmla="*/ 500062 h 2133600"/>
              <a:gd name="connsiteX52" fmla="*/ 1653669 w 2963356"/>
              <a:gd name="connsiteY52" fmla="*/ 509587 h 2133600"/>
              <a:gd name="connsiteX53" fmla="*/ 1634619 w 2963356"/>
              <a:gd name="connsiteY53" fmla="*/ 519112 h 2133600"/>
              <a:gd name="connsiteX54" fmla="*/ 1586994 w 2963356"/>
              <a:gd name="connsiteY54" fmla="*/ 552450 h 2133600"/>
              <a:gd name="connsiteX55" fmla="*/ 1558419 w 2963356"/>
              <a:gd name="connsiteY55" fmla="*/ 561975 h 2133600"/>
              <a:gd name="connsiteX56" fmla="*/ 1458406 w 2963356"/>
              <a:gd name="connsiteY56" fmla="*/ 619125 h 2133600"/>
              <a:gd name="connsiteX57" fmla="*/ 1391731 w 2963356"/>
              <a:gd name="connsiteY57" fmla="*/ 676275 h 2133600"/>
              <a:gd name="connsiteX58" fmla="*/ 1336169 w 2963356"/>
              <a:gd name="connsiteY58" fmla="*/ 728662 h 2133600"/>
              <a:gd name="connsiteX59" fmla="*/ 1255206 w 2963356"/>
              <a:gd name="connsiteY59" fmla="*/ 765175 h 2133600"/>
              <a:gd name="connsiteX60" fmla="*/ 1137731 w 2963356"/>
              <a:gd name="connsiteY60" fmla="*/ 781050 h 2133600"/>
              <a:gd name="connsiteX61" fmla="*/ 983744 w 2963356"/>
              <a:gd name="connsiteY61" fmla="*/ 757237 h 2133600"/>
              <a:gd name="connsiteX62" fmla="*/ 855156 w 2963356"/>
              <a:gd name="connsiteY62" fmla="*/ 723900 h 2133600"/>
              <a:gd name="connsiteX63" fmla="*/ 618619 w 2963356"/>
              <a:gd name="connsiteY63" fmla="*/ 728662 h 2133600"/>
              <a:gd name="connsiteX64" fmla="*/ 343981 w 2963356"/>
              <a:gd name="connsiteY64" fmla="*/ 760412 h 2133600"/>
              <a:gd name="connsiteX65" fmla="*/ 220156 w 2963356"/>
              <a:gd name="connsiteY65" fmla="*/ 695325 h 2133600"/>
              <a:gd name="connsiteX66" fmla="*/ 191581 w 2963356"/>
              <a:gd name="connsiteY66" fmla="*/ 685800 h 2133600"/>
              <a:gd name="connsiteX67" fmla="*/ 177294 w 2963356"/>
              <a:gd name="connsiteY67" fmla="*/ 676275 h 2133600"/>
              <a:gd name="connsiteX68" fmla="*/ 163006 w 2963356"/>
              <a:gd name="connsiteY68" fmla="*/ 661987 h 2133600"/>
              <a:gd name="connsiteX69" fmla="*/ 148719 w 2963356"/>
              <a:gd name="connsiteY69" fmla="*/ 657225 h 2133600"/>
              <a:gd name="connsiteX70" fmla="*/ 101094 w 2963356"/>
              <a:gd name="connsiteY70" fmla="*/ 619125 h 2133600"/>
              <a:gd name="connsiteX71" fmla="*/ 77281 w 2963356"/>
              <a:gd name="connsiteY71" fmla="*/ 571500 h 2133600"/>
              <a:gd name="connsiteX72" fmla="*/ 58231 w 2963356"/>
              <a:gd name="connsiteY72" fmla="*/ 533400 h 2133600"/>
              <a:gd name="connsiteX73" fmla="*/ 34419 w 2963356"/>
              <a:gd name="connsiteY73" fmla="*/ 404812 h 2133600"/>
              <a:gd name="connsiteX74" fmla="*/ 24894 w 2963356"/>
              <a:gd name="connsiteY74" fmla="*/ 366712 h 2133600"/>
              <a:gd name="connsiteX75" fmla="*/ 15369 w 2963356"/>
              <a:gd name="connsiteY75" fmla="*/ 342900 h 2133600"/>
              <a:gd name="connsiteX76" fmla="*/ 10606 w 2963356"/>
              <a:gd name="connsiteY76" fmla="*/ 290512 h 2133600"/>
              <a:gd name="connsiteX77" fmla="*/ 5844 w 2963356"/>
              <a:gd name="connsiteY77" fmla="*/ 257175 h 2133600"/>
              <a:gd name="connsiteX78" fmla="*/ 1081 w 2963356"/>
              <a:gd name="connsiteY78" fmla="*/ 195262 h 2133600"/>
              <a:gd name="connsiteX79" fmla="*/ 5844 w 2963356"/>
              <a:gd name="connsiteY79" fmla="*/ 71437 h 2133600"/>
              <a:gd name="connsiteX80" fmla="*/ 39181 w 2963356"/>
              <a:gd name="connsiteY80" fmla="*/ 52387 h 2133600"/>
              <a:gd name="connsiteX81" fmla="*/ 124906 w 2963356"/>
              <a:gd name="connsiteY81" fmla="*/ 42862 h 2133600"/>
              <a:gd name="connsiteX82" fmla="*/ 186819 w 2963356"/>
              <a:gd name="connsiteY82" fmla="*/ 57150 h 2133600"/>
              <a:gd name="connsiteX83" fmla="*/ 210631 w 2963356"/>
              <a:gd name="connsiteY83" fmla="*/ 71437 h 2133600"/>
              <a:gd name="connsiteX84" fmla="*/ 263019 w 2963356"/>
              <a:gd name="connsiteY84" fmla="*/ 104775 h 2133600"/>
              <a:gd name="connsiteX85" fmla="*/ 291594 w 2963356"/>
              <a:gd name="connsiteY85" fmla="*/ 123825 h 2133600"/>
              <a:gd name="connsiteX86" fmla="*/ 472569 w 2963356"/>
              <a:gd name="connsiteY86" fmla="*/ 209550 h 2133600"/>
              <a:gd name="connsiteX87" fmla="*/ 563056 w 2963356"/>
              <a:gd name="connsiteY87" fmla="*/ 204787 h 2133600"/>
              <a:gd name="connsiteX88" fmla="*/ 615444 w 2963356"/>
              <a:gd name="connsiteY88" fmla="*/ 185737 h 2133600"/>
              <a:gd name="connsiteX89" fmla="*/ 639256 w 2963356"/>
              <a:gd name="connsiteY89" fmla="*/ 180975 h 2133600"/>
              <a:gd name="connsiteX90" fmla="*/ 696406 w 2963356"/>
              <a:gd name="connsiteY90" fmla="*/ 166687 h 2133600"/>
              <a:gd name="connsiteX91" fmla="*/ 767844 w 2963356"/>
              <a:gd name="connsiteY91" fmla="*/ 123825 h 2133600"/>
              <a:gd name="connsiteX92" fmla="*/ 782131 w 2963356"/>
              <a:gd name="connsiteY92" fmla="*/ 114300 h 2133600"/>
              <a:gd name="connsiteX93" fmla="*/ 824994 w 2963356"/>
              <a:gd name="connsiteY93" fmla="*/ 90487 h 2133600"/>
              <a:gd name="connsiteX94" fmla="*/ 896431 w 2963356"/>
              <a:gd name="connsiteY94" fmla="*/ 47625 h 2133600"/>
              <a:gd name="connsiteX95" fmla="*/ 910719 w 2963356"/>
              <a:gd name="connsiteY95" fmla="*/ 38100 h 2133600"/>
              <a:gd name="connsiteX96" fmla="*/ 925006 w 2963356"/>
              <a:gd name="connsiteY96" fmla="*/ 23812 h 2133600"/>
              <a:gd name="connsiteX97" fmla="*/ 1012319 w 2963356"/>
              <a:gd name="connsiteY97" fmla="*/ 0 h 2133600"/>
              <a:gd name="connsiteX98" fmla="*/ 2957006 w 2963356"/>
              <a:gd name="connsiteY98" fmla="*/ 1587 h 2133600"/>
              <a:gd name="connsiteX99" fmla="*/ 2963356 w 2963356"/>
              <a:gd name="connsiteY99" fmla="*/ 2028825 h 2133600"/>
              <a:gd name="connsiteX100" fmla="*/ 2939544 w 2963356"/>
              <a:gd name="connsiteY100" fmla="*/ 2043112 h 2133600"/>
              <a:gd name="connsiteX101" fmla="*/ 2896681 w 2963356"/>
              <a:gd name="connsiteY101" fmla="*/ 2052637 h 2133600"/>
              <a:gd name="connsiteX102" fmla="*/ 2844294 w 2963356"/>
              <a:gd name="connsiteY102" fmla="*/ 2081212 h 2133600"/>
              <a:gd name="connsiteX103" fmla="*/ 2820481 w 2963356"/>
              <a:gd name="connsiteY103" fmla="*/ 2085975 h 2133600"/>
              <a:gd name="connsiteX104" fmla="*/ 2772856 w 2963356"/>
              <a:gd name="connsiteY104" fmla="*/ 2100262 h 2133600"/>
              <a:gd name="connsiteX105" fmla="*/ 2715706 w 2963356"/>
              <a:gd name="connsiteY105"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34719 w 2963356"/>
              <a:gd name="connsiteY21" fmla="*/ 1440656 h 2133600"/>
              <a:gd name="connsiteX22" fmla="*/ 2372806 w 2963356"/>
              <a:gd name="connsiteY22" fmla="*/ 1464468 h 2133600"/>
              <a:gd name="connsiteX23" fmla="*/ 2227550 w 2963356"/>
              <a:gd name="connsiteY23" fmla="*/ 1559719 h 2133600"/>
              <a:gd name="connsiteX24" fmla="*/ 2134681 w 2963356"/>
              <a:gd name="connsiteY24" fmla="*/ 1581150 h 2133600"/>
              <a:gd name="connsiteX25" fmla="*/ 2158494 w 2963356"/>
              <a:gd name="connsiteY25" fmla="*/ 1447800 h 2133600"/>
              <a:gd name="connsiteX26" fmla="*/ 2168019 w 2963356"/>
              <a:gd name="connsiteY26" fmla="*/ 1433512 h 2133600"/>
              <a:gd name="connsiteX27" fmla="*/ 2182306 w 2963356"/>
              <a:gd name="connsiteY27" fmla="*/ 1414462 h 2133600"/>
              <a:gd name="connsiteX28" fmla="*/ 2201356 w 2963356"/>
              <a:gd name="connsiteY28" fmla="*/ 1385887 h 2133600"/>
              <a:gd name="connsiteX29" fmla="*/ 2206119 w 2963356"/>
              <a:gd name="connsiteY29" fmla="*/ 1371600 h 2133600"/>
              <a:gd name="connsiteX30" fmla="*/ 2220406 w 2963356"/>
              <a:gd name="connsiteY30" fmla="*/ 1357312 h 2133600"/>
              <a:gd name="connsiteX31" fmla="*/ 2234694 w 2963356"/>
              <a:gd name="connsiteY31" fmla="*/ 1328737 h 2133600"/>
              <a:gd name="connsiteX32" fmla="*/ 2244219 w 2963356"/>
              <a:gd name="connsiteY32" fmla="*/ 1290637 h 2133600"/>
              <a:gd name="connsiteX33" fmla="*/ 2248981 w 2963356"/>
              <a:gd name="connsiteY33" fmla="*/ 1262062 h 2133600"/>
              <a:gd name="connsiteX34" fmla="*/ 2258506 w 2963356"/>
              <a:gd name="connsiteY34" fmla="*/ 1233487 h 2133600"/>
              <a:gd name="connsiteX35" fmla="*/ 2263269 w 2963356"/>
              <a:gd name="connsiteY35" fmla="*/ 1200150 h 2133600"/>
              <a:gd name="connsiteX36" fmla="*/ 2272794 w 2963356"/>
              <a:gd name="connsiteY36" fmla="*/ 1166812 h 2133600"/>
              <a:gd name="connsiteX37" fmla="*/ 2277556 w 2963356"/>
              <a:gd name="connsiteY37" fmla="*/ 1123950 h 2133600"/>
              <a:gd name="connsiteX38" fmla="*/ 2282319 w 2963356"/>
              <a:gd name="connsiteY38" fmla="*/ 1085850 h 2133600"/>
              <a:gd name="connsiteX39" fmla="*/ 2277556 w 2963356"/>
              <a:gd name="connsiteY39" fmla="*/ 890587 h 2133600"/>
              <a:gd name="connsiteX40" fmla="*/ 2193419 w 2963356"/>
              <a:gd name="connsiteY40" fmla="*/ 795337 h 2133600"/>
              <a:gd name="connsiteX41" fmla="*/ 2080706 w 2963356"/>
              <a:gd name="connsiteY41" fmla="*/ 798512 h 2133600"/>
              <a:gd name="connsiteX42" fmla="*/ 2015619 w 2963356"/>
              <a:gd name="connsiteY42" fmla="*/ 738187 h 2133600"/>
              <a:gd name="connsiteX43" fmla="*/ 1982281 w 2963356"/>
              <a:gd name="connsiteY43" fmla="*/ 609600 h 2133600"/>
              <a:gd name="connsiteX44" fmla="*/ 1958469 w 2963356"/>
              <a:gd name="connsiteY44" fmla="*/ 547687 h 2133600"/>
              <a:gd name="connsiteX45" fmla="*/ 1948944 w 2963356"/>
              <a:gd name="connsiteY45" fmla="*/ 504825 h 2133600"/>
              <a:gd name="connsiteX46" fmla="*/ 1939419 w 2963356"/>
              <a:gd name="connsiteY46" fmla="*/ 490537 h 2133600"/>
              <a:gd name="connsiteX47" fmla="*/ 1906081 w 2963356"/>
              <a:gd name="connsiteY47" fmla="*/ 471487 h 2133600"/>
              <a:gd name="connsiteX48" fmla="*/ 1820356 w 2963356"/>
              <a:gd name="connsiteY48" fmla="*/ 438150 h 2133600"/>
              <a:gd name="connsiteX49" fmla="*/ 1748919 w 2963356"/>
              <a:gd name="connsiteY49" fmla="*/ 452437 h 2133600"/>
              <a:gd name="connsiteX50" fmla="*/ 1715581 w 2963356"/>
              <a:gd name="connsiteY50" fmla="*/ 476250 h 2133600"/>
              <a:gd name="connsiteX51" fmla="*/ 1667956 w 2963356"/>
              <a:gd name="connsiteY51" fmla="*/ 500062 h 2133600"/>
              <a:gd name="connsiteX52" fmla="*/ 1653669 w 2963356"/>
              <a:gd name="connsiteY52" fmla="*/ 509587 h 2133600"/>
              <a:gd name="connsiteX53" fmla="*/ 1634619 w 2963356"/>
              <a:gd name="connsiteY53" fmla="*/ 519112 h 2133600"/>
              <a:gd name="connsiteX54" fmla="*/ 1586994 w 2963356"/>
              <a:gd name="connsiteY54" fmla="*/ 552450 h 2133600"/>
              <a:gd name="connsiteX55" fmla="*/ 1558419 w 2963356"/>
              <a:gd name="connsiteY55" fmla="*/ 561975 h 2133600"/>
              <a:gd name="connsiteX56" fmla="*/ 1458406 w 2963356"/>
              <a:gd name="connsiteY56" fmla="*/ 619125 h 2133600"/>
              <a:gd name="connsiteX57" fmla="*/ 1391731 w 2963356"/>
              <a:gd name="connsiteY57" fmla="*/ 676275 h 2133600"/>
              <a:gd name="connsiteX58" fmla="*/ 1336169 w 2963356"/>
              <a:gd name="connsiteY58" fmla="*/ 728662 h 2133600"/>
              <a:gd name="connsiteX59" fmla="*/ 1255206 w 2963356"/>
              <a:gd name="connsiteY59" fmla="*/ 765175 h 2133600"/>
              <a:gd name="connsiteX60" fmla="*/ 1137731 w 2963356"/>
              <a:gd name="connsiteY60" fmla="*/ 781050 h 2133600"/>
              <a:gd name="connsiteX61" fmla="*/ 983744 w 2963356"/>
              <a:gd name="connsiteY61" fmla="*/ 757237 h 2133600"/>
              <a:gd name="connsiteX62" fmla="*/ 855156 w 2963356"/>
              <a:gd name="connsiteY62" fmla="*/ 723900 h 2133600"/>
              <a:gd name="connsiteX63" fmla="*/ 618619 w 2963356"/>
              <a:gd name="connsiteY63" fmla="*/ 728662 h 2133600"/>
              <a:gd name="connsiteX64" fmla="*/ 343981 w 2963356"/>
              <a:gd name="connsiteY64" fmla="*/ 760412 h 2133600"/>
              <a:gd name="connsiteX65" fmla="*/ 220156 w 2963356"/>
              <a:gd name="connsiteY65" fmla="*/ 695325 h 2133600"/>
              <a:gd name="connsiteX66" fmla="*/ 191581 w 2963356"/>
              <a:gd name="connsiteY66" fmla="*/ 685800 h 2133600"/>
              <a:gd name="connsiteX67" fmla="*/ 177294 w 2963356"/>
              <a:gd name="connsiteY67" fmla="*/ 676275 h 2133600"/>
              <a:gd name="connsiteX68" fmla="*/ 163006 w 2963356"/>
              <a:gd name="connsiteY68" fmla="*/ 661987 h 2133600"/>
              <a:gd name="connsiteX69" fmla="*/ 148719 w 2963356"/>
              <a:gd name="connsiteY69" fmla="*/ 657225 h 2133600"/>
              <a:gd name="connsiteX70" fmla="*/ 101094 w 2963356"/>
              <a:gd name="connsiteY70" fmla="*/ 619125 h 2133600"/>
              <a:gd name="connsiteX71" fmla="*/ 77281 w 2963356"/>
              <a:gd name="connsiteY71" fmla="*/ 571500 h 2133600"/>
              <a:gd name="connsiteX72" fmla="*/ 58231 w 2963356"/>
              <a:gd name="connsiteY72" fmla="*/ 533400 h 2133600"/>
              <a:gd name="connsiteX73" fmla="*/ 34419 w 2963356"/>
              <a:gd name="connsiteY73" fmla="*/ 404812 h 2133600"/>
              <a:gd name="connsiteX74" fmla="*/ 24894 w 2963356"/>
              <a:gd name="connsiteY74" fmla="*/ 366712 h 2133600"/>
              <a:gd name="connsiteX75" fmla="*/ 15369 w 2963356"/>
              <a:gd name="connsiteY75" fmla="*/ 342900 h 2133600"/>
              <a:gd name="connsiteX76" fmla="*/ 10606 w 2963356"/>
              <a:gd name="connsiteY76" fmla="*/ 290512 h 2133600"/>
              <a:gd name="connsiteX77" fmla="*/ 5844 w 2963356"/>
              <a:gd name="connsiteY77" fmla="*/ 257175 h 2133600"/>
              <a:gd name="connsiteX78" fmla="*/ 1081 w 2963356"/>
              <a:gd name="connsiteY78" fmla="*/ 195262 h 2133600"/>
              <a:gd name="connsiteX79" fmla="*/ 5844 w 2963356"/>
              <a:gd name="connsiteY79" fmla="*/ 71437 h 2133600"/>
              <a:gd name="connsiteX80" fmla="*/ 39181 w 2963356"/>
              <a:gd name="connsiteY80" fmla="*/ 52387 h 2133600"/>
              <a:gd name="connsiteX81" fmla="*/ 124906 w 2963356"/>
              <a:gd name="connsiteY81" fmla="*/ 42862 h 2133600"/>
              <a:gd name="connsiteX82" fmla="*/ 186819 w 2963356"/>
              <a:gd name="connsiteY82" fmla="*/ 57150 h 2133600"/>
              <a:gd name="connsiteX83" fmla="*/ 210631 w 2963356"/>
              <a:gd name="connsiteY83" fmla="*/ 71437 h 2133600"/>
              <a:gd name="connsiteX84" fmla="*/ 263019 w 2963356"/>
              <a:gd name="connsiteY84" fmla="*/ 104775 h 2133600"/>
              <a:gd name="connsiteX85" fmla="*/ 291594 w 2963356"/>
              <a:gd name="connsiteY85" fmla="*/ 123825 h 2133600"/>
              <a:gd name="connsiteX86" fmla="*/ 472569 w 2963356"/>
              <a:gd name="connsiteY86" fmla="*/ 209550 h 2133600"/>
              <a:gd name="connsiteX87" fmla="*/ 563056 w 2963356"/>
              <a:gd name="connsiteY87" fmla="*/ 204787 h 2133600"/>
              <a:gd name="connsiteX88" fmla="*/ 615444 w 2963356"/>
              <a:gd name="connsiteY88" fmla="*/ 185737 h 2133600"/>
              <a:gd name="connsiteX89" fmla="*/ 639256 w 2963356"/>
              <a:gd name="connsiteY89" fmla="*/ 180975 h 2133600"/>
              <a:gd name="connsiteX90" fmla="*/ 696406 w 2963356"/>
              <a:gd name="connsiteY90" fmla="*/ 166687 h 2133600"/>
              <a:gd name="connsiteX91" fmla="*/ 767844 w 2963356"/>
              <a:gd name="connsiteY91" fmla="*/ 123825 h 2133600"/>
              <a:gd name="connsiteX92" fmla="*/ 782131 w 2963356"/>
              <a:gd name="connsiteY92" fmla="*/ 114300 h 2133600"/>
              <a:gd name="connsiteX93" fmla="*/ 824994 w 2963356"/>
              <a:gd name="connsiteY93" fmla="*/ 90487 h 2133600"/>
              <a:gd name="connsiteX94" fmla="*/ 896431 w 2963356"/>
              <a:gd name="connsiteY94" fmla="*/ 47625 h 2133600"/>
              <a:gd name="connsiteX95" fmla="*/ 910719 w 2963356"/>
              <a:gd name="connsiteY95" fmla="*/ 38100 h 2133600"/>
              <a:gd name="connsiteX96" fmla="*/ 925006 w 2963356"/>
              <a:gd name="connsiteY96" fmla="*/ 23812 h 2133600"/>
              <a:gd name="connsiteX97" fmla="*/ 1012319 w 2963356"/>
              <a:gd name="connsiteY97" fmla="*/ 0 h 2133600"/>
              <a:gd name="connsiteX98" fmla="*/ 2957006 w 2963356"/>
              <a:gd name="connsiteY98" fmla="*/ 1587 h 2133600"/>
              <a:gd name="connsiteX99" fmla="*/ 2963356 w 2963356"/>
              <a:gd name="connsiteY99" fmla="*/ 2028825 h 2133600"/>
              <a:gd name="connsiteX100" fmla="*/ 2939544 w 2963356"/>
              <a:gd name="connsiteY100" fmla="*/ 2043112 h 2133600"/>
              <a:gd name="connsiteX101" fmla="*/ 2896681 w 2963356"/>
              <a:gd name="connsiteY101" fmla="*/ 2052637 h 2133600"/>
              <a:gd name="connsiteX102" fmla="*/ 2844294 w 2963356"/>
              <a:gd name="connsiteY102" fmla="*/ 2081212 h 2133600"/>
              <a:gd name="connsiteX103" fmla="*/ 2820481 w 2963356"/>
              <a:gd name="connsiteY103" fmla="*/ 2085975 h 2133600"/>
              <a:gd name="connsiteX104" fmla="*/ 2772856 w 2963356"/>
              <a:gd name="connsiteY104" fmla="*/ 2100262 h 2133600"/>
              <a:gd name="connsiteX105" fmla="*/ 2715706 w 2963356"/>
              <a:gd name="connsiteY105"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34719 w 2963356"/>
              <a:gd name="connsiteY21" fmla="*/ 1440656 h 2133600"/>
              <a:gd name="connsiteX22" fmla="*/ 2372806 w 2963356"/>
              <a:gd name="connsiteY22" fmla="*/ 1464468 h 2133600"/>
              <a:gd name="connsiteX23" fmla="*/ 2227550 w 2963356"/>
              <a:gd name="connsiteY23" fmla="*/ 1559719 h 2133600"/>
              <a:gd name="connsiteX24" fmla="*/ 2134681 w 2963356"/>
              <a:gd name="connsiteY24" fmla="*/ 1581150 h 2133600"/>
              <a:gd name="connsiteX25" fmla="*/ 2158494 w 2963356"/>
              <a:gd name="connsiteY25" fmla="*/ 1447800 h 2133600"/>
              <a:gd name="connsiteX26" fmla="*/ 2168019 w 2963356"/>
              <a:gd name="connsiteY26" fmla="*/ 1433512 h 2133600"/>
              <a:gd name="connsiteX27" fmla="*/ 2182306 w 2963356"/>
              <a:gd name="connsiteY27" fmla="*/ 1414462 h 2133600"/>
              <a:gd name="connsiteX28" fmla="*/ 2201356 w 2963356"/>
              <a:gd name="connsiteY28" fmla="*/ 1385887 h 2133600"/>
              <a:gd name="connsiteX29" fmla="*/ 2206119 w 2963356"/>
              <a:gd name="connsiteY29" fmla="*/ 1371600 h 2133600"/>
              <a:gd name="connsiteX30" fmla="*/ 2220406 w 2963356"/>
              <a:gd name="connsiteY30" fmla="*/ 1357312 h 2133600"/>
              <a:gd name="connsiteX31" fmla="*/ 2234694 w 2963356"/>
              <a:gd name="connsiteY31" fmla="*/ 1328737 h 2133600"/>
              <a:gd name="connsiteX32" fmla="*/ 2244219 w 2963356"/>
              <a:gd name="connsiteY32" fmla="*/ 1290637 h 2133600"/>
              <a:gd name="connsiteX33" fmla="*/ 2248981 w 2963356"/>
              <a:gd name="connsiteY33" fmla="*/ 1262062 h 2133600"/>
              <a:gd name="connsiteX34" fmla="*/ 2258506 w 2963356"/>
              <a:gd name="connsiteY34" fmla="*/ 1233487 h 2133600"/>
              <a:gd name="connsiteX35" fmla="*/ 2263269 w 2963356"/>
              <a:gd name="connsiteY35" fmla="*/ 1200150 h 2133600"/>
              <a:gd name="connsiteX36" fmla="*/ 2272794 w 2963356"/>
              <a:gd name="connsiteY36" fmla="*/ 1166812 h 2133600"/>
              <a:gd name="connsiteX37" fmla="*/ 2277556 w 2963356"/>
              <a:gd name="connsiteY37" fmla="*/ 1123950 h 2133600"/>
              <a:gd name="connsiteX38" fmla="*/ 2282319 w 2963356"/>
              <a:gd name="connsiteY38" fmla="*/ 1085850 h 2133600"/>
              <a:gd name="connsiteX39" fmla="*/ 2277556 w 2963356"/>
              <a:gd name="connsiteY39" fmla="*/ 890587 h 2133600"/>
              <a:gd name="connsiteX40" fmla="*/ 2193419 w 2963356"/>
              <a:gd name="connsiteY40" fmla="*/ 795337 h 2133600"/>
              <a:gd name="connsiteX41" fmla="*/ 2080706 w 2963356"/>
              <a:gd name="connsiteY41" fmla="*/ 798512 h 2133600"/>
              <a:gd name="connsiteX42" fmla="*/ 1996569 w 2963356"/>
              <a:gd name="connsiteY42" fmla="*/ 731043 h 2133600"/>
              <a:gd name="connsiteX43" fmla="*/ 1982281 w 2963356"/>
              <a:gd name="connsiteY43" fmla="*/ 609600 h 2133600"/>
              <a:gd name="connsiteX44" fmla="*/ 1958469 w 2963356"/>
              <a:gd name="connsiteY44" fmla="*/ 547687 h 2133600"/>
              <a:gd name="connsiteX45" fmla="*/ 1948944 w 2963356"/>
              <a:gd name="connsiteY45" fmla="*/ 504825 h 2133600"/>
              <a:gd name="connsiteX46" fmla="*/ 1939419 w 2963356"/>
              <a:gd name="connsiteY46" fmla="*/ 490537 h 2133600"/>
              <a:gd name="connsiteX47" fmla="*/ 1906081 w 2963356"/>
              <a:gd name="connsiteY47" fmla="*/ 471487 h 2133600"/>
              <a:gd name="connsiteX48" fmla="*/ 1820356 w 2963356"/>
              <a:gd name="connsiteY48" fmla="*/ 438150 h 2133600"/>
              <a:gd name="connsiteX49" fmla="*/ 1748919 w 2963356"/>
              <a:gd name="connsiteY49" fmla="*/ 452437 h 2133600"/>
              <a:gd name="connsiteX50" fmla="*/ 1715581 w 2963356"/>
              <a:gd name="connsiteY50" fmla="*/ 476250 h 2133600"/>
              <a:gd name="connsiteX51" fmla="*/ 1667956 w 2963356"/>
              <a:gd name="connsiteY51" fmla="*/ 500062 h 2133600"/>
              <a:gd name="connsiteX52" fmla="*/ 1653669 w 2963356"/>
              <a:gd name="connsiteY52" fmla="*/ 509587 h 2133600"/>
              <a:gd name="connsiteX53" fmla="*/ 1634619 w 2963356"/>
              <a:gd name="connsiteY53" fmla="*/ 519112 h 2133600"/>
              <a:gd name="connsiteX54" fmla="*/ 1586994 w 2963356"/>
              <a:gd name="connsiteY54" fmla="*/ 552450 h 2133600"/>
              <a:gd name="connsiteX55" fmla="*/ 1558419 w 2963356"/>
              <a:gd name="connsiteY55" fmla="*/ 561975 h 2133600"/>
              <a:gd name="connsiteX56" fmla="*/ 1458406 w 2963356"/>
              <a:gd name="connsiteY56" fmla="*/ 619125 h 2133600"/>
              <a:gd name="connsiteX57" fmla="*/ 1391731 w 2963356"/>
              <a:gd name="connsiteY57" fmla="*/ 676275 h 2133600"/>
              <a:gd name="connsiteX58" fmla="*/ 1336169 w 2963356"/>
              <a:gd name="connsiteY58" fmla="*/ 728662 h 2133600"/>
              <a:gd name="connsiteX59" fmla="*/ 1255206 w 2963356"/>
              <a:gd name="connsiteY59" fmla="*/ 765175 h 2133600"/>
              <a:gd name="connsiteX60" fmla="*/ 1137731 w 2963356"/>
              <a:gd name="connsiteY60" fmla="*/ 781050 h 2133600"/>
              <a:gd name="connsiteX61" fmla="*/ 983744 w 2963356"/>
              <a:gd name="connsiteY61" fmla="*/ 757237 h 2133600"/>
              <a:gd name="connsiteX62" fmla="*/ 855156 w 2963356"/>
              <a:gd name="connsiteY62" fmla="*/ 723900 h 2133600"/>
              <a:gd name="connsiteX63" fmla="*/ 618619 w 2963356"/>
              <a:gd name="connsiteY63" fmla="*/ 728662 h 2133600"/>
              <a:gd name="connsiteX64" fmla="*/ 343981 w 2963356"/>
              <a:gd name="connsiteY64" fmla="*/ 760412 h 2133600"/>
              <a:gd name="connsiteX65" fmla="*/ 220156 w 2963356"/>
              <a:gd name="connsiteY65" fmla="*/ 695325 h 2133600"/>
              <a:gd name="connsiteX66" fmla="*/ 191581 w 2963356"/>
              <a:gd name="connsiteY66" fmla="*/ 685800 h 2133600"/>
              <a:gd name="connsiteX67" fmla="*/ 177294 w 2963356"/>
              <a:gd name="connsiteY67" fmla="*/ 676275 h 2133600"/>
              <a:gd name="connsiteX68" fmla="*/ 163006 w 2963356"/>
              <a:gd name="connsiteY68" fmla="*/ 661987 h 2133600"/>
              <a:gd name="connsiteX69" fmla="*/ 148719 w 2963356"/>
              <a:gd name="connsiteY69" fmla="*/ 657225 h 2133600"/>
              <a:gd name="connsiteX70" fmla="*/ 101094 w 2963356"/>
              <a:gd name="connsiteY70" fmla="*/ 619125 h 2133600"/>
              <a:gd name="connsiteX71" fmla="*/ 77281 w 2963356"/>
              <a:gd name="connsiteY71" fmla="*/ 571500 h 2133600"/>
              <a:gd name="connsiteX72" fmla="*/ 58231 w 2963356"/>
              <a:gd name="connsiteY72" fmla="*/ 533400 h 2133600"/>
              <a:gd name="connsiteX73" fmla="*/ 34419 w 2963356"/>
              <a:gd name="connsiteY73" fmla="*/ 404812 h 2133600"/>
              <a:gd name="connsiteX74" fmla="*/ 24894 w 2963356"/>
              <a:gd name="connsiteY74" fmla="*/ 366712 h 2133600"/>
              <a:gd name="connsiteX75" fmla="*/ 15369 w 2963356"/>
              <a:gd name="connsiteY75" fmla="*/ 342900 h 2133600"/>
              <a:gd name="connsiteX76" fmla="*/ 10606 w 2963356"/>
              <a:gd name="connsiteY76" fmla="*/ 290512 h 2133600"/>
              <a:gd name="connsiteX77" fmla="*/ 5844 w 2963356"/>
              <a:gd name="connsiteY77" fmla="*/ 257175 h 2133600"/>
              <a:gd name="connsiteX78" fmla="*/ 1081 w 2963356"/>
              <a:gd name="connsiteY78" fmla="*/ 195262 h 2133600"/>
              <a:gd name="connsiteX79" fmla="*/ 5844 w 2963356"/>
              <a:gd name="connsiteY79" fmla="*/ 71437 h 2133600"/>
              <a:gd name="connsiteX80" fmla="*/ 39181 w 2963356"/>
              <a:gd name="connsiteY80" fmla="*/ 52387 h 2133600"/>
              <a:gd name="connsiteX81" fmla="*/ 124906 w 2963356"/>
              <a:gd name="connsiteY81" fmla="*/ 42862 h 2133600"/>
              <a:gd name="connsiteX82" fmla="*/ 186819 w 2963356"/>
              <a:gd name="connsiteY82" fmla="*/ 57150 h 2133600"/>
              <a:gd name="connsiteX83" fmla="*/ 210631 w 2963356"/>
              <a:gd name="connsiteY83" fmla="*/ 71437 h 2133600"/>
              <a:gd name="connsiteX84" fmla="*/ 263019 w 2963356"/>
              <a:gd name="connsiteY84" fmla="*/ 104775 h 2133600"/>
              <a:gd name="connsiteX85" fmla="*/ 291594 w 2963356"/>
              <a:gd name="connsiteY85" fmla="*/ 123825 h 2133600"/>
              <a:gd name="connsiteX86" fmla="*/ 472569 w 2963356"/>
              <a:gd name="connsiteY86" fmla="*/ 209550 h 2133600"/>
              <a:gd name="connsiteX87" fmla="*/ 563056 w 2963356"/>
              <a:gd name="connsiteY87" fmla="*/ 204787 h 2133600"/>
              <a:gd name="connsiteX88" fmla="*/ 615444 w 2963356"/>
              <a:gd name="connsiteY88" fmla="*/ 185737 h 2133600"/>
              <a:gd name="connsiteX89" fmla="*/ 639256 w 2963356"/>
              <a:gd name="connsiteY89" fmla="*/ 180975 h 2133600"/>
              <a:gd name="connsiteX90" fmla="*/ 696406 w 2963356"/>
              <a:gd name="connsiteY90" fmla="*/ 166687 h 2133600"/>
              <a:gd name="connsiteX91" fmla="*/ 767844 w 2963356"/>
              <a:gd name="connsiteY91" fmla="*/ 123825 h 2133600"/>
              <a:gd name="connsiteX92" fmla="*/ 782131 w 2963356"/>
              <a:gd name="connsiteY92" fmla="*/ 114300 h 2133600"/>
              <a:gd name="connsiteX93" fmla="*/ 824994 w 2963356"/>
              <a:gd name="connsiteY93" fmla="*/ 90487 h 2133600"/>
              <a:gd name="connsiteX94" fmla="*/ 896431 w 2963356"/>
              <a:gd name="connsiteY94" fmla="*/ 47625 h 2133600"/>
              <a:gd name="connsiteX95" fmla="*/ 910719 w 2963356"/>
              <a:gd name="connsiteY95" fmla="*/ 38100 h 2133600"/>
              <a:gd name="connsiteX96" fmla="*/ 925006 w 2963356"/>
              <a:gd name="connsiteY96" fmla="*/ 23812 h 2133600"/>
              <a:gd name="connsiteX97" fmla="*/ 1012319 w 2963356"/>
              <a:gd name="connsiteY97" fmla="*/ 0 h 2133600"/>
              <a:gd name="connsiteX98" fmla="*/ 2957006 w 2963356"/>
              <a:gd name="connsiteY98" fmla="*/ 1587 h 2133600"/>
              <a:gd name="connsiteX99" fmla="*/ 2963356 w 2963356"/>
              <a:gd name="connsiteY99" fmla="*/ 2028825 h 2133600"/>
              <a:gd name="connsiteX100" fmla="*/ 2939544 w 2963356"/>
              <a:gd name="connsiteY100" fmla="*/ 2043112 h 2133600"/>
              <a:gd name="connsiteX101" fmla="*/ 2896681 w 2963356"/>
              <a:gd name="connsiteY101" fmla="*/ 2052637 h 2133600"/>
              <a:gd name="connsiteX102" fmla="*/ 2844294 w 2963356"/>
              <a:gd name="connsiteY102" fmla="*/ 2081212 h 2133600"/>
              <a:gd name="connsiteX103" fmla="*/ 2820481 w 2963356"/>
              <a:gd name="connsiteY103" fmla="*/ 2085975 h 2133600"/>
              <a:gd name="connsiteX104" fmla="*/ 2772856 w 2963356"/>
              <a:gd name="connsiteY104" fmla="*/ 2100262 h 2133600"/>
              <a:gd name="connsiteX105" fmla="*/ 2715706 w 2963356"/>
              <a:gd name="connsiteY105"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34719 w 2963356"/>
              <a:gd name="connsiteY21" fmla="*/ 1440656 h 2133600"/>
              <a:gd name="connsiteX22" fmla="*/ 2372806 w 2963356"/>
              <a:gd name="connsiteY22" fmla="*/ 1464468 h 2133600"/>
              <a:gd name="connsiteX23" fmla="*/ 2227550 w 2963356"/>
              <a:gd name="connsiteY23" fmla="*/ 1559719 h 2133600"/>
              <a:gd name="connsiteX24" fmla="*/ 2134681 w 2963356"/>
              <a:gd name="connsiteY24" fmla="*/ 1581150 h 2133600"/>
              <a:gd name="connsiteX25" fmla="*/ 2158494 w 2963356"/>
              <a:gd name="connsiteY25" fmla="*/ 1447800 h 2133600"/>
              <a:gd name="connsiteX26" fmla="*/ 2168019 w 2963356"/>
              <a:gd name="connsiteY26" fmla="*/ 1433512 h 2133600"/>
              <a:gd name="connsiteX27" fmla="*/ 2182306 w 2963356"/>
              <a:gd name="connsiteY27" fmla="*/ 1414462 h 2133600"/>
              <a:gd name="connsiteX28" fmla="*/ 2201356 w 2963356"/>
              <a:gd name="connsiteY28" fmla="*/ 1385887 h 2133600"/>
              <a:gd name="connsiteX29" fmla="*/ 2206119 w 2963356"/>
              <a:gd name="connsiteY29" fmla="*/ 1371600 h 2133600"/>
              <a:gd name="connsiteX30" fmla="*/ 2220406 w 2963356"/>
              <a:gd name="connsiteY30" fmla="*/ 1357312 h 2133600"/>
              <a:gd name="connsiteX31" fmla="*/ 2234694 w 2963356"/>
              <a:gd name="connsiteY31" fmla="*/ 1328737 h 2133600"/>
              <a:gd name="connsiteX32" fmla="*/ 2244219 w 2963356"/>
              <a:gd name="connsiteY32" fmla="*/ 1290637 h 2133600"/>
              <a:gd name="connsiteX33" fmla="*/ 2248981 w 2963356"/>
              <a:gd name="connsiteY33" fmla="*/ 1262062 h 2133600"/>
              <a:gd name="connsiteX34" fmla="*/ 2258506 w 2963356"/>
              <a:gd name="connsiteY34" fmla="*/ 1233487 h 2133600"/>
              <a:gd name="connsiteX35" fmla="*/ 2263269 w 2963356"/>
              <a:gd name="connsiteY35" fmla="*/ 1200150 h 2133600"/>
              <a:gd name="connsiteX36" fmla="*/ 2272794 w 2963356"/>
              <a:gd name="connsiteY36" fmla="*/ 1166812 h 2133600"/>
              <a:gd name="connsiteX37" fmla="*/ 2277556 w 2963356"/>
              <a:gd name="connsiteY37" fmla="*/ 1123950 h 2133600"/>
              <a:gd name="connsiteX38" fmla="*/ 2282319 w 2963356"/>
              <a:gd name="connsiteY38" fmla="*/ 1085850 h 2133600"/>
              <a:gd name="connsiteX39" fmla="*/ 2277556 w 2963356"/>
              <a:gd name="connsiteY39" fmla="*/ 890587 h 2133600"/>
              <a:gd name="connsiteX40" fmla="*/ 2193419 w 2963356"/>
              <a:gd name="connsiteY40" fmla="*/ 795337 h 2133600"/>
              <a:gd name="connsiteX41" fmla="*/ 2080706 w 2963356"/>
              <a:gd name="connsiteY41" fmla="*/ 798512 h 2133600"/>
              <a:gd name="connsiteX42" fmla="*/ 1996569 w 2963356"/>
              <a:gd name="connsiteY42" fmla="*/ 731043 h 2133600"/>
              <a:gd name="connsiteX43" fmla="*/ 1982281 w 2963356"/>
              <a:gd name="connsiteY43" fmla="*/ 609600 h 2133600"/>
              <a:gd name="connsiteX44" fmla="*/ 1958469 w 2963356"/>
              <a:gd name="connsiteY44" fmla="*/ 547687 h 2133600"/>
              <a:gd name="connsiteX45" fmla="*/ 1948944 w 2963356"/>
              <a:gd name="connsiteY45" fmla="*/ 504825 h 2133600"/>
              <a:gd name="connsiteX46" fmla="*/ 1939419 w 2963356"/>
              <a:gd name="connsiteY46" fmla="*/ 490537 h 2133600"/>
              <a:gd name="connsiteX47" fmla="*/ 1906081 w 2963356"/>
              <a:gd name="connsiteY47" fmla="*/ 471487 h 2133600"/>
              <a:gd name="connsiteX48" fmla="*/ 1829881 w 2963356"/>
              <a:gd name="connsiteY48" fmla="*/ 442912 h 2133600"/>
              <a:gd name="connsiteX49" fmla="*/ 1748919 w 2963356"/>
              <a:gd name="connsiteY49" fmla="*/ 452437 h 2133600"/>
              <a:gd name="connsiteX50" fmla="*/ 1715581 w 2963356"/>
              <a:gd name="connsiteY50" fmla="*/ 476250 h 2133600"/>
              <a:gd name="connsiteX51" fmla="*/ 1667956 w 2963356"/>
              <a:gd name="connsiteY51" fmla="*/ 500062 h 2133600"/>
              <a:gd name="connsiteX52" fmla="*/ 1653669 w 2963356"/>
              <a:gd name="connsiteY52" fmla="*/ 509587 h 2133600"/>
              <a:gd name="connsiteX53" fmla="*/ 1634619 w 2963356"/>
              <a:gd name="connsiteY53" fmla="*/ 519112 h 2133600"/>
              <a:gd name="connsiteX54" fmla="*/ 1586994 w 2963356"/>
              <a:gd name="connsiteY54" fmla="*/ 552450 h 2133600"/>
              <a:gd name="connsiteX55" fmla="*/ 1558419 w 2963356"/>
              <a:gd name="connsiteY55" fmla="*/ 561975 h 2133600"/>
              <a:gd name="connsiteX56" fmla="*/ 1458406 w 2963356"/>
              <a:gd name="connsiteY56" fmla="*/ 619125 h 2133600"/>
              <a:gd name="connsiteX57" fmla="*/ 1391731 w 2963356"/>
              <a:gd name="connsiteY57" fmla="*/ 676275 h 2133600"/>
              <a:gd name="connsiteX58" fmla="*/ 1336169 w 2963356"/>
              <a:gd name="connsiteY58" fmla="*/ 728662 h 2133600"/>
              <a:gd name="connsiteX59" fmla="*/ 1255206 w 2963356"/>
              <a:gd name="connsiteY59" fmla="*/ 765175 h 2133600"/>
              <a:gd name="connsiteX60" fmla="*/ 1137731 w 2963356"/>
              <a:gd name="connsiteY60" fmla="*/ 781050 h 2133600"/>
              <a:gd name="connsiteX61" fmla="*/ 983744 w 2963356"/>
              <a:gd name="connsiteY61" fmla="*/ 757237 h 2133600"/>
              <a:gd name="connsiteX62" fmla="*/ 855156 w 2963356"/>
              <a:gd name="connsiteY62" fmla="*/ 723900 h 2133600"/>
              <a:gd name="connsiteX63" fmla="*/ 618619 w 2963356"/>
              <a:gd name="connsiteY63" fmla="*/ 728662 h 2133600"/>
              <a:gd name="connsiteX64" fmla="*/ 343981 w 2963356"/>
              <a:gd name="connsiteY64" fmla="*/ 760412 h 2133600"/>
              <a:gd name="connsiteX65" fmla="*/ 220156 w 2963356"/>
              <a:gd name="connsiteY65" fmla="*/ 695325 h 2133600"/>
              <a:gd name="connsiteX66" fmla="*/ 191581 w 2963356"/>
              <a:gd name="connsiteY66" fmla="*/ 685800 h 2133600"/>
              <a:gd name="connsiteX67" fmla="*/ 177294 w 2963356"/>
              <a:gd name="connsiteY67" fmla="*/ 676275 h 2133600"/>
              <a:gd name="connsiteX68" fmla="*/ 163006 w 2963356"/>
              <a:gd name="connsiteY68" fmla="*/ 661987 h 2133600"/>
              <a:gd name="connsiteX69" fmla="*/ 148719 w 2963356"/>
              <a:gd name="connsiteY69" fmla="*/ 657225 h 2133600"/>
              <a:gd name="connsiteX70" fmla="*/ 101094 w 2963356"/>
              <a:gd name="connsiteY70" fmla="*/ 619125 h 2133600"/>
              <a:gd name="connsiteX71" fmla="*/ 77281 w 2963356"/>
              <a:gd name="connsiteY71" fmla="*/ 571500 h 2133600"/>
              <a:gd name="connsiteX72" fmla="*/ 58231 w 2963356"/>
              <a:gd name="connsiteY72" fmla="*/ 533400 h 2133600"/>
              <a:gd name="connsiteX73" fmla="*/ 34419 w 2963356"/>
              <a:gd name="connsiteY73" fmla="*/ 404812 h 2133600"/>
              <a:gd name="connsiteX74" fmla="*/ 24894 w 2963356"/>
              <a:gd name="connsiteY74" fmla="*/ 366712 h 2133600"/>
              <a:gd name="connsiteX75" fmla="*/ 15369 w 2963356"/>
              <a:gd name="connsiteY75" fmla="*/ 342900 h 2133600"/>
              <a:gd name="connsiteX76" fmla="*/ 10606 w 2963356"/>
              <a:gd name="connsiteY76" fmla="*/ 290512 h 2133600"/>
              <a:gd name="connsiteX77" fmla="*/ 5844 w 2963356"/>
              <a:gd name="connsiteY77" fmla="*/ 257175 h 2133600"/>
              <a:gd name="connsiteX78" fmla="*/ 1081 w 2963356"/>
              <a:gd name="connsiteY78" fmla="*/ 195262 h 2133600"/>
              <a:gd name="connsiteX79" fmla="*/ 5844 w 2963356"/>
              <a:gd name="connsiteY79" fmla="*/ 71437 h 2133600"/>
              <a:gd name="connsiteX80" fmla="*/ 39181 w 2963356"/>
              <a:gd name="connsiteY80" fmla="*/ 52387 h 2133600"/>
              <a:gd name="connsiteX81" fmla="*/ 124906 w 2963356"/>
              <a:gd name="connsiteY81" fmla="*/ 42862 h 2133600"/>
              <a:gd name="connsiteX82" fmla="*/ 186819 w 2963356"/>
              <a:gd name="connsiteY82" fmla="*/ 57150 h 2133600"/>
              <a:gd name="connsiteX83" fmla="*/ 210631 w 2963356"/>
              <a:gd name="connsiteY83" fmla="*/ 71437 h 2133600"/>
              <a:gd name="connsiteX84" fmla="*/ 263019 w 2963356"/>
              <a:gd name="connsiteY84" fmla="*/ 104775 h 2133600"/>
              <a:gd name="connsiteX85" fmla="*/ 291594 w 2963356"/>
              <a:gd name="connsiteY85" fmla="*/ 123825 h 2133600"/>
              <a:gd name="connsiteX86" fmla="*/ 472569 w 2963356"/>
              <a:gd name="connsiteY86" fmla="*/ 209550 h 2133600"/>
              <a:gd name="connsiteX87" fmla="*/ 563056 w 2963356"/>
              <a:gd name="connsiteY87" fmla="*/ 204787 h 2133600"/>
              <a:gd name="connsiteX88" fmla="*/ 615444 w 2963356"/>
              <a:gd name="connsiteY88" fmla="*/ 185737 h 2133600"/>
              <a:gd name="connsiteX89" fmla="*/ 639256 w 2963356"/>
              <a:gd name="connsiteY89" fmla="*/ 180975 h 2133600"/>
              <a:gd name="connsiteX90" fmla="*/ 696406 w 2963356"/>
              <a:gd name="connsiteY90" fmla="*/ 166687 h 2133600"/>
              <a:gd name="connsiteX91" fmla="*/ 767844 w 2963356"/>
              <a:gd name="connsiteY91" fmla="*/ 123825 h 2133600"/>
              <a:gd name="connsiteX92" fmla="*/ 782131 w 2963356"/>
              <a:gd name="connsiteY92" fmla="*/ 114300 h 2133600"/>
              <a:gd name="connsiteX93" fmla="*/ 824994 w 2963356"/>
              <a:gd name="connsiteY93" fmla="*/ 90487 h 2133600"/>
              <a:gd name="connsiteX94" fmla="*/ 896431 w 2963356"/>
              <a:gd name="connsiteY94" fmla="*/ 47625 h 2133600"/>
              <a:gd name="connsiteX95" fmla="*/ 910719 w 2963356"/>
              <a:gd name="connsiteY95" fmla="*/ 38100 h 2133600"/>
              <a:gd name="connsiteX96" fmla="*/ 925006 w 2963356"/>
              <a:gd name="connsiteY96" fmla="*/ 23812 h 2133600"/>
              <a:gd name="connsiteX97" fmla="*/ 1012319 w 2963356"/>
              <a:gd name="connsiteY97" fmla="*/ 0 h 2133600"/>
              <a:gd name="connsiteX98" fmla="*/ 2957006 w 2963356"/>
              <a:gd name="connsiteY98" fmla="*/ 1587 h 2133600"/>
              <a:gd name="connsiteX99" fmla="*/ 2963356 w 2963356"/>
              <a:gd name="connsiteY99" fmla="*/ 2028825 h 2133600"/>
              <a:gd name="connsiteX100" fmla="*/ 2939544 w 2963356"/>
              <a:gd name="connsiteY100" fmla="*/ 2043112 h 2133600"/>
              <a:gd name="connsiteX101" fmla="*/ 2896681 w 2963356"/>
              <a:gd name="connsiteY101" fmla="*/ 2052637 h 2133600"/>
              <a:gd name="connsiteX102" fmla="*/ 2844294 w 2963356"/>
              <a:gd name="connsiteY102" fmla="*/ 2081212 h 2133600"/>
              <a:gd name="connsiteX103" fmla="*/ 2820481 w 2963356"/>
              <a:gd name="connsiteY103" fmla="*/ 2085975 h 2133600"/>
              <a:gd name="connsiteX104" fmla="*/ 2772856 w 2963356"/>
              <a:gd name="connsiteY104" fmla="*/ 2100262 h 2133600"/>
              <a:gd name="connsiteX105" fmla="*/ 2715706 w 2963356"/>
              <a:gd name="connsiteY105"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34719 w 2963356"/>
              <a:gd name="connsiteY21" fmla="*/ 1440656 h 2133600"/>
              <a:gd name="connsiteX22" fmla="*/ 2372806 w 2963356"/>
              <a:gd name="connsiteY22" fmla="*/ 1464468 h 2133600"/>
              <a:gd name="connsiteX23" fmla="*/ 2227550 w 2963356"/>
              <a:gd name="connsiteY23" fmla="*/ 1559719 h 2133600"/>
              <a:gd name="connsiteX24" fmla="*/ 2134681 w 2963356"/>
              <a:gd name="connsiteY24" fmla="*/ 1581150 h 2133600"/>
              <a:gd name="connsiteX25" fmla="*/ 2158494 w 2963356"/>
              <a:gd name="connsiteY25" fmla="*/ 1447800 h 2133600"/>
              <a:gd name="connsiteX26" fmla="*/ 2168019 w 2963356"/>
              <a:gd name="connsiteY26" fmla="*/ 1433512 h 2133600"/>
              <a:gd name="connsiteX27" fmla="*/ 2182306 w 2963356"/>
              <a:gd name="connsiteY27" fmla="*/ 1414462 h 2133600"/>
              <a:gd name="connsiteX28" fmla="*/ 2201356 w 2963356"/>
              <a:gd name="connsiteY28" fmla="*/ 1385887 h 2133600"/>
              <a:gd name="connsiteX29" fmla="*/ 2206119 w 2963356"/>
              <a:gd name="connsiteY29" fmla="*/ 1371600 h 2133600"/>
              <a:gd name="connsiteX30" fmla="*/ 2220406 w 2963356"/>
              <a:gd name="connsiteY30" fmla="*/ 1357312 h 2133600"/>
              <a:gd name="connsiteX31" fmla="*/ 2234694 w 2963356"/>
              <a:gd name="connsiteY31" fmla="*/ 1328737 h 2133600"/>
              <a:gd name="connsiteX32" fmla="*/ 2244219 w 2963356"/>
              <a:gd name="connsiteY32" fmla="*/ 1290637 h 2133600"/>
              <a:gd name="connsiteX33" fmla="*/ 2248981 w 2963356"/>
              <a:gd name="connsiteY33" fmla="*/ 1262062 h 2133600"/>
              <a:gd name="connsiteX34" fmla="*/ 2258506 w 2963356"/>
              <a:gd name="connsiteY34" fmla="*/ 1233487 h 2133600"/>
              <a:gd name="connsiteX35" fmla="*/ 2263269 w 2963356"/>
              <a:gd name="connsiteY35" fmla="*/ 1200150 h 2133600"/>
              <a:gd name="connsiteX36" fmla="*/ 2272794 w 2963356"/>
              <a:gd name="connsiteY36" fmla="*/ 1166812 h 2133600"/>
              <a:gd name="connsiteX37" fmla="*/ 2277556 w 2963356"/>
              <a:gd name="connsiteY37" fmla="*/ 1123950 h 2133600"/>
              <a:gd name="connsiteX38" fmla="*/ 2282319 w 2963356"/>
              <a:gd name="connsiteY38" fmla="*/ 1085850 h 2133600"/>
              <a:gd name="connsiteX39" fmla="*/ 2277556 w 2963356"/>
              <a:gd name="connsiteY39" fmla="*/ 890587 h 2133600"/>
              <a:gd name="connsiteX40" fmla="*/ 2193419 w 2963356"/>
              <a:gd name="connsiteY40" fmla="*/ 795337 h 2133600"/>
              <a:gd name="connsiteX41" fmla="*/ 2080706 w 2963356"/>
              <a:gd name="connsiteY41" fmla="*/ 798512 h 2133600"/>
              <a:gd name="connsiteX42" fmla="*/ 1996569 w 2963356"/>
              <a:gd name="connsiteY42" fmla="*/ 731043 h 2133600"/>
              <a:gd name="connsiteX43" fmla="*/ 1982281 w 2963356"/>
              <a:gd name="connsiteY43" fmla="*/ 609600 h 2133600"/>
              <a:gd name="connsiteX44" fmla="*/ 1958469 w 2963356"/>
              <a:gd name="connsiteY44" fmla="*/ 547687 h 2133600"/>
              <a:gd name="connsiteX45" fmla="*/ 1948944 w 2963356"/>
              <a:gd name="connsiteY45" fmla="*/ 504825 h 2133600"/>
              <a:gd name="connsiteX46" fmla="*/ 1939419 w 2963356"/>
              <a:gd name="connsiteY46" fmla="*/ 490537 h 2133600"/>
              <a:gd name="connsiteX47" fmla="*/ 1906081 w 2963356"/>
              <a:gd name="connsiteY47" fmla="*/ 471487 h 2133600"/>
              <a:gd name="connsiteX48" fmla="*/ 1829881 w 2963356"/>
              <a:gd name="connsiteY48" fmla="*/ 442912 h 2133600"/>
              <a:gd name="connsiteX49" fmla="*/ 1748919 w 2963356"/>
              <a:gd name="connsiteY49" fmla="*/ 452437 h 2133600"/>
              <a:gd name="connsiteX50" fmla="*/ 1715581 w 2963356"/>
              <a:gd name="connsiteY50" fmla="*/ 476250 h 2133600"/>
              <a:gd name="connsiteX51" fmla="*/ 1667956 w 2963356"/>
              <a:gd name="connsiteY51" fmla="*/ 500062 h 2133600"/>
              <a:gd name="connsiteX52" fmla="*/ 1653669 w 2963356"/>
              <a:gd name="connsiteY52" fmla="*/ 509587 h 2133600"/>
              <a:gd name="connsiteX53" fmla="*/ 1634619 w 2963356"/>
              <a:gd name="connsiteY53" fmla="*/ 519112 h 2133600"/>
              <a:gd name="connsiteX54" fmla="*/ 1586994 w 2963356"/>
              <a:gd name="connsiteY54" fmla="*/ 552450 h 2133600"/>
              <a:gd name="connsiteX55" fmla="*/ 1558419 w 2963356"/>
              <a:gd name="connsiteY55" fmla="*/ 561975 h 2133600"/>
              <a:gd name="connsiteX56" fmla="*/ 1458406 w 2963356"/>
              <a:gd name="connsiteY56" fmla="*/ 619125 h 2133600"/>
              <a:gd name="connsiteX57" fmla="*/ 1391731 w 2963356"/>
              <a:gd name="connsiteY57" fmla="*/ 676275 h 2133600"/>
              <a:gd name="connsiteX58" fmla="*/ 1336169 w 2963356"/>
              <a:gd name="connsiteY58" fmla="*/ 728662 h 2133600"/>
              <a:gd name="connsiteX59" fmla="*/ 1255206 w 2963356"/>
              <a:gd name="connsiteY59" fmla="*/ 765175 h 2133600"/>
              <a:gd name="connsiteX60" fmla="*/ 1137731 w 2963356"/>
              <a:gd name="connsiteY60" fmla="*/ 781050 h 2133600"/>
              <a:gd name="connsiteX61" fmla="*/ 983744 w 2963356"/>
              <a:gd name="connsiteY61" fmla="*/ 757237 h 2133600"/>
              <a:gd name="connsiteX62" fmla="*/ 855156 w 2963356"/>
              <a:gd name="connsiteY62" fmla="*/ 723900 h 2133600"/>
              <a:gd name="connsiteX63" fmla="*/ 618619 w 2963356"/>
              <a:gd name="connsiteY63" fmla="*/ 728662 h 2133600"/>
              <a:gd name="connsiteX64" fmla="*/ 343981 w 2963356"/>
              <a:gd name="connsiteY64" fmla="*/ 760412 h 2133600"/>
              <a:gd name="connsiteX65" fmla="*/ 220156 w 2963356"/>
              <a:gd name="connsiteY65" fmla="*/ 695325 h 2133600"/>
              <a:gd name="connsiteX66" fmla="*/ 191581 w 2963356"/>
              <a:gd name="connsiteY66" fmla="*/ 685800 h 2133600"/>
              <a:gd name="connsiteX67" fmla="*/ 177294 w 2963356"/>
              <a:gd name="connsiteY67" fmla="*/ 676275 h 2133600"/>
              <a:gd name="connsiteX68" fmla="*/ 163006 w 2963356"/>
              <a:gd name="connsiteY68" fmla="*/ 661987 h 2133600"/>
              <a:gd name="connsiteX69" fmla="*/ 148719 w 2963356"/>
              <a:gd name="connsiteY69" fmla="*/ 657225 h 2133600"/>
              <a:gd name="connsiteX70" fmla="*/ 101094 w 2963356"/>
              <a:gd name="connsiteY70" fmla="*/ 619125 h 2133600"/>
              <a:gd name="connsiteX71" fmla="*/ 77281 w 2963356"/>
              <a:gd name="connsiteY71" fmla="*/ 571500 h 2133600"/>
              <a:gd name="connsiteX72" fmla="*/ 58231 w 2963356"/>
              <a:gd name="connsiteY72" fmla="*/ 533400 h 2133600"/>
              <a:gd name="connsiteX73" fmla="*/ 34419 w 2963356"/>
              <a:gd name="connsiteY73" fmla="*/ 404812 h 2133600"/>
              <a:gd name="connsiteX74" fmla="*/ 24894 w 2963356"/>
              <a:gd name="connsiteY74" fmla="*/ 366712 h 2133600"/>
              <a:gd name="connsiteX75" fmla="*/ 15369 w 2963356"/>
              <a:gd name="connsiteY75" fmla="*/ 342900 h 2133600"/>
              <a:gd name="connsiteX76" fmla="*/ 10606 w 2963356"/>
              <a:gd name="connsiteY76" fmla="*/ 290512 h 2133600"/>
              <a:gd name="connsiteX77" fmla="*/ 5844 w 2963356"/>
              <a:gd name="connsiteY77" fmla="*/ 257175 h 2133600"/>
              <a:gd name="connsiteX78" fmla="*/ 1081 w 2963356"/>
              <a:gd name="connsiteY78" fmla="*/ 195262 h 2133600"/>
              <a:gd name="connsiteX79" fmla="*/ 5844 w 2963356"/>
              <a:gd name="connsiteY79" fmla="*/ 71437 h 2133600"/>
              <a:gd name="connsiteX80" fmla="*/ 39181 w 2963356"/>
              <a:gd name="connsiteY80" fmla="*/ 52387 h 2133600"/>
              <a:gd name="connsiteX81" fmla="*/ 124906 w 2963356"/>
              <a:gd name="connsiteY81" fmla="*/ 42862 h 2133600"/>
              <a:gd name="connsiteX82" fmla="*/ 186819 w 2963356"/>
              <a:gd name="connsiteY82" fmla="*/ 57150 h 2133600"/>
              <a:gd name="connsiteX83" fmla="*/ 210631 w 2963356"/>
              <a:gd name="connsiteY83" fmla="*/ 71437 h 2133600"/>
              <a:gd name="connsiteX84" fmla="*/ 263019 w 2963356"/>
              <a:gd name="connsiteY84" fmla="*/ 104775 h 2133600"/>
              <a:gd name="connsiteX85" fmla="*/ 291594 w 2963356"/>
              <a:gd name="connsiteY85" fmla="*/ 123825 h 2133600"/>
              <a:gd name="connsiteX86" fmla="*/ 472569 w 2963356"/>
              <a:gd name="connsiteY86" fmla="*/ 209550 h 2133600"/>
              <a:gd name="connsiteX87" fmla="*/ 563056 w 2963356"/>
              <a:gd name="connsiteY87" fmla="*/ 204787 h 2133600"/>
              <a:gd name="connsiteX88" fmla="*/ 615444 w 2963356"/>
              <a:gd name="connsiteY88" fmla="*/ 185737 h 2133600"/>
              <a:gd name="connsiteX89" fmla="*/ 639256 w 2963356"/>
              <a:gd name="connsiteY89" fmla="*/ 180975 h 2133600"/>
              <a:gd name="connsiteX90" fmla="*/ 696406 w 2963356"/>
              <a:gd name="connsiteY90" fmla="*/ 166687 h 2133600"/>
              <a:gd name="connsiteX91" fmla="*/ 767844 w 2963356"/>
              <a:gd name="connsiteY91" fmla="*/ 123825 h 2133600"/>
              <a:gd name="connsiteX92" fmla="*/ 782131 w 2963356"/>
              <a:gd name="connsiteY92" fmla="*/ 114300 h 2133600"/>
              <a:gd name="connsiteX93" fmla="*/ 824994 w 2963356"/>
              <a:gd name="connsiteY93" fmla="*/ 90487 h 2133600"/>
              <a:gd name="connsiteX94" fmla="*/ 896431 w 2963356"/>
              <a:gd name="connsiteY94" fmla="*/ 47625 h 2133600"/>
              <a:gd name="connsiteX95" fmla="*/ 910719 w 2963356"/>
              <a:gd name="connsiteY95" fmla="*/ 38100 h 2133600"/>
              <a:gd name="connsiteX96" fmla="*/ 925006 w 2963356"/>
              <a:gd name="connsiteY96" fmla="*/ 23812 h 2133600"/>
              <a:gd name="connsiteX97" fmla="*/ 1012319 w 2963356"/>
              <a:gd name="connsiteY97" fmla="*/ 0 h 2133600"/>
              <a:gd name="connsiteX98" fmla="*/ 2957006 w 2963356"/>
              <a:gd name="connsiteY98" fmla="*/ 1587 h 2133600"/>
              <a:gd name="connsiteX99" fmla="*/ 2963356 w 2963356"/>
              <a:gd name="connsiteY99" fmla="*/ 2028825 h 2133600"/>
              <a:gd name="connsiteX100" fmla="*/ 2939544 w 2963356"/>
              <a:gd name="connsiteY100" fmla="*/ 2043112 h 2133600"/>
              <a:gd name="connsiteX101" fmla="*/ 2896681 w 2963356"/>
              <a:gd name="connsiteY101" fmla="*/ 2052637 h 2133600"/>
              <a:gd name="connsiteX102" fmla="*/ 2844294 w 2963356"/>
              <a:gd name="connsiteY102" fmla="*/ 2081212 h 2133600"/>
              <a:gd name="connsiteX103" fmla="*/ 2820481 w 2963356"/>
              <a:gd name="connsiteY103" fmla="*/ 2085975 h 2133600"/>
              <a:gd name="connsiteX104" fmla="*/ 2772856 w 2963356"/>
              <a:gd name="connsiteY104" fmla="*/ 2100262 h 2133600"/>
              <a:gd name="connsiteX105" fmla="*/ 2715706 w 2963356"/>
              <a:gd name="connsiteY105"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34719 w 2963356"/>
              <a:gd name="connsiteY21" fmla="*/ 1440656 h 2133600"/>
              <a:gd name="connsiteX22" fmla="*/ 2372806 w 2963356"/>
              <a:gd name="connsiteY22" fmla="*/ 1464468 h 2133600"/>
              <a:gd name="connsiteX23" fmla="*/ 2227550 w 2963356"/>
              <a:gd name="connsiteY23" fmla="*/ 1559719 h 2133600"/>
              <a:gd name="connsiteX24" fmla="*/ 2134681 w 2963356"/>
              <a:gd name="connsiteY24" fmla="*/ 1581150 h 2133600"/>
              <a:gd name="connsiteX25" fmla="*/ 2158494 w 2963356"/>
              <a:gd name="connsiteY25" fmla="*/ 1447800 h 2133600"/>
              <a:gd name="connsiteX26" fmla="*/ 2168019 w 2963356"/>
              <a:gd name="connsiteY26" fmla="*/ 1433512 h 2133600"/>
              <a:gd name="connsiteX27" fmla="*/ 2182306 w 2963356"/>
              <a:gd name="connsiteY27" fmla="*/ 1414462 h 2133600"/>
              <a:gd name="connsiteX28" fmla="*/ 2201356 w 2963356"/>
              <a:gd name="connsiteY28" fmla="*/ 1385887 h 2133600"/>
              <a:gd name="connsiteX29" fmla="*/ 2206119 w 2963356"/>
              <a:gd name="connsiteY29" fmla="*/ 1371600 h 2133600"/>
              <a:gd name="connsiteX30" fmla="*/ 2220406 w 2963356"/>
              <a:gd name="connsiteY30" fmla="*/ 1357312 h 2133600"/>
              <a:gd name="connsiteX31" fmla="*/ 2234694 w 2963356"/>
              <a:gd name="connsiteY31" fmla="*/ 1328737 h 2133600"/>
              <a:gd name="connsiteX32" fmla="*/ 2244219 w 2963356"/>
              <a:gd name="connsiteY32" fmla="*/ 1290637 h 2133600"/>
              <a:gd name="connsiteX33" fmla="*/ 2248981 w 2963356"/>
              <a:gd name="connsiteY33" fmla="*/ 1262062 h 2133600"/>
              <a:gd name="connsiteX34" fmla="*/ 2258506 w 2963356"/>
              <a:gd name="connsiteY34" fmla="*/ 1233487 h 2133600"/>
              <a:gd name="connsiteX35" fmla="*/ 2263269 w 2963356"/>
              <a:gd name="connsiteY35" fmla="*/ 1200150 h 2133600"/>
              <a:gd name="connsiteX36" fmla="*/ 2272794 w 2963356"/>
              <a:gd name="connsiteY36" fmla="*/ 1166812 h 2133600"/>
              <a:gd name="connsiteX37" fmla="*/ 2277556 w 2963356"/>
              <a:gd name="connsiteY37" fmla="*/ 1123950 h 2133600"/>
              <a:gd name="connsiteX38" fmla="*/ 2282319 w 2963356"/>
              <a:gd name="connsiteY38" fmla="*/ 1085850 h 2133600"/>
              <a:gd name="connsiteX39" fmla="*/ 2277556 w 2963356"/>
              <a:gd name="connsiteY39" fmla="*/ 890587 h 2133600"/>
              <a:gd name="connsiteX40" fmla="*/ 2193419 w 2963356"/>
              <a:gd name="connsiteY40" fmla="*/ 795337 h 2133600"/>
              <a:gd name="connsiteX41" fmla="*/ 2080706 w 2963356"/>
              <a:gd name="connsiteY41" fmla="*/ 798512 h 2133600"/>
              <a:gd name="connsiteX42" fmla="*/ 1996569 w 2963356"/>
              <a:gd name="connsiteY42" fmla="*/ 731043 h 2133600"/>
              <a:gd name="connsiteX43" fmla="*/ 1982281 w 2963356"/>
              <a:gd name="connsiteY43" fmla="*/ 609600 h 2133600"/>
              <a:gd name="connsiteX44" fmla="*/ 1958469 w 2963356"/>
              <a:gd name="connsiteY44" fmla="*/ 547687 h 2133600"/>
              <a:gd name="connsiteX45" fmla="*/ 1948944 w 2963356"/>
              <a:gd name="connsiteY45" fmla="*/ 504825 h 2133600"/>
              <a:gd name="connsiteX46" fmla="*/ 1939419 w 2963356"/>
              <a:gd name="connsiteY46" fmla="*/ 490537 h 2133600"/>
              <a:gd name="connsiteX47" fmla="*/ 1906081 w 2963356"/>
              <a:gd name="connsiteY47" fmla="*/ 471487 h 2133600"/>
              <a:gd name="connsiteX48" fmla="*/ 1829881 w 2963356"/>
              <a:gd name="connsiteY48" fmla="*/ 442912 h 2133600"/>
              <a:gd name="connsiteX49" fmla="*/ 1748919 w 2963356"/>
              <a:gd name="connsiteY49" fmla="*/ 452437 h 2133600"/>
              <a:gd name="connsiteX50" fmla="*/ 1715581 w 2963356"/>
              <a:gd name="connsiteY50" fmla="*/ 476250 h 2133600"/>
              <a:gd name="connsiteX51" fmla="*/ 1667956 w 2963356"/>
              <a:gd name="connsiteY51" fmla="*/ 500062 h 2133600"/>
              <a:gd name="connsiteX52" fmla="*/ 1653669 w 2963356"/>
              <a:gd name="connsiteY52" fmla="*/ 509587 h 2133600"/>
              <a:gd name="connsiteX53" fmla="*/ 1634619 w 2963356"/>
              <a:gd name="connsiteY53" fmla="*/ 519112 h 2133600"/>
              <a:gd name="connsiteX54" fmla="*/ 1586994 w 2963356"/>
              <a:gd name="connsiteY54" fmla="*/ 552450 h 2133600"/>
              <a:gd name="connsiteX55" fmla="*/ 1558419 w 2963356"/>
              <a:gd name="connsiteY55" fmla="*/ 561975 h 2133600"/>
              <a:gd name="connsiteX56" fmla="*/ 1458406 w 2963356"/>
              <a:gd name="connsiteY56" fmla="*/ 619125 h 2133600"/>
              <a:gd name="connsiteX57" fmla="*/ 1391731 w 2963356"/>
              <a:gd name="connsiteY57" fmla="*/ 676275 h 2133600"/>
              <a:gd name="connsiteX58" fmla="*/ 1336169 w 2963356"/>
              <a:gd name="connsiteY58" fmla="*/ 728662 h 2133600"/>
              <a:gd name="connsiteX59" fmla="*/ 1255206 w 2963356"/>
              <a:gd name="connsiteY59" fmla="*/ 765175 h 2133600"/>
              <a:gd name="connsiteX60" fmla="*/ 1137731 w 2963356"/>
              <a:gd name="connsiteY60" fmla="*/ 781050 h 2133600"/>
              <a:gd name="connsiteX61" fmla="*/ 978982 w 2963356"/>
              <a:gd name="connsiteY61" fmla="*/ 769143 h 2133600"/>
              <a:gd name="connsiteX62" fmla="*/ 855156 w 2963356"/>
              <a:gd name="connsiteY62" fmla="*/ 723900 h 2133600"/>
              <a:gd name="connsiteX63" fmla="*/ 618619 w 2963356"/>
              <a:gd name="connsiteY63" fmla="*/ 728662 h 2133600"/>
              <a:gd name="connsiteX64" fmla="*/ 343981 w 2963356"/>
              <a:gd name="connsiteY64" fmla="*/ 760412 h 2133600"/>
              <a:gd name="connsiteX65" fmla="*/ 220156 w 2963356"/>
              <a:gd name="connsiteY65" fmla="*/ 695325 h 2133600"/>
              <a:gd name="connsiteX66" fmla="*/ 191581 w 2963356"/>
              <a:gd name="connsiteY66" fmla="*/ 685800 h 2133600"/>
              <a:gd name="connsiteX67" fmla="*/ 177294 w 2963356"/>
              <a:gd name="connsiteY67" fmla="*/ 676275 h 2133600"/>
              <a:gd name="connsiteX68" fmla="*/ 163006 w 2963356"/>
              <a:gd name="connsiteY68" fmla="*/ 661987 h 2133600"/>
              <a:gd name="connsiteX69" fmla="*/ 148719 w 2963356"/>
              <a:gd name="connsiteY69" fmla="*/ 657225 h 2133600"/>
              <a:gd name="connsiteX70" fmla="*/ 101094 w 2963356"/>
              <a:gd name="connsiteY70" fmla="*/ 619125 h 2133600"/>
              <a:gd name="connsiteX71" fmla="*/ 77281 w 2963356"/>
              <a:gd name="connsiteY71" fmla="*/ 571500 h 2133600"/>
              <a:gd name="connsiteX72" fmla="*/ 58231 w 2963356"/>
              <a:gd name="connsiteY72" fmla="*/ 533400 h 2133600"/>
              <a:gd name="connsiteX73" fmla="*/ 34419 w 2963356"/>
              <a:gd name="connsiteY73" fmla="*/ 404812 h 2133600"/>
              <a:gd name="connsiteX74" fmla="*/ 24894 w 2963356"/>
              <a:gd name="connsiteY74" fmla="*/ 366712 h 2133600"/>
              <a:gd name="connsiteX75" fmla="*/ 15369 w 2963356"/>
              <a:gd name="connsiteY75" fmla="*/ 342900 h 2133600"/>
              <a:gd name="connsiteX76" fmla="*/ 10606 w 2963356"/>
              <a:gd name="connsiteY76" fmla="*/ 290512 h 2133600"/>
              <a:gd name="connsiteX77" fmla="*/ 5844 w 2963356"/>
              <a:gd name="connsiteY77" fmla="*/ 257175 h 2133600"/>
              <a:gd name="connsiteX78" fmla="*/ 1081 w 2963356"/>
              <a:gd name="connsiteY78" fmla="*/ 195262 h 2133600"/>
              <a:gd name="connsiteX79" fmla="*/ 5844 w 2963356"/>
              <a:gd name="connsiteY79" fmla="*/ 71437 h 2133600"/>
              <a:gd name="connsiteX80" fmla="*/ 39181 w 2963356"/>
              <a:gd name="connsiteY80" fmla="*/ 52387 h 2133600"/>
              <a:gd name="connsiteX81" fmla="*/ 124906 w 2963356"/>
              <a:gd name="connsiteY81" fmla="*/ 42862 h 2133600"/>
              <a:gd name="connsiteX82" fmla="*/ 186819 w 2963356"/>
              <a:gd name="connsiteY82" fmla="*/ 57150 h 2133600"/>
              <a:gd name="connsiteX83" fmla="*/ 210631 w 2963356"/>
              <a:gd name="connsiteY83" fmla="*/ 71437 h 2133600"/>
              <a:gd name="connsiteX84" fmla="*/ 263019 w 2963356"/>
              <a:gd name="connsiteY84" fmla="*/ 104775 h 2133600"/>
              <a:gd name="connsiteX85" fmla="*/ 291594 w 2963356"/>
              <a:gd name="connsiteY85" fmla="*/ 123825 h 2133600"/>
              <a:gd name="connsiteX86" fmla="*/ 472569 w 2963356"/>
              <a:gd name="connsiteY86" fmla="*/ 209550 h 2133600"/>
              <a:gd name="connsiteX87" fmla="*/ 563056 w 2963356"/>
              <a:gd name="connsiteY87" fmla="*/ 204787 h 2133600"/>
              <a:gd name="connsiteX88" fmla="*/ 615444 w 2963356"/>
              <a:gd name="connsiteY88" fmla="*/ 185737 h 2133600"/>
              <a:gd name="connsiteX89" fmla="*/ 639256 w 2963356"/>
              <a:gd name="connsiteY89" fmla="*/ 180975 h 2133600"/>
              <a:gd name="connsiteX90" fmla="*/ 696406 w 2963356"/>
              <a:gd name="connsiteY90" fmla="*/ 166687 h 2133600"/>
              <a:gd name="connsiteX91" fmla="*/ 767844 w 2963356"/>
              <a:gd name="connsiteY91" fmla="*/ 123825 h 2133600"/>
              <a:gd name="connsiteX92" fmla="*/ 782131 w 2963356"/>
              <a:gd name="connsiteY92" fmla="*/ 114300 h 2133600"/>
              <a:gd name="connsiteX93" fmla="*/ 824994 w 2963356"/>
              <a:gd name="connsiteY93" fmla="*/ 90487 h 2133600"/>
              <a:gd name="connsiteX94" fmla="*/ 896431 w 2963356"/>
              <a:gd name="connsiteY94" fmla="*/ 47625 h 2133600"/>
              <a:gd name="connsiteX95" fmla="*/ 910719 w 2963356"/>
              <a:gd name="connsiteY95" fmla="*/ 38100 h 2133600"/>
              <a:gd name="connsiteX96" fmla="*/ 925006 w 2963356"/>
              <a:gd name="connsiteY96" fmla="*/ 23812 h 2133600"/>
              <a:gd name="connsiteX97" fmla="*/ 1012319 w 2963356"/>
              <a:gd name="connsiteY97" fmla="*/ 0 h 2133600"/>
              <a:gd name="connsiteX98" fmla="*/ 2957006 w 2963356"/>
              <a:gd name="connsiteY98" fmla="*/ 1587 h 2133600"/>
              <a:gd name="connsiteX99" fmla="*/ 2963356 w 2963356"/>
              <a:gd name="connsiteY99" fmla="*/ 2028825 h 2133600"/>
              <a:gd name="connsiteX100" fmla="*/ 2939544 w 2963356"/>
              <a:gd name="connsiteY100" fmla="*/ 2043112 h 2133600"/>
              <a:gd name="connsiteX101" fmla="*/ 2896681 w 2963356"/>
              <a:gd name="connsiteY101" fmla="*/ 2052637 h 2133600"/>
              <a:gd name="connsiteX102" fmla="*/ 2844294 w 2963356"/>
              <a:gd name="connsiteY102" fmla="*/ 2081212 h 2133600"/>
              <a:gd name="connsiteX103" fmla="*/ 2820481 w 2963356"/>
              <a:gd name="connsiteY103" fmla="*/ 2085975 h 2133600"/>
              <a:gd name="connsiteX104" fmla="*/ 2772856 w 2963356"/>
              <a:gd name="connsiteY104" fmla="*/ 2100262 h 2133600"/>
              <a:gd name="connsiteX105" fmla="*/ 2715706 w 2963356"/>
              <a:gd name="connsiteY105"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34719 w 2963356"/>
              <a:gd name="connsiteY21" fmla="*/ 1440656 h 2133600"/>
              <a:gd name="connsiteX22" fmla="*/ 2372806 w 2963356"/>
              <a:gd name="connsiteY22" fmla="*/ 1464468 h 2133600"/>
              <a:gd name="connsiteX23" fmla="*/ 2227550 w 2963356"/>
              <a:gd name="connsiteY23" fmla="*/ 1559719 h 2133600"/>
              <a:gd name="connsiteX24" fmla="*/ 2134681 w 2963356"/>
              <a:gd name="connsiteY24" fmla="*/ 1581150 h 2133600"/>
              <a:gd name="connsiteX25" fmla="*/ 2158494 w 2963356"/>
              <a:gd name="connsiteY25" fmla="*/ 1447800 h 2133600"/>
              <a:gd name="connsiteX26" fmla="*/ 2168019 w 2963356"/>
              <a:gd name="connsiteY26" fmla="*/ 1433512 h 2133600"/>
              <a:gd name="connsiteX27" fmla="*/ 2182306 w 2963356"/>
              <a:gd name="connsiteY27" fmla="*/ 1414462 h 2133600"/>
              <a:gd name="connsiteX28" fmla="*/ 2201356 w 2963356"/>
              <a:gd name="connsiteY28" fmla="*/ 1385887 h 2133600"/>
              <a:gd name="connsiteX29" fmla="*/ 2206119 w 2963356"/>
              <a:gd name="connsiteY29" fmla="*/ 1371600 h 2133600"/>
              <a:gd name="connsiteX30" fmla="*/ 2220406 w 2963356"/>
              <a:gd name="connsiteY30" fmla="*/ 1357312 h 2133600"/>
              <a:gd name="connsiteX31" fmla="*/ 2234694 w 2963356"/>
              <a:gd name="connsiteY31" fmla="*/ 1328737 h 2133600"/>
              <a:gd name="connsiteX32" fmla="*/ 2244219 w 2963356"/>
              <a:gd name="connsiteY32" fmla="*/ 1290637 h 2133600"/>
              <a:gd name="connsiteX33" fmla="*/ 2248981 w 2963356"/>
              <a:gd name="connsiteY33" fmla="*/ 1262062 h 2133600"/>
              <a:gd name="connsiteX34" fmla="*/ 2258506 w 2963356"/>
              <a:gd name="connsiteY34" fmla="*/ 1233487 h 2133600"/>
              <a:gd name="connsiteX35" fmla="*/ 2263269 w 2963356"/>
              <a:gd name="connsiteY35" fmla="*/ 1200150 h 2133600"/>
              <a:gd name="connsiteX36" fmla="*/ 2272794 w 2963356"/>
              <a:gd name="connsiteY36" fmla="*/ 1166812 h 2133600"/>
              <a:gd name="connsiteX37" fmla="*/ 2277556 w 2963356"/>
              <a:gd name="connsiteY37" fmla="*/ 1123950 h 2133600"/>
              <a:gd name="connsiteX38" fmla="*/ 2282319 w 2963356"/>
              <a:gd name="connsiteY38" fmla="*/ 1085850 h 2133600"/>
              <a:gd name="connsiteX39" fmla="*/ 2277556 w 2963356"/>
              <a:gd name="connsiteY39" fmla="*/ 890587 h 2133600"/>
              <a:gd name="connsiteX40" fmla="*/ 2193419 w 2963356"/>
              <a:gd name="connsiteY40" fmla="*/ 795337 h 2133600"/>
              <a:gd name="connsiteX41" fmla="*/ 2080706 w 2963356"/>
              <a:gd name="connsiteY41" fmla="*/ 798512 h 2133600"/>
              <a:gd name="connsiteX42" fmla="*/ 1996569 w 2963356"/>
              <a:gd name="connsiteY42" fmla="*/ 731043 h 2133600"/>
              <a:gd name="connsiteX43" fmla="*/ 1982281 w 2963356"/>
              <a:gd name="connsiteY43" fmla="*/ 609600 h 2133600"/>
              <a:gd name="connsiteX44" fmla="*/ 1958469 w 2963356"/>
              <a:gd name="connsiteY44" fmla="*/ 547687 h 2133600"/>
              <a:gd name="connsiteX45" fmla="*/ 1948944 w 2963356"/>
              <a:gd name="connsiteY45" fmla="*/ 504825 h 2133600"/>
              <a:gd name="connsiteX46" fmla="*/ 1939419 w 2963356"/>
              <a:gd name="connsiteY46" fmla="*/ 490537 h 2133600"/>
              <a:gd name="connsiteX47" fmla="*/ 1906081 w 2963356"/>
              <a:gd name="connsiteY47" fmla="*/ 471487 h 2133600"/>
              <a:gd name="connsiteX48" fmla="*/ 1829881 w 2963356"/>
              <a:gd name="connsiteY48" fmla="*/ 442912 h 2133600"/>
              <a:gd name="connsiteX49" fmla="*/ 1748919 w 2963356"/>
              <a:gd name="connsiteY49" fmla="*/ 452437 h 2133600"/>
              <a:gd name="connsiteX50" fmla="*/ 1715581 w 2963356"/>
              <a:gd name="connsiteY50" fmla="*/ 476250 h 2133600"/>
              <a:gd name="connsiteX51" fmla="*/ 1667956 w 2963356"/>
              <a:gd name="connsiteY51" fmla="*/ 500062 h 2133600"/>
              <a:gd name="connsiteX52" fmla="*/ 1653669 w 2963356"/>
              <a:gd name="connsiteY52" fmla="*/ 509587 h 2133600"/>
              <a:gd name="connsiteX53" fmla="*/ 1634619 w 2963356"/>
              <a:gd name="connsiteY53" fmla="*/ 519112 h 2133600"/>
              <a:gd name="connsiteX54" fmla="*/ 1586994 w 2963356"/>
              <a:gd name="connsiteY54" fmla="*/ 552450 h 2133600"/>
              <a:gd name="connsiteX55" fmla="*/ 1558419 w 2963356"/>
              <a:gd name="connsiteY55" fmla="*/ 561975 h 2133600"/>
              <a:gd name="connsiteX56" fmla="*/ 1458406 w 2963356"/>
              <a:gd name="connsiteY56" fmla="*/ 619125 h 2133600"/>
              <a:gd name="connsiteX57" fmla="*/ 1391731 w 2963356"/>
              <a:gd name="connsiteY57" fmla="*/ 676275 h 2133600"/>
              <a:gd name="connsiteX58" fmla="*/ 1336169 w 2963356"/>
              <a:gd name="connsiteY58" fmla="*/ 728662 h 2133600"/>
              <a:gd name="connsiteX59" fmla="*/ 1231393 w 2963356"/>
              <a:gd name="connsiteY59" fmla="*/ 777081 h 2133600"/>
              <a:gd name="connsiteX60" fmla="*/ 1137731 w 2963356"/>
              <a:gd name="connsiteY60" fmla="*/ 781050 h 2133600"/>
              <a:gd name="connsiteX61" fmla="*/ 978982 w 2963356"/>
              <a:gd name="connsiteY61" fmla="*/ 769143 h 2133600"/>
              <a:gd name="connsiteX62" fmla="*/ 855156 w 2963356"/>
              <a:gd name="connsiteY62" fmla="*/ 723900 h 2133600"/>
              <a:gd name="connsiteX63" fmla="*/ 618619 w 2963356"/>
              <a:gd name="connsiteY63" fmla="*/ 728662 h 2133600"/>
              <a:gd name="connsiteX64" fmla="*/ 343981 w 2963356"/>
              <a:gd name="connsiteY64" fmla="*/ 760412 h 2133600"/>
              <a:gd name="connsiteX65" fmla="*/ 220156 w 2963356"/>
              <a:gd name="connsiteY65" fmla="*/ 695325 h 2133600"/>
              <a:gd name="connsiteX66" fmla="*/ 191581 w 2963356"/>
              <a:gd name="connsiteY66" fmla="*/ 685800 h 2133600"/>
              <a:gd name="connsiteX67" fmla="*/ 177294 w 2963356"/>
              <a:gd name="connsiteY67" fmla="*/ 676275 h 2133600"/>
              <a:gd name="connsiteX68" fmla="*/ 163006 w 2963356"/>
              <a:gd name="connsiteY68" fmla="*/ 661987 h 2133600"/>
              <a:gd name="connsiteX69" fmla="*/ 148719 w 2963356"/>
              <a:gd name="connsiteY69" fmla="*/ 657225 h 2133600"/>
              <a:gd name="connsiteX70" fmla="*/ 101094 w 2963356"/>
              <a:gd name="connsiteY70" fmla="*/ 619125 h 2133600"/>
              <a:gd name="connsiteX71" fmla="*/ 77281 w 2963356"/>
              <a:gd name="connsiteY71" fmla="*/ 571500 h 2133600"/>
              <a:gd name="connsiteX72" fmla="*/ 58231 w 2963356"/>
              <a:gd name="connsiteY72" fmla="*/ 533400 h 2133600"/>
              <a:gd name="connsiteX73" fmla="*/ 34419 w 2963356"/>
              <a:gd name="connsiteY73" fmla="*/ 404812 h 2133600"/>
              <a:gd name="connsiteX74" fmla="*/ 24894 w 2963356"/>
              <a:gd name="connsiteY74" fmla="*/ 366712 h 2133600"/>
              <a:gd name="connsiteX75" fmla="*/ 15369 w 2963356"/>
              <a:gd name="connsiteY75" fmla="*/ 342900 h 2133600"/>
              <a:gd name="connsiteX76" fmla="*/ 10606 w 2963356"/>
              <a:gd name="connsiteY76" fmla="*/ 290512 h 2133600"/>
              <a:gd name="connsiteX77" fmla="*/ 5844 w 2963356"/>
              <a:gd name="connsiteY77" fmla="*/ 257175 h 2133600"/>
              <a:gd name="connsiteX78" fmla="*/ 1081 w 2963356"/>
              <a:gd name="connsiteY78" fmla="*/ 195262 h 2133600"/>
              <a:gd name="connsiteX79" fmla="*/ 5844 w 2963356"/>
              <a:gd name="connsiteY79" fmla="*/ 71437 h 2133600"/>
              <a:gd name="connsiteX80" fmla="*/ 39181 w 2963356"/>
              <a:gd name="connsiteY80" fmla="*/ 52387 h 2133600"/>
              <a:gd name="connsiteX81" fmla="*/ 124906 w 2963356"/>
              <a:gd name="connsiteY81" fmla="*/ 42862 h 2133600"/>
              <a:gd name="connsiteX82" fmla="*/ 186819 w 2963356"/>
              <a:gd name="connsiteY82" fmla="*/ 57150 h 2133600"/>
              <a:gd name="connsiteX83" fmla="*/ 210631 w 2963356"/>
              <a:gd name="connsiteY83" fmla="*/ 71437 h 2133600"/>
              <a:gd name="connsiteX84" fmla="*/ 263019 w 2963356"/>
              <a:gd name="connsiteY84" fmla="*/ 104775 h 2133600"/>
              <a:gd name="connsiteX85" fmla="*/ 291594 w 2963356"/>
              <a:gd name="connsiteY85" fmla="*/ 123825 h 2133600"/>
              <a:gd name="connsiteX86" fmla="*/ 472569 w 2963356"/>
              <a:gd name="connsiteY86" fmla="*/ 209550 h 2133600"/>
              <a:gd name="connsiteX87" fmla="*/ 563056 w 2963356"/>
              <a:gd name="connsiteY87" fmla="*/ 204787 h 2133600"/>
              <a:gd name="connsiteX88" fmla="*/ 615444 w 2963356"/>
              <a:gd name="connsiteY88" fmla="*/ 185737 h 2133600"/>
              <a:gd name="connsiteX89" fmla="*/ 639256 w 2963356"/>
              <a:gd name="connsiteY89" fmla="*/ 180975 h 2133600"/>
              <a:gd name="connsiteX90" fmla="*/ 696406 w 2963356"/>
              <a:gd name="connsiteY90" fmla="*/ 166687 h 2133600"/>
              <a:gd name="connsiteX91" fmla="*/ 767844 w 2963356"/>
              <a:gd name="connsiteY91" fmla="*/ 123825 h 2133600"/>
              <a:gd name="connsiteX92" fmla="*/ 782131 w 2963356"/>
              <a:gd name="connsiteY92" fmla="*/ 114300 h 2133600"/>
              <a:gd name="connsiteX93" fmla="*/ 824994 w 2963356"/>
              <a:gd name="connsiteY93" fmla="*/ 90487 h 2133600"/>
              <a:gd name="connsiteX94" fmla="*/ 896431 w 2963356"/>
              <a:gd name="connsiteY94" fmla="*/ 47625 h 2133600"/>
              <a:gd name="connsiteX95" fmla="*/ 910719 w 2963356"/>
              <a:gd name="connsiteY95" fmla="*/ 38100 h 2133600"/>
              <a:gd name="connsiteX96" fmla="*/ 925006 w 2963356"/>
              <a:gd name="connsiteY96" fmla="*/ 23812 h 2133600"/>
              <a:gd name="connsiteX97" fmla="*/ 1012319 w 2963356"/>
              <a:gd name="connsiteY97" fmla="*/ 0 h 2133600"/>
              <a:gd name="connsiteX98" fmla="*/ 2957006 w 2963356"/>
              <a:gd name="connsiteY98" fmla="*/ 1587 h 2133600"/>
              <a:gd name="connsiteX99" fmla="*/ 2963356 w 2963356"/>
              <a:gd name="connsiteY99" fmla="*/ 2028825 h 2133600"/>
              <a:gd name="connsiteX100" fmla="*/ 2939544 w 2963356"/>
              <a:gd name="connsiteY100" fmla="*/ 2043112 h 2133600"/>
              <a:gd name="connsiteX101" fmla="*/ 2896681 w 2963356"/>
              <a:gd name="connsiteY101" fmla="*/ 2052637 h 2133600"/>
              <a:gd name="connsiteX102" fmla="*/ 2844294 w 2963356"/>
              <a:gd name="connsiteY102" fmla="*/ 2081212 h 2133600"/>
              <a:gd name="connsiteX103" fmla="*/ 2820481 w 2963356"/>
              <a:gd name="connsiteY103" fmla="*/ 2085975 h 2133600"/>
              <a:gd name="connsiteX104" fmla="*/ 2772856 w 2963356"/>
              <a:gd name="connsiteY104" fmla="*/ 2100262 h 2133600"/>
              <a:gd name="connsiteX105" fmla="*/ 2715706 w 2963356"/>
              <a:gd name="connsiteY105"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34719 w 2963356"/>
              <a:gd name="connsiteY21" fmla="*/ 1440656 h 2133600"/>
              <a:gd name="connsiteX22" fmla="*/ 2372806 w 2963356"/>
              <a:gd name="connsiteY22" fmla="*/ 1464468 h 2133600"/>
              <a:gd name="connsiteX23" fmla="*/ 2227550 w 2963356"/>
              <a:gd name="connsiteY23" fmla="*/ 1559719 h 2133600"/>
              <a:gd name="connsiteX24" fmla="*/ 2134681 w 2963356"/>
              <a:gd name="connsiteY24" fmla="*/ 1581150 h 2133600"/>
              <a:gd name="connsiteX25" fmla="*/ 2158494 w 2963356"/>
              <a:gd name="connsiteY25" fmla="*/ 1447800 h 2133600"/>
              <a:gd name="connsiteX26" fmla="*/ 2168019 w 2963356"/>
              <a:gd name="connsiteY26" fmla="*/ 1433512 h 2133600"/>
              <a:gd name="connsiteX27" fmla="*/ 2182306 w 2963356"/>
              <a:gd name="connsiteY27" fmla="*/ 1414462 h 2133600"/>
              <a:gd name="connsiteX28" fmla="*/ 2201356 w 2963356"/>
              <a:gd name="connsiteY28" fmla="*/ 1385887 h 2133600"/>
              <a:gd name="connsiteX29" fmla="*/ 2206119 w 2963356"/>
              <a:gd name="connsiteY29" fmla="*/ 1371600 h 2133600"/>
              <a:gd name="connsiteX30" fmla="*/ 2220406 w 2963356"/>
              <a:gd name="connsiteY30" fmla="*/ 1357312 h 2133600"/>
              <a:gd name="connsiteX31" fmla="*/ 2234694 w 2963356"/>
              <a:gd name="connsiteY31" fmla="*/ 1328737 h 2133600"/>
              <a:gd name="connsiteX32" fmla="*/ 2244219 w 2963356"/>
              <a:gd name="connsiteY32" fmla="*/ 1290637 h 2133600"/>
              <a:gd name="connsiteX33" fmla="*/ 2248981 w 2963356"/>
              <a:gd name="connsiteY33" fmla="*/ 1262062 h 2133600"/>
              <a:gd name="connsiteX34" fmla="*/ 2258506 w 2963356"/>
              <a:gd name="connsiteY34" fmla="*/ 1233487 h 2133600"/>
              <a:gd name="connsiteX35" fmla="*/ 2263269 w 2963356"/>
              <a:gd name="connsiteY35" fmla="*/ 1200150 h 2133600"/>
              <a:gd name="connsiteX36" fmla="*/ 2272794 w 2963356"/>
              <a:gd name="connsiteY36" fmla="*/ 1166812 h 2133600"/>
              <a:gd name="connsiteX37" fmla="*/ 2277556 w 2963356"/>
              <a:gd name="connsiteY37" fmla="*/ 1123950 h 2133600"/>
              <a:gd name="connsiteX38" fmla="*/ 2282319 w 2963356"/>
              <a:gd name="connsiteY38" fmla="*/ 1085850 h 2133600"/>
              <a:gd name="connsiteX39" fmla="*/ 2277556 w 2963356"/>
              <a:gd name="connsiteY39" fmla="*/ 890587 h 2133600"/>
              <a:gd name="connsiteX40" fmla="*/ 2193419 w 2963356"/>
              <a:gd name="connsiteY40" fmla="*/ 795337 h 2133600"/>
              <a:gd name="connsiteX41" fmla="*/ 2080706 w 2963356"/>
              <a:gd name="connsiteY41" fmla="*/ 798512 h 2133600"/>
              <a:gd name="connsiteX42" fmla="*/ 1996569 w 2963356"/>
              <a:gd name="connsiteY42" fmla="*/ 731043 h 2133600"/>
              <a:gd name="connsiteX43" fmla="*/ 1982281 w 2963356"/>
              <a:gd name="connsiteY43" fmla="*/ 609600 h 2133600"/>
              <a:gd name="connsiteX44" fmla="*/ 1958469 w 2963356"/>
              <a:gd name="connsiteY44" fmla="*/ 547687 h 2133600"/>
              <a:gd name="connsiteX45" fmla="*/ 1948944 w 2963356"/>
              <a:gd name="connsiteY45" fmla="*/ 504825 h 2133600"/>
              <a:gd name="connsiteX46" fmla="*/ 1939419 w 2963356"/>
              <a:gd name="connsiteY46" fmla="*/ 490537 h 2133600"/>
              <a:gd name="connsiteX47" fmla="*/ 1906081 w 2963356"/>
              <a:gd name="connsiteY47" fmla="*/ 471487 h 2133600"/>
              <a:gd name="connsiteX48" fmla="*/ 1829881 w 2963356"/>
              <a:gd name="connsiteY48" fmla="*/ 442912 h 2133600"/>
              <a:gd name="connsiteX49" fmla="*/ 1748919 w 2963356"/>
              <a:gd name="connsiteY49" fmla="*/ 452437 h 2133600"/>
              <a:gd name="connsiteX50" fmla="*/ 1715581 w 2963356"/>
              <a:gd name="connsiteY50" fmla="*/ 476250 h 2133600"/>
              <a:gd name="connsiteX51" fmla="*/ 1667956 w 2963356"/>
              <a:gd name="connsiteY51" fmla="*/ 500062 h 2133600"/>
              <a:gd name="connsiteX52" fmla="*/ 1653669 w 2963356"/>
              <a:gd name="connsiteY52" fmla="*/ 509587 h 2133600"/>
              <a:gd name="connsiteX53" fmla="*/ 1634619 w 2963356"/>
              <a:gd name="connsiteY53" fmla="*/ 519112 h 2133600"/>
              <a:gd name="connsiteX54" fmla="*/ 1586994 w 2963356"/>
              <a:gd name="connsiteY54" fmla="*/ 552450 h 2133600"/>
              <a:gd name="connsiteX55" fmla="*/ 1558419 w 2963356"/>
              <a:gd name="connsiteY55" fmla="*/ 561975 h 2133600"/>
              <a:gd name="connsiteX56" fmla="*/ 1458406 w 2963356"/>
              <a:gd name="connsiteY56" fmla="*/ 619125 h 2133600"/>
              <a:gd name="connsiteX57" fmla="*/ 1398874 w 2963356"/>
              <a:gd name="connsiteY57" fmla="*/ 688182 h 2133600"/>
              <a:gd name="connsiteX58" fmla="*/ 1336169 w 2963356"/>
              <a:gd name="connsiteY58" fmla="*/ 728662 h 2133600"/>
              <a:gd name="connsiteX59" fmla="*/ 1231393 w 2963356"/>
              <a:gd name="connsiteY59" fmla="*/ 777081 h 2133600"/>
              <a:gd name="connsiteX60" fmla="*/ 1137731 w 2963356"/>
              <a:gd name="connsiteY60" fmla="*/ 781050 h 2133600"/>
              <a:gd name="connsiteX61" fmla="*/ 978982 w 2963356"/>
              <a:gd name="connsiteY61" fmla="*/ 769143 h 2133600"/>
              <a:gd name="connsiteX62" fmla="*/ 855156 w 2963356"/>
              <a:gd name="connsiteY62" fmla="*/ 723900 h 2133600"/>
              <a:gd name="connsiteX63" fmla="*/ 618619 w 2963356"/>
              <a:gd name="connsiteY63" fmla="*/ 728662 h 2133600"/>
              <a:gd name="connsiteX64" fmla="*/ 343981 w 2963356"/>
              <a:gd name="connsiteY64" fmla="*/ 760412 h 2133600"/>
              <a:gd name="connsiteX65" fmla="*/ 220156 w 2963356"/>
              <a:gd name="connsiteY65" fmla="*/ 695325 h 2133600"/>
              <a:gd name="connsiteX66" fmla="*/ 191581 w 2963356"/>
              <a:gd name="connsiteY66" fmla="*/ 685800 h 2133600"/>
              <a:gd name="connsiteX67" fmla="*/ 177294 w 2963356"/>
              <a:gd name="connsiteY67" fmla="*/ 676275 h 2133600"/>
              <a:gd name="connsiteX68" fmla="*/ 163006 w 2963356"/>
              <a:gd name="connsiteY68" fmla="*/ 661987 h 2133600"/>
              <a:gd name="connsiteX69" fmla="*/ 148719 w 2963356"/>
              <a:gd name="connsiteY69" fmla="*/ 657225 h 2133600"/>
              <a:gd name="connsiteX70" fmla="*/ 101094 w 2963356"/>
              <a:gd name="connsiteY70" fmla="*/ 619125 h 2133600"/>
              <a:gd name="connsiteX71" fmla="*/ 77281 w 2963356"/>
              <a:gd name="connsiteY71" fmla="*/ 571500 h 2133600"/>
              <a:gd name="connsiteX72" fmla="*/ 58231 w 2963356"/>
              <a:gd name="connsiteY72" fmla="*/ 533400 h 2133600"/>
              <a:gd name="connsiteX73" fmla="*/ 34419 w 2963356"/>
              <a:gd name="connsiteY73" fmla="*/ 404812 h 2133600"/>
              <a:gd name="connsiteX74" fmla="*/ 24894 w 2963356"/>
              <a:gd name="connsiteY74" fmla="*/ 366712 h 2133600"/>
              <a:gd name="connsiteX75" fmla="*/ 15369 w 2963356"/>
              <a:gd name="connsiteY75" fmla="*/ 342900 h 2133600"/>
              <a:gd name="connsiteX76" fmla="*/ 10606 w 2963356"/>
              <a:gd name="connsiteY76" fmla="*/ 290512 h 2133600"/>
              <a:gd name="connsiteX77" fmla="*/ 5844 w 2963356"/>
              <a:gd name="connsiteY77" fmla="*/ 257175 h 2133600"/>
              <a:gd name="connsiteX78" fmla="*/ 1081 w 2963356"/>
              <a:gd name="connsiteY78" fmla="*/ 195262 h 2133600"/>
              <a:gd name="connsiteX79" fmla="*/ 5844 w 2963356"/>
              <a:gd name="connsiteY79" fmla="*/ 71437 h 2133600"/>
              <a:gd name="connsiteX80" fmla="*/ 39181 w 2963356"/>
              <a:gd name="connsiteY80" fmla="*/ 52387 h 2133600"/>
              <a:gd name="connsiteX81" fmla="*/ 124906 w 2963356"/>
              <a:gd name="connsiteY81" fmla="*/ 42862 h 2133600"/>
              <a:gd name="connsiteX82" fmla="*/ 186819 w 2963356"/>
              <a:gd name="connsiteY82" fmla="*/ 57150 h 2133600"/>
              <a:gd name="connsiteX83" fmla="*/ 210631 w 2963356"/>
              <a:gd name="connsiteY83" fmla="*/ 71437 h 2133600"/>
              <a:gd name="connsiteX84" fmla="*/ 263019 w 2963356"/>
              <a:gd name="connsiteY84" fmla="*/ 104775 h 2133600"/>
              <a:gd name="connsiteX85" fmla="*/ 291594 w 2963356"/>
              <a:gd name="connsiteY85" fmla="*/ 123825 h 2133600"/>
              <a:gd name="connsiteX86" fmla="*/ 472569 w 2963356"/>
              <a:gd name="connsiteY86" fmla="*/ 209550 h 2133600"/>
              <a:gd name="connsiteX87" fmla="*/ 563056 w 2963356"/>
              <a:gd name="connsiteY87" fmla="*/ 204787 h 2133600"/>
              <a:gd name="connsiteX88" fmla="*/ 615444 w 2963356"/>
              <a:gd name="connsiteY88" fmla="*/ 185737 h 2133600"/>
              <a:gd name="connsiteX89" fmla="*/ 639256 w 2963356"/>
              <a:gd name="connsiteY89" fmla="*/ 180975 h 2133600"/>
              <a:gd name="connsiteX90" fmla="*/ 696406 w 2963356"/>
              <a:gd name="connsiteY90" fmla="*/ 166687 h 2133600"/>
              <a:gd name="connsiteX91" fmla="*/ 767844 w 2963356"/>
              <a:gd name="connsiteY91" fmla="*/ 123825 h 2133600"/>
              <a:gd name="connsiteX92" fmla="*/ 782131 w 2963356"/>
              <a:gd name="connsiteY92" fmla="*/ 114300 h 2133600"/>
              <a:gd name="connsiteX93" fmla="*/ 824994 w 2963356"/>
              <a:gd name="connsiteY93" fmla="*/ 90487 h 2133600"/>
              <a:gd name="connsiteX94" fmla="*/ 896431 w 2963356"/>
              <a:gd name="connsiteY94" fmla="*/ 47625 h 2133600"/>
              <a:gd name="connsiteX95" fmla="*/ 910719 w 2963356"/>
              <a:gd name="connsiteY95" fmla="*/ 38100 h 2133600"/>
              <a:gd name="connsiteX96" fmla="*/ 925006 w 2963356"/>
              <a:gd name="connsiteY96" fmla="*/ 23812 h 2133600"/>
              <a:gd name="connsiteX97" fmla="*/ 1012319 w 2963356"/>
              <a:gd name="connsiteY97" fmla="*/ 0 h 2133600"/>
              <a:gd name="connsiteX98" fmla="*/ 2957006 w 2963356"/>
              <a:gd name="connsiteY98" fmla="*/ 1587 h 2133600"/>
              <a:gd name="connsiteX99" fmla="*/ 2963356 w 2963356"/>
              <a:gd name="connsiteY99" fmla="*/ 2028825 h 2133600"/>
              <a:gd name="connsiteX100" fmla="*/ 2939544 w 2963356"/>
              <a:gd name="connsiteY100" fmla="*/ 2043112 h 2133600"/>
              <a:gd name="connsiteX101" fmla="*/ 2896681 w 2963356"/>
              <a:gd name="connsiteY101" fmla="*/ 2052637 h 2133600"/>
              <a:gd name="connsiteX102" fmla="*/ 2844294 w 2963356"/>
              <a:gd name="connsiteY102" fmla="*/ 2081212 h 2133600"/>
              <a:gd name="connsiteX103" fmla="*/ 2820481 w 2963356"/>
              <a:gd name="connsiteY103" fmla="*/ 2085975 h 2133600"/>
              <a:gd name="connsiteX104" fmla="*/ 2772856 w 2963356"/>
              <a:gd name="connsiteY104" fmla="*/ 2100262 h 2133600"/>
              <a:gd name="connsiteX105" fmla="*/ 2715706 w 2963356"/>
              <a:gd name="connsiteY10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963356" h="2133600">
                <a:moveTo>
                  <a:pt x="2715706" y="2133600"/>
                </a:moveTo>
                <a:lnTo>
                  <a:pt x="2715706" y="2133600"/>
                </a:lnTo>
                <a:cubicBezTo>
                  <a:pt x="2717294" y="2116137"/>
                  <a:pt x="2717030" y="2098406"/>
                  <a:pt x="2720469" y="2081212"/>
                </a:cubicBezTo>
                <a:cubicBezTo>
                  <a:pt x="2723732" y="2064896"/>
                  <a:pt x="2755611" y="2029979"/>
                  <a:pt x="2758569" y="2024062"/>
                </a:cubicBezTo>
                <a:cubicBezTo>
                  <a:pt x="2763331" y="2014537"/>
                  <a:pt x="2768901" y="2005375"/>
                  <a:pt x="2772856" y="1995487"/>
                </a:cubicBezTo>
                <a:cubicBezTo>
                  <a:pt x="2775287" y="1989410"/>
                  <a:pt x="2775321" y="1982566"/>
                  <a:pt x="2777619" y="1976437"/>
                </a:cubicBezTo>
                <a:cubicBezTo>
                  <a:pt x="2782799" y="1962624"/>
                  <a:pt x="2788773" y="1954944"/>
                  <a:pt x="2796669" y="1943100"/>
                </a:cubicBezTo>
                <a:cubicBezTo>
                  <a:pt x="2798256" y="1889125"/>
                  <a:pt x="2798979" y="1835118"/>
                  <a:pt x="2801431" y="1781175"/>
                </a:cubicBezTo>
                <a:cubicBezTo>
                  <a:pt x="2802155" y="1765237"/>
                  <a:pt x="2804812" y="1749444"/>
                  <a:pt x="2806194" y="1733550"/>
                </a:cubicBezTo>
                <a:cubicBezTo>
                  <a:pt x="2807987" y="1712929"/>
                  <a:pt x="2809369" y="1692275"/>
                  <a:pt x="2810956" y="1671637"/>
                </a:cubicBezTo>
                <a:cubicBezTo>
                  <a:pt x="2809369" y="1627187"/>
                  <a:pt x="2808885" y="1582684"/>
                  <a:pt x="2806194" y="1538287"/>
                </a:cubicBezTo>
                <a:cubicBezTo>
                  <a:pt x="2805657" y="1529434"/>
                  <a:pt x="2792407" y="1477376"/>
                  <a:pt x="2791906" y="1476375"/>
                </a:cubicBezTo>
                <a:cubicBezTo>
                  <a:pt x="2788731" y="1470025"/>
                  <a:pt x="2785178" y="1463851"/>
                  <a:pt x="2782381" y="1457325"/>
                </a:cubicBezTo>
                <a:cubicBezTo>
                  <a:pt x="2780404" y="1452711"/>
                  <a:pt x="2780057" y="1447425"/>
                  <a:pt x="2777619" y="1443037"/>
                </a:cubicBezTo>
                <a:cubicBezTo>
                  <a:pt x="2767284" y="1424433"/>
                  <a:pt x="2747616" y="1397635"/>
                  <a:pt x="2729994" y="1385887"/>
                </a:cubicBezTo>
                <a:cubicBezTo>
                  <a:pt x="2725231" y="1382712"/>
                  <a:pt x="2720826" y="1378922"/>
                  <a:pt x="2715706" y="1376362"/>
                </a:cubicBezTo>
                <a:cubicBezTo>
                  <a:pt x="2711216" y="1374117"/>
                  <a:pt x="2706181" y="1373187"/>
                  <a:pt x="2701419" y="1371600"/>
                </a:cubicBezTo>
                <a:cubicBezTo>
                  <a:pt x="2696656" y="1368425"/>
                  <a:pt x="2692728" y="1363274"/>
                  <a:pt x="2687131" y="1362075"/>
                </a:cubicBezTo>
                <a:cubicBezTo>
                  <a:pt x="2636829" y="1351296"/>
                  <a:pt x="2601804" y="1360972"/>
                  <a:pt x="2549019" y="1366837"/>
                </a:cubicBezTo>
                <a:cubicBezTo>
                  <a:pt x="2502123" y="1390285"/>
                  <a:pt x="2560884" y="1361564"/>
                  <a:pt x="2506156" y="1385887"/>
                </a:cubicBezTo>
                <a:cubicBezTo>
                  <a:pt x="2499668" y="1388770"/>
                  <a:pt x="2499012" y="1386284"/>
                  <a:pt x="2487106" y="1395412"/>
                </a:cubicBezTo>
                <a:cubicBezTo>
                  <a:pt x="2475200" y="1404540"/>
                  <a:pt x="2442485" y="1438372"/>
                  <a:pt x="2434719" y="1440656"/>
                </a:cubicBezTo>
                <a:lnTo>
                  <a:pt x="2372806" y="1464468"/>
                </a:lnTo>
                <a:cubicBezTo>
                  <a:pt x="2333515" y="1491059"/>
                  <a:pt x="2267237" y="1540272"/>
                  <a:pt x="2227550" y="1559719"/>
                </a:cubicBezTo>
                <a:cubicBezTo>
                  <a:pt x="2187863" y="1579166"/>
                  <a:pt x="2170913" y="1607967"/>
                  <a:pt x="2134681" y="1581150"/>
                </a:cubicBezTo>
                <a:cubicBezTo>
                  <a:pt x="2092894" y="1570704"/>
                  <a:pt x="2152938" y="1472406"/>
                  <a:pt x="2158494" y="1447800"/>
                </a:cubicBezTo>
                <a:cubicBezTo>
                  <a:pt x="2164050" y="1423194"/>
                  <a:pt x="2164692" y="1438170"/>
                  <a:pt x="2168019" y="1433512"/>
                </a:cubicBezTo>
                <a:cubicBezTo>
                  <a:pt x="2172632" y="1427053"/>
                  <a:pt x="2177754" y="1420965"/>
                  <a:pt x="2182306" y="1414462"/>
                </a:cubicBezTo>
                <a:cubicBezTo>
                  <a:pt x="2188871" y="1405084"/>
                  <a:pt x="2195796" y="1395894"/>
                  <a:pt x="2201356" y="1385887"/>
                </a:cubicBezTo>
                <a:cubicBezTo>
                  <a:pt x="2203794" y="1381499"/>
                  <a:pt x="2203334" y="1375777"/>
                  <a:pt x="2206119" y="1371600"/>
                </a:cubicBezTo>
                <a:cubicBezTo>
                  <a:pt x="2209855" y="1365996"/>
                  <a:pt x="2216670" y="1362916"/>
                  <a:pt x="2220406" y="1357312"/>
                </a:cubicBezTo>
                <a:cubicBezTo>
                  <a:pt x="2226313" y="1348451"/>
                  <a:pt x="2229931" y="1338262"/>
                  <a:pt x="2234694" y="1328737"/>
                </a:cubicBezTo>
                <a:cubicBezTo>
                  <a:pt x="2237869" y="1316037"/>
                  <a:pt x="2242067" y="1303550"/>
                  <a:pt x="2244219" y="1290637"/>
                </a:cubicBezTo>
                <a:cubicBezTo>
                  <a:pt x="2245806" y="1281112"/>
                  <a:pt x="2246639" y="1271430"/>
                  <a:pt x="2248981" y="1262062"/>
                </a:cubicBezTo>
                <a:cubicBezTo>
                  <a:pt x="2251416" y="1252322"/>
                  <a:pt x="2255331" y="1243012"/>
                  <a:pt x="2258506" y="1233487"/>
                </a:cubicBezTo>
                <a:cubicBezTo>
                  <a:pt x="2260094" y="1222375"/>
                  <a:pt x="2260917" y="1211126"/>
                  <a:pt x="2263269" y="1200150"/>
                </a:cubicBezTo>
                <a:cubicBezTo>
                  <a:pt x="2265691" y="1188849"/>
                  <a:pt x="2270664" y="1178171"/>
                  <a:pt x="2272794" y="1166812"/>
                </a:cubicBezTo>
                <a:cubicBezTo>
                  <a:pt x="2275443" y="1152683"/>
                  <a:pt x="2275876" y="1138227"/>
                  <a:pt x="2277556" y="1123950"/>
                </a:cubicBezTo>
                <a:cubicBezTo>
                  <a:pt x="2279051" y="1111239"/>
                  <a:pt x="2280731" y="1098550"/>
                  <a:pt x="2282319" y="1085850"/>
                </a:cubicBezTo>
                <a:cubicBezTo>
                  <a:pt x="2280731" y="1020762"/>
                  <a:pt x="2292373" y="939006"/>
                  <a:pt x="2277556" y="890587"/>
                </a:cubicBezTo>
                <a:cubicBezTo>
                  <a:pt x="2262739" y="842168"/>
                  <a:pt x="2226227" y="810683"/>
                  <a:pt x="2193419" y="795337"/>
                </a:cubicBezTo>
                <a:cubicBezTo>
                  <a:pt x="2160611" y="779991"/>
                  <a:pt x="2113514" y="809228"/>
                  <a:pt x="2080706" y="798512"/>
                </a:cubicBezTo>
                <a:cubicBezTo>
                  <a:pt x="2047898" y="787796"/>
                  <a:pt x="2012973" y="762528"/>
                  <a:pt x="1996569" y="731043"/>
                </a:cubicBezTo>
                <a:cubicBezTo>
                  <a:pt x="1980165" y="699558"/>
                  <a:pt x="1988631" y="640159"/>
                  <a:pt x="1982281" y="609600"/>
                </a:cubicBezTo>
                <a:cubicBezTo>
                  <a:pt x="1975931" y="579041"/>
                  <a:pt x="1990316" y="611381"/>
                  <a:pt x="1958469" y="547687"/>
                </a:cubicBezTo>
                <a:cubicBezTo>
                  <a:pt x="1956640" y="536716"/>
                  <a:pt x="1954805" y="516547"/>
                  <a:pt x="1948944" y="504825"/>
                </a:cubicBezTo>
                <a:cubicBezTo>
                  <a:pt x="1946384" y="499705"/>
                  <a:pt x="1943466" y="494584"/>
                  <a:pt x="1939419" y="490537"/>
                </a:cubicBezTo>
                <a:cubicBezTo>
                  <a:pt x="1933118" y="484236"/>
                  <a:pt x="1924337" y="479424"/>
                  <a:pt x="1906081" y="471487"/>
                </a:cubicBezTo>
                <a:cubicBezTo>
                  <a:pt x="1887825" y="463550"/>
                  <a:pt x="1894593" y="445431"/>
                  <a:pt x="1829881" y="442912"/>
                </a:cubicBezTo>
                <a:cubicBezTo>
                  <a:pt x="1806050" y="445560"/>
                  <a:pt x="1767969" y="446881"/>
                  <a:pt x="1748919" y="452437"/>
                </a:cubicBezTo>
                <a:cubicBezTo>
                  <a:pt x="1729869" y="457993"/>
                  <a:pt x="1727352" y="469326"/>
                  <a:pt x="1715581" y="476250"/>
                </a:cubicBezTo>
                <a:cubicBezTo>
                  <a:pt x="1700283" y="485249"/>
                  <a:pt x="1682724" y="490217"/>
                  <a:pt x="1667956" y="500062"/>
                </a:cubicBezTo>
                <a:cubicBezTo>
                  <a:pt x="1663194" y="503237"/>
                  <a:pt x="1658639" y="506747"/>
                  <a:pt x="1653669" y="509587"/>
                </a:cubicBezTo>
                <a:cubicBezTo>
                  <a:pt x="1647505" y="513109"/>
                  <a:pt x="1640526" y="515174"/>
                  <a:pt x="1634619" y="519112"/>
                </a:cubicBezTo>
                <a:cubicBezTo>
                  <a:pt x="1608566" y="536481"/>
                  <a:pt x="1614980" y="539729"/>
                  <a:pt x="1586994" y="552450"/>
                </a:cubicBezTo>
                <a:cubicBezTo>
                  <a:pt x="1577854" y="556605"/>
                  <a:pt x="1567594" y="557897"/>
                  <a:pt x="1558419" y="561975"/>
                </a:cubicBezTo>
                <a:cubicBezTo>
                  <a:pt x="1523928" y="577304"/>
                  <a:pt x="1484997" y="598091"/>
                  <a:pt x="1458406" y="619125"/>
                </a:cubicBezTo>
                <a:cubicBezTo>
                  <a:pt x="1431815" y="640160"/>
                  <a:pt x="1419247" y="669926"/>
                  <a:pt x="1398874" y="688182"/>
                </a:cubicBezTo>
                <a:cubicBezTo>
                  <a:pt x="1378501" y="706438"/>
                  <a:pt x="1364082" y="713846"/>
                  <a:pt x="1336169" y="728662"/>
                </a:cubicBezTo>
                <a:cubicBezTo>
                  <a:pt x="1308256" y="743478"/>
                  <a:pt x="1264466" y="768350"/>
                  <a:pt x="1231393" y="777081"/>
                </a:cubicBezTo>
                <a:cubicBezTo>
                  <a:pt x="1198320" y="785812"/>
                  <a:pt x="1179800" y="782373"/>
                  <a:pt x="1137731" y="781050"/>
                </a:cubicBezTo>
                <a:cubicBezTo>
                  <a:pt x="1095663" y="779727"/>
                  <a:pt x="1026078" y="778668"/>
                  <a:pt x="978982" y="769143"/>
                </a:cubicBezTo>
                <a:cubicBezTo>
                  <a:pt x="931886" y="759618"/>
                  <a:pt x="915216" y="730647"/>
                  <a:pt x="855156" y="723900"/>
                </a:cubicBezTo>
                <a:cubicBezTo>
                  <a:pt x="795096" y="717153"/>
                  <a:pt x="639256" y="730250"/>
                  <a:pt x="618619" y="728662"/>
                </a:cubicBezTo>
                <a:cubicBezTo>
                  <a:pt x="527073" y="739245"/>
                  <a:pt x="410391" y="765968"/>
                  <a:pt x="343981" y="760412"/>
                </a:cubicBezTo>
                <a:cubicBezTo>
                  <a:pt x="277571" y="754856"/>
                  <a:pt x="245556" y="707760"/>
                  <a:pt x="220156" y="695325"/>
                </a:cubicBezTo>
                <a:cubicBezTo>
                  <a:pt x="194756" y="682890"/>
                  <a:pt x="201106" y="688975"/>
                  <a:pt x="191581" y="685800"/>
                </a:cubicBezTo>
                <a:cubicBezTo>
                  <a:pt x="186819" y="682625"/>
                  <a:pt x="181691" y="679939"/>
                  <a:pt x="177294" y="676275"/>
                </a:cubicBezTo>
                <a:cubicBezTo>
                  <a:pt x="172120" y="671963"/>
                  <a:pt x="168610" y="665723"/>
                  <a:pt x="163006" y="661987"/>
                </a:cubicBezTo>
                <a:cubicBezTo>
                  <a:pt x="158829" y="659202"/>
                  <a:pt x="153209" y="659470"/>
                  <a:pt x="148719" y="657225"/>
                </a:cubicBezTo>
                <a:cubicBezTo>
                  <a:pt x="126046" y="645889"/>
                  <a:pt x="118397" y="638900"/>
                  <a:pt x="101094" y="619125"/>
                </a:cubicBezTo>
                <a:cubicBezTo>
                  <a:pt x="89169" y="605497"/>
                  <a:pt x="84728" y="587458"/>
                  <a:pt x="77281" y="571500"/>
                </a:cubicBezTo>
                <a:cubicBezTo>
                  <a:pt x="71276" y="558633"/>
                  <a:pt x="64581" y="546100"/>
                  <a:pt x="58231" y="533400"/>
                </a:cubicBezTo>
                <a:cubicBezTo>
                  <a:pt x="48822" y="476945"/>
                  <a:pt x="47328" y="464193"/>
                  <a:pt x="34419" y="404812"/>
                </a:cubicBezTo>
                <a:cubicBezTo>
                  <a:pt x="31638" y="392020"/>
                  <a:pt x="28744" y="379224"/>
                  <a:pt x="24894" y="366712"/>
                </a:cubicBezTo>
                <a:cubicBezTo>
                  <a:pt x="22380" y="358541"/>
                  <a:pt x="18544" y="350837"/>
                  <a:pt x="15369" y="342900"/>
                </a:cubicBezTo>
                <a:cubicBezTo>
                  <a:pt x="13781" y="325437"/>
                  <a:pt x="12542" y="307939"/>
                  <a:pt x="10606" y="290512"/>
                </a:cubicBezTo>
                <a:cubicBezTo>
                  <a:pt x="9366" y="279356"/>
                  <a:pt x="6961" y="268344"/>
                  <a:pt x="5844" y="257175"/>
                </a:cubicBezTo>
                <a:cubicBezTo>
                  <a:pt x="3784" y="236579"/>
                  <a:pt x="2669" y="215900"/>
                  <a:pt x="1081" y="195262"/>
                </a:cubicBezTo>
                <a:cubicBezTo>
                  <a:pt x="2669" y="153987"/>
                  <a:pt x="-4799" y="111348"/>
                  <a:pt x="5844" y="71437"/>
                </a:cubicBezTo>
                <a:cubicBezTo>
                  <a:pt x="9142" y="59070"/>
                  <a:pt x="27733" y="58111"/>
                  <a:pt x="39181" y="52387"/>
                </a:cubicBezTo>
                <a:cubicBezTo>
                  <a:pt x="61903" y="41026"/>
                  <a:pt x="115998" y="43456"/>
                  <a:pt x="124906" y="42862"/>
                </a:cubicBezTo>
                <a:cubicBezTo>
                  <a:pt x="151128" y="46608"/>
                  <a:pt x="162849" y="46255"/>
                  <a:pt x="186819" y="57150"/>
                </a:cubicBezTo>
                <a:cubicBezTo>
                  <a:pt x="195246" y="60980"/>
                  <a:pt x="202782" y="66531"/>
                  <a:pt x="210631" y="71437"/>
                </a:cubicBezTo>
                <a:cubicBezTo>
                  <a:pt x="228183" y="82407"/>
                  <a:pt x="245797" y="93293"/>
                  <a:pt x="263019" y="104775"/>
                </a:cubicBezTo>
                <a:cubicBezTo>
                  <a:pt x="272544" y="111125"/>
                  <a:pt x="281601" y="118241"/>
                  <a:pt x="291594" y="123825"/>
                </a:cubicBezTo>
                <a:cubicBezTo>
                  <a:pt x="426342" y="199125"/>
                  <a:pt x="380987" y="182074"/>
                  <a:pt x="472569" y="209550"/>
                </a:cubicBezTo>
                <a:cubicBezTo>
                  <a:pt x="502731" y="207962"/>
                  <a:pt x="533263" y="209753"/>
                  <a:pt x="563056" y="204787"/>
                </a:cubicBezTo>
                <a:cubicBezTo>
                  <a:pt x="581385" y="201732"/>
                  <a:pt x="597708" y="191279"/>
                  <a:pt x="615444" y="185737"/>
                </a:cubicBezTo>
                <a:cubicBezTo>
                  <a:pt x="623170" y="183323"/>
                  <a:pt x="631377" y="182829"/>
                  <a:pt x="639256" y="180975"/>
                </a:cubicBezTo>
                <a:cubicBezTo>
                  <a:pt x="658370" y="176477"/>
                  <a:pt x="677356" y="171450"/>
                  <a:pt x="696406" y="166687"/>
                </a:cubicBezTo>
                <a:lnTo>
                  <a:pt x="767844" y="123825"/>
                </a:lnTo>
                <a:cubicBezTo>
                  <a:pt x="772728" y="120840"/>
                  <a:pt x="777128" y="117080"/>
                  <a:pt x="782131" y="114300"/>
                </a:cubicBezTo>
                <a:cubicBezTo>
                  <a:pt x="796419" y="106362"/>
                  <a:pt x="811134" y="99150"/>
                  <a:pt x="824994" y="90487"/>
                </a:cubicBezTo>
                <a:cubicBezTo>
                  <a:pt x="947914" y="13662"/>
                  <a:pt x="764985" y="119322"/>
                  <a:pt x="896431" y="47625"/>
                </a:cubicBezTo>
                <a:cubicBezTo>
                  <a:pt x="901456" y="44884"/>
                  <a:pt x="906322" y="41764"/>
                  <a:pt x="910719" y="38100"/>
                </a:cubicBezTo>
                <a:cubicBezTo>
                  <a:pt x="915893" y="33788"/>
                  <a:pt x="908073" y="30162"/>
                  <a:pt x="925006" y="23812"/>
                </a:cubicBezTo>
                <a:cubicBezTo>
                  <a:pt x="941939" y="17462"/>
                  <a:pt x="998031" y="4762"/>
                  <a:pt x="1012319" y="0"/>
                </a:cubicBezTo>
                <a:lnTo>
                  <a:pt x="2957006" y="1587"/>
                </a:lnTo>
                <a:cubicBezTo>
                  <a:pt x="2959123" y="677333"/>
                  <a:pt x="2961239" y="1353079"/>
                  <a:pt x="2963356" y="2028825"/>
                </a:cubicBezTo>
                <a:lnTo>
                  <a:pt x="2939544" y="2043112"/>
                </a:lnTo>
                <a:cubicBezTo>
                  <a:pt x="2927817" y="2048975"/>
                  <a:pt x="2907661" y="2050807"/>
                  <a:pt x="2896681" y="2052637"/>
                </a:cubicBezTo>
                <a:cubicBezTo>
                  <a:pt x="2882214" y="2061317"/>
                  <a:pt x="2859892" y="2075540"/>
                  <a:pt x="2844294" y="2081212"/>
                </a:cubicBezTo>
                <a:cubicBezTo>
                  <a:pt x="2836686" y="2083978"/>
                  <a:pt x="2828419" y="2084387"/>
                  <a:pt x="2820481" y="2085975"/>
                </a:cubicBezTo>
                <a:cubicBezTo>
                  <a:pt x="2789886" y="2101272"/>
                  <a:pt x="2812389" y="2092355"/>
                  <a:pt x="2772856" y="2100262"/>
                </a:cubicBezTo>
                <a:cubicBezTo>
                  <a:pt x="2766438" y="2101546"/>
                  <a:pt x="2725231" y="2128044"/>
                  <a:pt x="2715706" y="2133600"/>
                </a:cubicBezTo>
                <a:close/>
              </a:path>
            </a:pathLst>
          </a:cu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400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soil texture triangle high res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7" y="531845"/>
            <a:ext cx="5975672" cy="5467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chemeClr val="bg1"/>
                </a:solidFill>
              </a:rPr>
              <a:t>Example</a:t>
            </a:r>
          </a:p>
        </p:txBody>
      </p:sp>
      <p:sp>
        <p:nvSpPr>
          <p:cNvPr id="9" name="Oval 8"/>
          <p:cNvSpPr/>
          <p:nvPr/>
        </p:nvSpPr>
        <p:spPr>
          <a:xfrm>
            <a:off x="2485000" y="4060147"/>
            <a:ext cx="134711" cy="134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5893362" y="1380931"/>
            <a:ext cx="2812099" cy="690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4995081" y="394826"/>
            <a:ext cx="3691719" cy="11430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solidFill>
                  <a:schemeClr val="tx1">
                    <a:lumMod val="65000"/>
                    <a:lumOff val="35000"/>
                  </a:schemeClr>
                </a:solidFill>
                <a:effectLst>
                  <a:outerShdw blurRad="38100" dist="38100" dir="2700000" algn="tl">
                    <a:srgbClr val="000000">
                      <a:alpha val="43137"/>
                    </a:srgbClr>
                  </a:outerShdw>
                </a:effectLst>
              </a:rPr>
              <a:t>Now You Try!</a:t>
            </a:r>
          </a:p>
        </p:txBody>
      </p:sp>
    </p:spTree>
    <p:extLst>
      <p:ext uri="{BB962C8B-B14F-4D97-AF65-F5344CB8AC3E}">
        <p14:creationId xmlns:p14="http://schemas.microsoft.com/office/powerpoint/2010/main" val="6985835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6938" y="1143000"/>
            <a:ext cx="8670124" cy="5181600"/>
          </a:xfrm>
          <a:prstGeom prst="rect">
            <a:avLst/>
          </a:prstGeom>
        </p:spPr>
      </p:pic>
      <p:sp>
        <p:nvSpPr>
          <p:cNvPr id="5" name="Title 1"/>
          <p:cNvSpPr txBox="1">
            <a:spLocks/>
          </p:cNvSpPr>
          <p:nvPr/>
        </p:nvSpPr>
        <p:spPr>
          <a:xfrm>
            <a:off x="0" y="228600"/>
            <a:ext cx="9144000" cy="1143000"/>
          </a:xfrm>
          <a:prstGeom prst="rect">
            <a:avLst/>
          </a:prstGeom>
        </p:spPr>
        <p:txBody>
          <a:bodyPr/>
          <a:lstStyle/>
          <a:p>
            <a:pPr algn="ctr" eaLnBrk="0" hangingPunct="0">
              <a:defRPr/>
            </a:pPr>
            <a:r>
              <a:rPr lang="en-US" sz="4400" b="1" kern="0" dirty="0">
                <a:solidFill>
                  <a:schemeClr val="tx1">
                    <a:lumMod val="65000"/>
                    <a:lumOff val="35000"/>
                  </a:schemeClr>
                </a:solidFill>
                <a:effectLst>
                  <a:outerShdw blurRad="38100" dist="38100" dir="2700000" algn="tl">
                    <a:srgbClr val="000000">
                      <a:alpha val="43137"/>
                    </a:srgbClr>
                  </a:outerShdw>
                </a:effectLst>
                <a:latin typeface="+mj-lt"/>
                <a:ea typeface="+mj-ea"/>
                <a:cs typeface="+mj-cs"/>
              </a:rPr>
              <a:t>Web Soil Survey</a:t>
            </a:r>
          </a:p>
        </p:txBody>
      </p:sp>
      <p:pic>
        <p:nvPicPr>
          <p:cNvPr id="11" name="Picture 10"/>
          <p:cNvPicPr>
            <a:picLocks noChangeAspect="1"/>
          </p:cNvPicPr>
          <p:nvPr/>
        </p:nvPicPr>
        <p:blipFill>
          <a:blip r:embed="rId4"/>
          <a:stretch>
            <a:fillRect/>
          </a:stretch>
        </p:blipFill>
        <p:spPr>
          <a:xfrm>
            <a:off x="3667421" y="1231900"/>
            <a:ext cx="2833388" cy="5355592"/>
          </a:xfrm>
          <a:prstGeom prst="rect">
            <a:avLst/>
          </a:prstGeom>
        </p:spPr>
      </p:pic>
      <p:cxnSp>
        <p:nvCxnSpPr>
          <p:cNvPr id="7" name="Straight Arrow Connector 6"/>
          <p:cNvCxnSpPr>
            <a:stCxn id="3" idx="0"/>
          </p:cNvCxnSpPr>
          <p:nvPr/>
        </p:nvCxnSpPr>
        <p:spPr>
          <a:xfrm flipV="1">
            <a:off x="1562669" y="2006601"/>
            <a:ext cx="2260031" cy="294244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900752" y="4949041"/>
            <a:ext cx="1323833" cy="3053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979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236938" y="1143000"/>
            <a:ext cx="8670124" cy="5181600"/>
          </a:xfrm>
          <a:prstGeom prst="rect">
            <a:avLst/>
          </a:prstGeom>
        </p:spPr>
      </p:pic>
      <p:grpSp>
        <p:nvGrpSpPr>
          <p:cNvPr id="20" name="Group 19"/>
          <p:cNvGrpSpPr/>
          <p:nvPr/>
        </p:nvGrpSpPr>
        <p:grpSpPr>
          <a:xfrm>
            <a:off x="3779149" y="3318905"/>
            <a:ext cx="5022675" cy="2871085"/>
            <a:chOff x="4343493" y="3318906"/>
            <a:chExt cx="4458331" cy="2548492"/>
          </a:xfrm>
        </p:grpSpPr>
        <p:pic>
          <p:nvPicPr>
            <p:cNvPr id="7" name="Picture 6"/>
            <p:cNvPicPr>
              <a:picLocks noChangeAspect="1"/>
            </p:cNvPicPr>
            <p:nvPr/>
          </p:nvPicPr>
          <p:blipFill>
            <a:blip r:embed="rId4"/>
            <a:stretch>
              <a:fillRect/>
            </a:stretch>
          </p:blipFill>
          <p:spPr>
            <a:xfrm>
              <a:off x="5290031" y="3318906"/>
              <a:ext cx="3476625" cy="771525"/>
            </a:xfrm>
            <a:prstGeom prst="rect">
              <a:avLst/>
            </a:prstGeom>
          </p:spPr>
        </p:pic>
        <p:pic>
          <p:nvPicPr>
            <p:cNvPr id="8" name="Picture 7"/>
            <p:cNvPicPr>
              <a:picLocks noChangeAspect="1"/>
            </p:cNvPicPr>
            <p:nvPr/>
          </p:nvPicPr>
          <p:blipFill>
            <a:blip r:embed="rId5"/>
            <a:stretch>
              <a:fillRect/>
            </a:stretch>
          </p:blipFill>
          <p:spPr>
            <a:xfrm>
              <a:off x="5296624" y="4164527"/>
              <a:ext cx="3505200" cy="828675"/>
            </a:xfrm>
            <a:prstGeom prst="rect">
              <a:avLst/>
            </a:prstGeom>
          </p:spPr>
        </p:pic>
        <p:pic>
          <p:nvPicPr>
            <p:cNvPr id="9" name="Picture 8"/>
            <p:cNvPicPr>
              <a:picLocks noChangeAspect="1"/>
            </p:cNvPicPr>
            <p:nvPr/>
          </p:nvPicPr>
          <p:blipFill>
            <a:blip r:embed="rId6"/>
            <a:stretch>
              <a:fillRect/>
            </a:stretch>
          </p:blipFill>
          <p:spPr>
            <a:xfrm>
              <a:off x="5328131" y="5067298"/>
              <a:ext cx="3438525" cy="800100"/>
            </a:xfrm>
            <a:prstGeom prst="rect">
              <a:avLst/>
            </a:prstGeom>
          </p:spPr>
        </p:pic>
        <p:sp>
          <p:nvSpPr>
            <p:cNvPr id="10" name="Rectangle 9"/>
            <p:cNvSpPr/>
            <p:nvPr/>
          </p:nvSpPr>
          <p:spPr>
            <a:xfrm>
              <a:off x="4343493" y="3318906"/>
              <a:ext cx="946537" cy="327834"/>
            </a:xfrm>
            <a:prstGeom prst="rect">
              <a:avLst/>
            </a:prstGeom>
            <a:solidFill>
              <a:schemeClr val="bg1"/>
            </a:solidFill>
          </p:spPr>
          <p:txBody>
            <a:bodyPr wrap="square">
              <a:spAutoFit/>
            </a:bodyPr>
            <a:lstStyle/>
            <a:p>
              <a:r>
                <a:rPr lang="en-US" kern="0" dirty="0" err="1"/>
                <a:t>Terino</a:t>
              </a:r>
              <a:r>
                <a:rPr lang="en-US" kern="0" dirty="0"/>
                <a:t>:</a:t>
              </a:r>
              <a:endParaRPr lang="en-US" dirty="0"/>
            </a:p>
          </p:txBody>
        </p:sp>
        <p:sp>
          <p:nvSpPr>
            <p:cNvPr id="11" name="Rectangle 10"/>
            <p:cNvSpPr/>
            <p:nvPr/>
          </p:nvSpPr>
          <p:spPr>
            <a:xfrm>
              <a:off x="4343493" y="4164527"/>
              <a:ext cx="953300" cy="327834"/>
            </a:xfrm>
            <a:prstGeom prst="rect">
              <a:avLst/>
            </a:prstGeom>
            <a:solidFill>
              <a:schemeClr val="bg1"/>
            </a:solidFill>
          </p:spPr>
          <p:txBody>
            <a:bodyPr wrap="square">
              <a:spAutoFit/>
            </a:bodyPr>
            <a:lstStyle/>
            <a:p>
              <a:r>
                <a:rPr lang="en-US" kern="0" dirty="0" err="1"/>
                <a:t>Casito</a:t>
              </a:r>
              <a:r>
                <a:rPr lang="en-US" kern="0" dirty="0"/>
                <a:t>:</a:t>
              </a:r>
              <a:endParaRPr lang="en-US" dirty="0"/>
            </a:p>
          </p:txBody>
        </p:sp>
        <p:sp>
          <p:nvSpPr>
            <p:cNvPr id="12" name="Rectangle 11"/>
            <p:cNvSpPr/>
            <p:nvPr/>
          </p:nvSpPr>
          <p:spPr>
            <a:xfrm>
              <a:off x="4343493" y="5067298"/>
              <a:ext cx="984638" cy="327834"/>
            </a:xfrm>
            <a:prstGeom prst="rect">
              <a:avLst/>
            </a:prstGeom>
            <a:solidFill>
              <a:schemeClr val="bg1"/>
            </a:solidFill>
          </p:spPr>
          <p:txBody>
            <a:bodyPr wrap="square">
              <a:spAutoFit/>
            </a:bodyPr>
            <a:lstStyle/>
            <a:p>
              <a:r>
                <a:rPr lang="en-US" kern="0" dirty="0" err="1"/>
                <a:t>Pinaleno</a:t>
              </a:r>
              <a:r>
                <a:rPr lang="en-US" kern="0" dirty="0"/>
                <a:t>:</a:t>
              </a:r>
              <a:endParaRPr lang="en-US" dirty="0"/>
            </a:p>
          </p:txBody>
        </p:sp>
      </p:grpSp>
      <p:pic>
        <p:nvPicPr>
          <p:cNvPr id="13" name="Picture 12"/>
          <p:cNvPicPr>
            <a:picLocks noChangeAspect="1"/>
          </p:cNvPicPr>
          <p:nvPr/>
        </p:nvPicPr>
        <p:blipFill rotWithShape="1">
          <a:blip r:embed="rId7"/>
          <a:srcRect r="64501"/>
          <a:stretch/>
        </p:blipFill>
        <p:spPr>
          <a:xfrm>
            <a:off x="236938" y="1143000"/>
            <a:ext cx="3077762" cy="5181600"/>
          </a:xfrm>
          <a:prstGeom prst="rect">
            <a:avLst/>
          </a:prstGeom>
        </p:spPr>
      </p:pic>
      <p:grpSp>
        <p:nvGrpSpPr>
          <p:cNvPr id="18" name="Group 17"/>
          <p:cNvGrpSpPr/>
          <p:nvPr/>
        </p:nvGrpSpPr>
        <p:grpSpPr>
          <a:xfrm>
            <a:off x="2824870" y="373532"/>
            <a:ext cx="5315830" cy="3821668"/>
            <a:chOff x="2799470" y="597739"/>
            <a:chExt cx="4791075" cy="3444412"/>
          </a:xfrm>
        </p:grpSpPr>
        <p:pic>
          <p:nvPicPr>
            <p:cNvPr id="4" name="Picture 3"/>
            <p:cNvPicPr>
              <a:picLocks noChangeAspect="1"/>
            </p:cNvPicPr>
            <p:nvPr/>
          </p:nvPicPr>
          <p:blipFill>
            <a:blip r:embed="rId8"/>
            <a:stretch>
              <a:fillRect/>
            </a:stretch>
          </p:blipFill>
          <p:spPr>
            <a:xfrm>
              <a:off x="2799470" y="597739"/>
              <a:ext cx="4791075" cy="2352675"/>
            </a:xfrm>
            <a:prstGeom prst="rect">
              <a:avLst/>
            </a:prstGeom>
          </p:spPr>
        </p:pic>
        <p:sp>
          <p:nvSpPr>
            <p:cNvPr id="17" name="Rectangle 16"/>
            <p:cNvSpPr/>
            <p:nvPr/>
          </p:nvSpPr>
          <p:spPr>
            <a:xfrm>
              <a:off x="3083253" y="2288965"/>
              <a:ext cx="2446966" cy="6303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954636" y="3851991"/>
              <a:ext cx="2401260" cy="1901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Arrow Connector 14"/>
          <p:cNvCxnSpPr>
            <a:stCxn id="21" idx="0"/>
          </p:cNvCxnSpPr>
          <p:nvPr/>
        </p:nvCxnSpPr>
        <p:spPr>
          <a:xfrm flipV="1">
            <a:off x="1562669" y="1143001"/>
            <a:ext cx="1577066" cy="380604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00752" y="4949041"/>
            <a:ext cx="1323833" cy="3053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11054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0439" y="107578"/>
            <a:ext cx="1050096" cy="707886"/>
          </a:xfrm>
          <a:prstGeom prst="rect">
            <a:avLst/>
          </a:prstGeom>
          <a:noFill/>
        </p:spPr>
        <p:txBody>
          <a:bodyPr wrap="none" rtlCol="0">
            <a:spAutoFit/>
          </a:bodyPr>
          <a:lstStyle/>
          <a:p>
            <a:r>
              <a:rPr lang="en-US" sz="4000" dirty="0">
                <a:solidFill>
                  <a:schemeClr val="bg1"/>
                </a:solidFill>
              </a:rPr>
              <a:t>ESIS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2595" cy="244928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0535" y="1852946"/>
            <a:ext cx="4775291" cy="484176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3410" y="2449286"/>
            <a:ext cx="2073905" cy="3817870"/>
          </a:xfrm>
          <a:prstGeom prst="rect">
            <a:avLst/>
          </a:prstGeom>
        </p:spPr>
      </p:pic>
      <p:pic>
        <p:nvPicPr>
          <p:cNvPr id="12" name="Picture 11"/>
          <p:cNvPicPr>
            <a:picLocks noChangeAspect="1"/>
          </p:cNvPicPr>
          <p:nvPr/>
        </p:nvPicPr>
        <p:blipFill>
          <a:blip r:embed="rId6"/>
          <a:stretch>
            <a:fillRect/>
          </a:stretch>
        </p:blipFill>
        <p:spPr>
          <a:xfrm>
            <a:off x="1829766" y="1811778"/>
            <a:ext cx="1718977" cy="408973"/>
          </a:xfrm>
          <a:prstGeom prst="rect">
            <a:avLst/>
          </a:prstGeom>
        </p:spPr>
      </p:pic>
    </p:spTree>
    <p:extLst>
      <p:ext uri="{BB962C8B-B14F-4D97-AF65-F5344CB8AC3E}">
        <p14:creationId xmlns:p14="http://schemas.microsoft.com/office/powerpoint/2010/main" val="26431050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394" y="1680396"/>
            <a:ext cx="1884101" cy="3468458"/>
          </a:xfrm>
          <a:prstGeom prst="rect">
            <a:avLst/>
          </a:prstGeom>
        </p:spPr>
      </p:pic>
      <p:sp>
        <p:nvSpPr>
          <p:cNvPr id="3" name="Rectangle 2"/>
          <p:cNvSpPr/>
          <p:nvPr/>
        </p:nvSpPr>
        <p:spPr>
          <a:xfrm>
            <a:off x="173298" y="1680395"/>
            <a:ext cx="1935621" cy="33270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1709" y="376935"/>
            <a:ext cx="6413320" cy="5594426"/>
          </a:xfrm>
          <a:prstGeom prst="rect">
            <a:avLst/>
          </a:prstGeom>
          <a:ln>
            <a:solidFill>
              <a:schemeClr val="tx1"/>
            </a:solidFill>
          </a:ln>
        </p:spPr>
      </p:pic>
      <p:pic>
        <p:nvPicPr>
          <p:cNvPr id="2" name="Picture 1"/>
          <p:cNvPicPr>
            <a:picLocks noChangeAspect="1"/>
          </p:cNvPicPr>
          <p:nvPr/>
        </p:nvPicPr>
        <p:blipFill>
          <a:blip r:embed="rId6"/>
          <a:stretch>
            <a:fillRect/>
          </a:stretch>
        </p:blipFill>
        <p:spPr>
          <a:xfrm>
            <a:off x="460149" y="843761"/>
            <a:ext cx="1092469" cy="695208"/>
          </a:xfrm>
          <a:prstGeom prst="rect">
            <a:avLst/>
          </a:prstGeom>
        </p:spPr>
      </p:pic>
    </p:spTree>
    <p:extLst>
      <p:ext uri="{BB962C8B-B14F-4D97-AF65-F5344CB8AC3E}">
        <p14:creationId xmlns:p14="http://schemas.microsoft.com/office/powerpoint/2010/main" val="1690074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394" y="1680396"/>
            <a:ext cx="1884101" cy="3468458"/>
          </a:xfrm>
          <a:prstGeom prst="rect">
            <a:avLst/>
          </a:prstGeom>
        </p:spPr>
      </p:pic>
      <p:sp>
        <p:nvSpPr>
          <p:cNvPr id="3" name="Rectangle 2"/>
          <p:cNvSpPr/>
          <p:nvPr/>
        </p:nvSpPr>
        <p:spPr>
          <a:xfrm>
            <a:off x="173298" y="1680395"/>
            <a:ext cx="1935621" cy="33270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1709" y="376935"/>
            <a:ext cx="6413320" cy="5594426"/>
          </a:xfrm>
          <a:prstGeom prst="rect">
            <a:avLst/>
          </a:prstGeom>
          <a:ln>
            <a:solidFill>
              <a:schemeClr val="tx1"/>
            </a:solidFill>
          </a:ln>
        </p:spPr>
      </p:pic>
      <p:grpSp>
        <p:nvGrpSpPr>
          <p:cNvPr id="11" name="Group 10"/>
          <p:cNvGrpSpPr/>
          <p:nvPr/>
        </p:nvGrpSpPr>
        <p:grpSpPr>
          <a:xfrm>
            <a:off x="2332453" y="0"/>
            <a:ext cx="4925913" cy="6770914"/>
            <a:chOff x="3240873" y="132130"/>
            <a:chExt cx="4032854" cy="6459021"/>
          </a:xfrm>
        </p:grpSpPr>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0873" y="3619322"/>
              <a:ext cx="4032854" cy="2971829"/>
            </a:xfrm>
            <a:prstGeom prst="rect">
              <a:avLst/>
            </a:prstGeom>
            <a:ln>
              <a:noFill/>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5526" y="132130"/>
              <a:ext cx="4008201" cy="3444810"/>
            </a:xfrm>
            <a:prstGeom prst="rect">
              <a:avLst/>
            </a:prstGeom>
            <a:ln>
              <a:noFill/>
            </a:ln>
          </p:spPr>
        </p:pic>
      </p:grpSp>
      <p:pic>
        <p:nvPicPr>
          <p:cNvPr id="2" name="Picture 1"/>
          <p:cNvPicPr>
            <a:picLocks noChangeAspect="1"/>
          </p:cNvPicPr>
          <p:nvPr/>
        </p:nvPicPr>
        <p:blipFill>
          <a:blip r:embed="rId8"/>
          <a:stretch>
            <a:fillRect/>
          </a:stretch>
        </p:blipFill>
        <p:spPr>
          <a:xfrm>
            <a:off x="460149" y="843761"/>
            <a:ext cx="1092469" cy="695208"/>
          </a:xfrm>
          <a:prstGeom prst="rect">
            <a:avLst/>
          </a:prstGeom>
        </p:spPr>
      </p:pic>
    </p:spTree>
    <p:extLst>
      <p:ext uri="{BB962C8B-B14F-4D97-AF65-F5344CB8AC3E}">
        <p14:creationId xmlns:p14="http://schemas.microsoft.com/office/powerpoint/2010/main" val="11620661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394" y="1680396"/>
            <a:ext cx="1884101" cy="3468458"/>
          </a:xfrm>
          <a:prstGeom prst="rect">
            <a:avLst/>
          </a:prstGeom>
        </p:spPr>
      </p:pic>
      <p:sp>
        <p:nvSpPr>
          <p:cNvPr id="3" name="Rectangle 2"/>
          <p:cNvSpPr/>
          <p:nvPr/>
        </p:nvSpPr>
        <p:spPr>
          <a:xfrm>
            <a:off x="173298" y="1680395"/>
            <a:ext cx="1935621" cy="33270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1709" y="376935"/>
            <a:ext cx="6413320" cy="5594426"/>
          </a:xfrm>
          <a:prstGeom prst="rect">
            <a:avLst/>
          </a:prstGeom>
          <a:ln>
            <a:solidFill>
              <a:schemeClr val="tx1"/>
            </a:solidFill>
          </a:ln>
        </p:spPr>
      </p:pic>
      <p:grpSp>
        <p:nvGrpSpPr>
          <p:cNvPr id="11" name="Group 10"/>
          <p:cNvGrpSpPr/>
          <p:nvPr/>
        </p:nvGrpSpPr>
        <p:grpSpPr>
          <a:xfrm>
            <a:off x="2332453" y="0"/>
            <a:ext cx="4925913" cy="6770914"/>
            <a:chOff x="3240873" y="132130"/>
            <a:chExt cx="4032854" cy="6459021"/>
          </a:xfrm>
        </p:grpSpPr>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0873" y="3619322"/>
              <a:ext cx="4032854" cy="2971829"/>
            </a:xfrm>
            <a:prstGeom prst="rect">
              <a:avLst/>
            </a:prstGeom>
            <a:ln>
              <a:noFill/>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5526" y="132130"/>
              <a:ext cx="4008201" cy="3444810"/>
            </a:xfrm>
            <a:prstGeom prst="rect">
              <a:avLst/>
            </a:prstGeom>
            <a:ln>
              <a:noFill/>
            </a:ln>
          </p:spPr>
        </p:pic>
      </p:gr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201" y="228458"/>
            <a:ext cx="6049546" cy="5996413"/>
          </a:xfrm>
          <a:prstGeom prst="rect">
            <a:avLst/>
          </a:prstGeom>
          <a:ln>
            <a:solidFill>
              <a:schemeClr val="tx1"/>
            </a:solidFill>
          </a:ln>
        </p:spPr>
      </p:pic>
      <p:pic>
        <p:nvPicPr>
          <p:cNvPr id="2" name="Picture 1"/>
          <p:cNvPicPr>
            <a:picLocks noChangeAspect="1"/>
          </p:cNvPicPr>
          <p:nvPr/>
        </p:nvPicPr>
        <p:blipFill>
          <a:blip r:embed="rId9"/>
          <a:stretch>
            <a:fillRect/>
          </a:stretch>
        </p:blipFill>
        <p:spPr>
          <a:xfrm>
            <a:off x="460149" y="843761"/>
            <a:ext cx="1092469" cy="695208"/>
          </a:xfrm>
          <a:prstGeom prst="rect">
            <a:avLst/>
          </a:prstGeom>
        </p:spPr>
      </p:pic>
    </p:spTree>
    <p:extLst>
      <p:ext uri="{BB962C8B-B14F-4D97-AF65-F5344CB8AC3E}">
        <p14:creationId xmlns:p14="http://schemas.microsoft.com/office/powerpoint/2010/main" val="4788697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394" y="1680396"/>
            <a:ext cx="1884101" cy="3468458"/>
          </a:xfrm>
          <a:prstGeom prst="rect">
            <a:avLst/>
          </a:prstGeom>
        </p:spPr>
      </p:pic>
      <p:sp>
        <p:nvSpPr>
          <p:cNvPr id="3" name="Rectangle 2"/>
          <p:cNvSpPr/>
          <p:nvPr/>
        </p:nvSpPr>
        <p:spPr>
          <a:xfrm>
            <a:off x="173298" y="1680395"/>
            <a:ext cx="1935621" cy="33270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1709" y="376935"/>
            <a:ext cx="6413320" cy="5594426"/>
          </a:xfrm>
          <a:prstGeom prst="rect">
            <a:avLst/>
          </a:prstGeom>
          <a:ln>
            <a:solidFill>
              <a:schemeClr val="tx1"/>
            </a:solidFill>
          </a:ln>
        </p:spPr>
      </p:pic>
      <p:grpSp>
        <p:nvGrpSpPr>
          <p:cNvPr id="11" name="Group 10"/>
          <p:cNvGrpSpPr/>
          <p:nvPr/>
        </p:nvGrpSpPr>
        <p:grpSpPr>
          <a:xfrm>
            <a:off x="2332453" y="0"/>
            <a:ext cx="4925913" cy="6770914"/>
            <a:chOff x="3240873" y="132130"/>
            <a:chExt cx="4032854" cy="6459021"/>
          </a:xfrm>
        </p:grpSpPr>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0873" y="3619322"/>
              <a:ext cx="4032854" cy="2971829"/>
            </a:xfrm>
            <a:prstGeom prst="rect">
              <a:avLst/>
            </a:prstGeom>
            <a:ln>
              <a:noFill/>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5526" y="132130"/>
              <a:ext cx="4008201" cy="3444810"/>
            </a:xfrm>
            <a:prstGeom prst="rect">
              <a:avLst/>
            </a:prstGeom>
            <a:ln>
              <a:noFill/>
            </a:ln>
          </p:spPr>
        </p:pic>
      </p:gr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201" y="228458"/>
            <a:ext cx="6049546" cy="5996413"/>
          </a:xfrm>
          <a:prstGeom prst="rect">
            <a:avLst/>
          </a:prstGeom>
          <a:ln>
            <a:solidFill>
              <a:schemeClr val="tx1"/>
            </a:solidFill>
          </a:ln>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86743" y="752592"/>
            <a:ext cx="5170714" cy="4839177"/>
          </a:xfrm>
          <a:prstGeom prst="rect">
            <a:avLst/>
          </a:prstGeom>
          <a:ln>
            <a:solidFill>
              <a:schemeClr val="tx1"/>
            </a:solidFill>
          </a:ln>
        </p:spPr>
      </p:pic>
      <p:pic>
        <p:nvPicPr>
          <p:cNvPr id="2" name="Picture 1"/>
          <p:cNvPicPr>
            <a:picLocks noChangeAspect="1"/>
          </p:cNvPicPr>
          <p:nvPr/>
        </p:nvPicPr>
        <p:blipFill>
          <a:blip r:embed="rId10"/>
          <a:stretch>
            <a:fillRect/>
          </a:stretch>
        </p:blipFill>
        <p:spPr>
          <a:xfrm>
            <a:off x="460149" y="843761"/>
            <a:ext cx="1092469" cy="695208"/>
          </a:xfrm>
          <a:prstGeom prst="rect">
            <a:avLst/>
          </a:prstGeom>
        </p:spPr>
      </p:pic>
    </p:spTree>
    <p:extLst>
      <p:ext uri="{BB962C8B-B14F-4D97-AF65-F5344CB8AC3E}">
        <p14:creationId xmlns:p14="http://schemas.microsoft.com/office/powerpoint/2010/main" val="3383303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533400" y="304800"/>
            <a:ext cx="5410200"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2. Go to the field</a:t>
            </a:r>
          </a:p>
        </p:txBody>
      </p:sp>
      <p:sp>
        <p:nvSpPr>
          <p:cNvPr id="6" name="Text Box 9"/>
          <p:cNvSpPr txBox="1">
            <a:spLocks noChangeArrowheads="1"/>
          </p:cNvSpPr>
          <p:nvPr/>
        </p:nvSpPr>
        <p:spPr bwMode="auto">
          <a:xfrm>
            <a:off x="1409700" y="4191000"/>
            <a:ext cx="6667500" cy="2057400"/>
          </a:xfrm>
          <a:prstGeom prst="rect">
            <a:avLst/>
          </a:prstGeom>
          <a:solidFill>
            <a:schemeClr val="bg1">
              <a:alpha val="80000"/>
            </a:schemeClr>
          </a:solidFill>
          <a:ln>
            <a:noFill/>
          </a:ln>
          <a:extLst/>
        </p:spPr>
        <p:txBody>
          <a:bodyPr anchor="ctr" anchorCtr="0"/>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a:buFontTx/>
              <a:buChar char="•"/>
            </a:pPr>
            <a:r>
              <a:rPr lang="en-US" altLang="en-US" b="1" dirty="0">
                <a:latin typeface="+mn-lt"/>
              </a:rPr>
              <a:t> Navigate to your site.</a:t>
            </a:r>
          </a:p>
          <a:p>
            <a:pPr algn="ctr">
              <a:buFontTx/>
              <a:buChar char="•"/>
            </a:pPr>
            <a:r>
              <a:rPr lang="en-US" altLang="en-US" b="1" dirty="0">
                <a:latin typeface="+mn-lt"/>
              </a:rPr>
              <a:t> Find out where you are on the maps.</a:t>
            </a:r>
          </a:p>
          <a:p>
            <a:pPr algn="ctr">
              <a:buFontTx/>
              <a:buChar char="•"/>
            </a:pPr>
            <a:r>
              <a:rPr lang="en-US" altLang="en-US" b="1" dirty="0">
                <a:latin typeface="+mn-lt"/>
              </a:rPr>
              <a:t> According to the soil map units in the area, what ecological site(s) could you be on? </a:t>
            </a:r>
          </a:p>
        </p:txBody>
      </p:sp>
    </p:spTree>
    <p:extLst>
      <p:ext uri="{BB962C8B-B14F-4D97-AF65-F5344CB8AC3E}">
        <p14:creationId xmlns:p14="http://schemas.microsoft.com/office/powerpoint/2010/main" val="637831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28600" y="304800"/>
            <a:ext cx="8534400"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3. Compare physical characteristics – </a:t>
            </a:r>
            <a:r>
              <a:rPr lang="en-US" sz="3200" b="1" u="sng" dirty="0">
                <a:effectLst>
                  <a:outerShdw blurRad="38100" dist="38100" dir="2700000" algn="tl">
                    <a:srgbClr val="000000">
                      <a:alpha val="43137"/>
                    </a:srgbClr>
                  </a:outerShdw>
                </a:effectLst>
              </a:rPr>
              <a:t>DIG A PIT!</a:t>
            </a:r>
          </a:p>
        </p:txBody>
      </p:sp>
      <p:sp>
        <p:nvSpPr>
          <p:cNvPr id="6" name="Text Box 9"/>
          <p:cNvSpPr txBox="1">
            <a:spLocks noChangeArrowheads="1"/>
          </p:cNvSpPr>
          <p:nvPr/>
        </p:nvSpPr>
        <p:spPr bwMode="auto">
          <a:xfrm>
            <a:off x="1409700" y="4191000"/>
            <a:ext cx="6667500" cy="2057400"/>
          </a:xfrm>
          <a:prstGeom prst="rect">
            <a:avLst/>
          </a:prstGeom>
          <a:solidFill>
            <a:schemeClr val="bg1">
              <a:alpha val="80000"/>
            </a:schemeClr>
          </a:solidFill>
          <a:ln>
            <a:noFill/>
          </a:ln>
          <a:extLst/>
        </p:spPr>
        <p:txBody>
          <a:bodyPr anchor="ctr" anchorCtr="0"/>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a:buFontTx/>
              <a:buChar char="•"/>
            </a:pPr>
            <a:r>
              <a:rPr lang="en-US" altLang="en-US" b="1" dirty="0">
                <a:latin typeface="+mn-lt"/>
              </a:rPr>
              <a:t> Do you have the same topography as the ESD?</a:t>
            </a:r>
          </a:p>
          <a:p>
            <a:pPr algn="ctr">
              <a:buFontTx/>
              <a:buChar char="•"/>
            </a:pPr>
            <a:r>
              <a:rPr lang="en-US" altLang="en-US" b="1" dirty="0">
                <a:latin typeface="+mn-lt"/>
              </a:rPr>
              <a:t> Are you at the same elevation as the ESD? </a:t>
            </a:r>
          </a:p>
          <a:p>
            <a:pPr algn="ctr">
              <a:buFontTx/>
              <a:buChar char="•"/>
            </a:pPr>
            <a:r>
              <a:rPr lang="en-US" altLang="en-US" b="1" dirty="0">
                <a:latin typeface="+mn-lt"/>
              </a:rPr>
              <a:t> Are the soil properties (esp. texture) the same as described in the soil map unit component and associated ESD? </a:t>
            </a:r>
          </a:p>
        </p:txBody>
      </p:sp>
    </p:spTree>
    <p:extLst>
      <p:ext uri="{BB962C8B-B14F-4D97-AF65-F5344CB8AC3E}">
        <p14:creationId xmlns:p14="http://schemas.microsoft.com/office/powerpoint/2010/main" val="39889668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533400" y="304800"/>
            <a:ext cx="8229600"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4. Compare vegetation</a:t>
            </a:r>
            <a:endParaRPr lang="en-US" sz="3200" b="1" u="sng" dirty="0">
              <a:effectLst>
                <a:outerShdw blurRad="38100" dist="38100" dir="2700000" algn="tl">
                  <a:srgbClr val="000000">
                    <a:alpha val="43137"/>
                  </a:srgbClr>
                </a:outerShdw>
              </a:effectLst>
            </a:endParaRPr>
          </a:p>
        </p:txBody>
      </p:sp>
      <p:sp>
        <p:nvSpPr>
          <p:cNvPr id="6" name="Text Box 9"/>
          <p:cNvSpPr txBox="1">
            <a:spLocks noChangeArrowheads="1"/>
          </p:cNvSpPr>
          <p:nvPr/>
        </p:nvSpPr>
        <p:spPr bwMode="auto">
          <a:xfrm>
            <a:off x="1409700" y="4191000"/>
            <a:ext cx="6667500" cy="2057400"/>
          </a:xfrm>
          <a:prstGeom prst="rect">
            <a:avLst/>
          </a:prstGeom>
          <a:solidFill>
            <a:schemeClr val="bg1">
              <a:alpha val="80000"/>
            </a:schemeClr>
          </a:solidFill>
          <a:ln>
            <a:noFill/>
          </a:ln>
          <a:extLst/>
        </p:spPr>
        <p:txBody>
          <a:bodyPr anchor="ctr" anchorCtr="0"/>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a:buFontTx/>
              <a:buChar char="•"/>
            </a:pPr>
            <a:r>
              <a:rPr lang="en-US" altLang="en-US" b="1" dirty="0">
                <a:latin typeface="+mn-lt"/>
              </a:rPr>
              <a:t> What plants are on the site?</a:t>
            </a:r>
          </a:p>
          <a:p>
            <a:pPr algn="ctr">
              <a:buFontTx/>
              <a:buChar char="•"/>
            </a:pPr>
            <a:r>
              <a:rPr lang="en-US" altLang="en-US" b="1" dirty="0">
                <a:latin typeface="+mn-lt"/>
              </a:rPr>
              <a:t> Which state or community are you in?</a:t>
            </a:r>
          </a:p>
        </p:txBody>
      </p:sp>
    </p:spTree>
    <p:extLst>
      <p:ext uri="{BB962C8B-B14F-4D97-AF65-F5344CB8AC3E}">
        <p14:creationId xmlns:p14="http://schemas.microsoft.com/office/powerpoint/2010/main" val="3654051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soil texture triangle high res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7" y="531845"/>
            <a:ext cx="5975672" cy="5467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chemeClr val="bg1"/>
                </a:solidFill>
              </a:rPr>
              <a:t>Example</a:t>
            </a:r>
          </a:p>
        </p:txBody>
      </p:sp>
      <p:sp>
        <p:nvSpPr>
          <p:cNvPr id="4" name="TextBox 3"/>
          <p:cNvSpPr txBox="1"/>
          <p:nvPr/>
        </p:nvSpPr>
        <p:spPr>
          <a:xfrm>
            <a:off x="6066064" y="2486001"/>
            <a:ext cx="2620736" cy="2677656"/>
          </a:xfrm>
          <a:prstGeom prst="rect">
            <a:avLst/>
          </a:prstGeom>
          <a:solidFill>
            <a:schemeClr val="bg1"/>
          </a:solidFill>
        </p:spPr>
        <p:txBody>
          <a:bodyPr wrap="square" rtlCol="0">
            <a:spAutoFit/>
          </a:bodyPr>
          <a:lstStyle/>
          <a:p>
            <a:r>
              <a:rPr lang="en-US" sz="2400" dirty="0">
                <a:solidFill>
                  <a:srgbClr val="FFC000"/>
                </a:solidFill>
              </a:rPr>
              <a:t>Clay: 25%</a:t>
            </a:r>
          </a:p>
          <a:p>
            <a:endParaRPr lang="en-US" sz="2400" dirty="0"/>
          </a:p>
          <a:p>
            <a:r>
              <a:rPr lang="en-US" sz="2400" dirty="0">
                <a:solidFill>
                  <a:srgbClr val="7030A0"/>
                </a:solidFill>
              </a:rPr>
              <a:t>Silt: 30%</a:t>
            </a:r>
          </a:p>
          <a:p>
            <a:endParaRPr lang="en-US" sz="2400" dirty="0"/>
          </a:p>
          <a:p>
            <a:r>
              <a:rPr lang="en-US" sz="2400" dirty="0">
                <a:solidFill>
                  <a:srgbClr val="00B050"/>
                </a:solidFill>
              </a:rPr>
              <a:t>Sand: 45%</a:t>
            </a:r>
          </a:p>
          <a:p>
            <a:endParaRPr lang="en-US" sz="2400" dirty="0">
              <a:solidFill>
                <a:srgbClr val="00B050"/>
              </a:solidFill>
            </a:endParaRPr>
          </a:p>
          <a:p>
            <a:r>
              <a:rPr lang="en-US" sz="2400" dirty="0"/>
              <a:t>Total=100%</a:t>
            </a:r>
          </a:p>
        </p:txBody>
      </p:sp>
      <p:cxnSp>
        <p:nvCxnSpPr>
          <p:cNvPr id="6" name="Straight Arrow Connector 5"/>
          <p:cNvCxnSpPr>
            <a:cxnSpLocks/>
          </p:cNvCxnSpPr>
          <p:nvPr/>
        </p:nvCxnSpPr>
        <p:spPr>
          <a:xfrm flipV="1">
            <a:off x="1360370" y="4140331"/>
            <a:ext cx="1191985" cy="9638"/>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p:cNvCxnSpPr>
          <p:nvPr/>
        </p:nvCxnSpPr>
        <p:spPr>
          <a:xfrm flipH="1">
            <a:off x="2552355" y="2539579"/>
            <a:ext cx="933792" cy="1555863"/>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p:cNvCxnSpPr>
          <p:nvPr/>
        </p:nvCxnSpPr>
        <p:spPr>
          <a:xfrm flipH="1" flipV="1">
            <a:off x="2552355" y="4140331"/>
            <a:ext cx="516389" cy="861333"/>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2485000" y="4060147"/>
            <a:ext cx="134711" cy="134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5893362" y="1380931"/>
            <a:ext cx="2812099" cy="690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4995081" y="394826"/>
            <a:ext cx="3691719" cy="11430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solidFill>
                  <a:schemeClr val="tx1">
                    <a:lumMod val="65000"/>
                    <a:lumOff val="35000"/>
                  </a:schemeClr>
                </a:solidFill>
                <a:effectLst>
                  <a:outerShdw blurRad="38100" dist="38100" dir="2700000" algn="tl">
                    <a:srgbClr val="000000">
                      <a:alpha val="43137"/>
                    </a:srgbClr>
                  </a:outerShdw>
                </a:effectLst>
              </a:rPr>
              <a:t>Now You Try!</a:t>
            </a:r>
          </a:p>
        </p:txBody>
      </p:sp>
    </p:spTree>
    <p:extLst>
      <p:ext uri="{BB962C8B-B14F-4D97-AF65-F5344CB8AC3E}">
        <p14:creationId xmlns:p14="http://schemas.microsoft.com/office/powerpoint/2010/main" val="38695554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533400" y="304800"/>
            <a:ext cx="8229600"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4. Ecological Site Identification</a:t>
            </a:r>
            <a:endParaRPr lang="en-US" sz="3200" b="1" u="sng" dirty="0">
              <a:effectLst>
                <a:outerShdw blurRad="38100" dist="38100" dir="2700000" algn="tl">
                  <a:srgbClr val="000000">
                    <a:alpha val="43137"/>
                  </a:srgbClr>
                </a:outerShdw>
              </a:effectLst>
            </a:endParaRPr>
          </a:p>
        </p:txBody>
      </p:sp>
      <p:sp>
        <p:nvSpPr>
          <p:cNvPr id="6" name="Text Box 9"/>
          <p:cNvSpPr txBox="1">
            <a:spLocks noChangeArrowheads="1"/>
          </p:cNvSpPr>
          <p:nvPr/>
        </p:nvSpPr>
        <p:spPr bwMode="auto">
          <a:xfrm>
            <a:off x="1409700" y="4191000"/>
            <a:ext cx="6667500" cy="2057400"/>
          </a:xfrm>
          <a:prstGeom prst="rect">
            <a:avLst/>
          </a:prstGeom>
          <a:solidFill>
            <a:schemeClr val="bg1">
              <a:alpha val="80000"/>
            </a:schemeClr>
          </a:solidFill>
          <a:ln>
            <a:noFill/>
          </a:ln>
          <a:extLst/>
        </p:spPr>
        <p:txBody>
          <a:bodyPr anchor="ctr" anchorCtr="0"/>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a:buFontTx/>
              <a:buChar char="•"/>
            </a:pPr>
            <a:r>
              <a:rPr lang="en-US" altLang="en-US" b="1" dirty="0">
                <a:latin typeface="+mn-lt"/>
              </a:rPr>
              <a:t> Based on multiple lines of evidence</a:t>
            </a:r>
          </a:p>
          <a:p>
            <a:pPr algn="ctr">
              <a:buFontTx/>
              <a:buChar char="•"/>
            </a:pPr>
            <a:r>
              <a:rPr lang="en-US" altLang="en-US" b="1" dirty="0">
                <a:latin typeface="+mn-lt"/>
              </a:rPr>
              <a:t> Reference material, site topography, elevation, soil properties and plant community</a:t>
            </a:r>
          </a:p>
        </p:txBody>
      </p:sp>
    </p:spTree>
    <p:extLst>
      <p:ext uri="{BB962C8B-B14F-4D97-AF65-F5344CB8AC3E}">
        <p14:creationId xmlns:p14="http://schemas.microsoft.com/office/powerpoint/2010/main" val="35608612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91884"/>
            <a:ext cx="9144000" cy="949552"/>
          </a:xfrm>
        </p:spPr>
        <p:txBody>
          <a:bodyPr>
            <a:normAutofit/>
          </a:bodyPr>
          <a:lstStyle/>
          <a:p>
            <a:pPr algn="ctr"/>
            <a:r>
              <a:rPr lang="en-US" dirty="0">
                <a:effectLst>
                  <a:outerShdw blurRad="38100" dist="38100" dir="2700000" algn="tl">
                    <a:srgbClr val="000000">
                      <a:alpha val="43137"/>
                    </a:srgbClr>
                  </a:outerShdw>
                </a:effectLst>
              </a:rPr>
              <a:t>Soil and ecological site resources</a:t>
            </a:r>
          </a:p>
        </p:txBody>
      </p:sp>
      <p:sp>
        <p:nvSpPr>
          <p:cNvPr id="3" name="Content Placeholder 2"/>
          <p:cNvSpPr>
            <a:spLocks noGrp="1"/>
          </p:cNvSpPr>
          <p:nvPr>
            <p:ph idx="1"/>
          </p:nvPr>
        </p:nvSpPr>
        <p:spPr>
          <a:xfrm>
            <a:off x="822959" y="1845733"/>
            <a:ext cx="7543801" cy="4359124"/>
          </a:xfrm>
        </p:spPr>
        <p:txBody>
          <a:bodyPr>
            <a:normAutofit/>
          </a:bodyPr>
          <a:lstStyle/>
          <a:p>
            <a:r>
              <a:rPr lang="en-US" dirty="0"/>
              <a:t>Web Soil Survey: </a:t>
            </a:r>
            <a:r>
              <a:rPr lang="en-US" dirty="0">
                <a:hlinkClick r:id="rId3" action="ppaction://hlinkfile"/>
              </a:rPr>
              <a:t>websoilsurvey.sc.egov.usda.gov</a:t>
            </a:r>
            <a:endParaRPr lang="en-US" dirty="0">
              <a:hlinkClick r:id="rId4"/>
            </a:endParaRPr>
          </a:p>
          <a:p>
            <a:r>
              <a:rPr lang="en-US" dirty="0"/>
              <a:t>SoilWeb App: </a:t>
            </a:r>
            <a:r>
              <a:rPr lang="en-US" dirty="0">
                <a:hlinkClick r:id="rId5"/>
              </a:rPr>
              <a:t>https://casoilresource.lawr.ucdavis.edu/</a:t>
            </a:r>
            <a:endParaRPr lang="en-US" dirty="0">
              <a:hlinkClick r:id="rId6"/>
            </a:endParaRPr>
          </a:p>
          <a:p>
            <a:r>
              <a:rPr lang="en-US" dirty="0"/>
              <a:t>Soil Series Descriptions: </a:t>
            </a:r>
            <a:r>
              <a:rPr lang="en-US" dirty="0">
                <a:hlinkClick r:id="rId7"/>
              </a:rPr>
              <a:t>https://www.nrcs.usda.gov/wps/portal/nrcs/detailfull/soils/home/?cid=nrcs142p2_053587</a:t>
            </a:r>
            <a:endParaRPr lang="en-US" dirty="0">
              <a:hlinkClick r:id="" action="ppaction://noaction"/>
            </a:endParaRPr>
          </a:p>
          <a:p>
            <a:r>
              <a:rPr lang="en-US" dirty="0"/>
              <a:t>Published Soil Surveys: </a:t>
            </a:r>
            <a:r>
              <a:rPr lang="en-US" dirty="0">
                <a:hlinkClick r:id="rId8"/>
              </a:rPr>
              <a:t>https://www.nrcs.usda.gov/wps/portal/nrcs/soilsurvey/soils/survey/state/</a:t>
            </a:r>
            <a:endParaRPr lang="en-US" dirty="0"/>
          </a:p>
          <a:p>
            <a:r>
              <a:rPr lang="en-US" dirty="0"/>
              <a:t>Approved Ecological Site Descriptions: </a:t>
            </a:r>
          </a:p>
          <a:p>
            <a:r>
              <a:rPr lang="en-US" dirty="0">
                <a:hlinkClick r:id="rId9" action="ppaction://hlinksldjump"/>
              </a:rPr>
              <a:t>https://edit.jornada.nmsu.edu/page?content=about</a:t>
            </a:r>
            <a:endParaRPr lang="en-US" dirty="0"/>
          </a:p>
          <a:p>
            <a:r>
              <a:rPr lang="en-US" dirty="0" err="1"/>
              <a:t>LandPKS</a:t>
            </a:r>
            <a:r>
              <a:rPr lang="en-US" dirty="0"/>
              <a:t> App for Site Characterization: </a:t>
            </a:r>
            <a:r>
              <a:rPr lang="en-US" dirty="0">
                <a:hlinkClick r:id="rId10"/>
              </a:rPr>
              <a:t>www.landpotential.org</a:t>
            </a:r>
            <a:endParaRPr lang="en-US" dirty="0"/>
          </a:p>
          <a:p>
            <a:endParaRPr lang="en-US" dirty="0"/>
          </a:p>
        </p:txBody>
      </p:sp>
    </p:spTree>
    <p:extLst>
      <p:ext uri="{BB962C8B-B14F-4D97-AF65-F5344CB8AC3E}">
        <p14:creationId xmlns:p14="http://schemas.microsoft.com/office/powerpoint/2010/main" val="4424373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6315" y="296410"/>
            <a:ext cx="8229600" cy="1143000"/>
          </a:xfrm>
        </p:spPr>
        <p:txBody>
          <a:bodyPr/>
          <a:lstStyle/>
          <a:p>
            <a:pPr algn="ctr"/>
            <a:r>
              <a:rPr lang="en-US" dirty="0">
                <a:effectLst>
                  <a:outerShdw blurRad="38100" dist="38100" dir="2700000" algn="tl">
                    <a:srgbClr val="000000">
                      <a:alpha val="43137"/>
                    </a:srgbClr>
                  </a:outerShdw>
                </a:effectLst>
              </a:rPr>
              <a:t>For more soil background info:</a:t>
            </a:r>
          </a:p>
        </p:txBody>
      </p:sp>
      <p:sp>
        <p:nvSpPr>
          <p:cNvPr id="5" name="Content Placeholder 2"/>
          <p:cNvSpPr txBox="1">
            <a:spLocks/>
          </p:cNvSpPr>
          <p:nvPr/>
        </p:nvSpPr>
        <p:spPr>
          <a:xfrm>
            <a:off x="533400" y="1970314"/>
            <a:ext cx="8229600" cy="4582886"/>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buFontTx/>
              <a:buNone/>
            </a:pPr>
            <a:r>
              <a:rPr lang="en-US" altLang="en-US" sz="3600" dirty="0">
                <a:hlinkClick r:id="rId3"/>
              </a:rPr>
              <a:t>Field Book for Describing and Sampling Soils</a:t>
            </a:r>
            <a:r>
              <a:rPr lang="en-US" altLang="en-US" sz="3600" dirty="0"/>
              <a:t> – plus </a:t>
            </a:r>
            <a:r>
              <a:rPr lang="en-US" altLang="en-US" sz="3600" dirty="0">
                <a:hlinkClick r:id="rId4"/>
              </a:rPr>
              <a:t>video</a:t>
            </a:r>
            <a:r>
              <a:rPr lang="en-US" altLang="en-US" sz="3600" dirty="0"/>
              <a:t> on how to use it</a:t>
            </a:r>
          </a:p>
          <a:p>
            <a:pPr>
              <a:lnSpc>
                <a:spcPct val="90000"/>
              </a:lnSpc>
              <a:buFontTx/>
              <a:buNone/>
            </a:pPr>
            <a:endParaRPr lang="en-US" altLang="en-US" sz="3600" dirty="0"/>
          </a:p>
          <a:p>
            <a:pPr>
              <a:lnSpc>
                <a:spcPct val="90000"/>
              </a:lnSpc>
              <a:buFontTx/>
              <a:buNone/>
            </a:pPr>
            <a:r>
              <a:rPr lang="en-US" altLang="en-US" sz="3600" dirty="0">
                <a:hlinkClick r:id="rId5"/>
              </a:rPr>
              <a:t>Factors of Soil Formation </a:t>
            </a:r>
            <a:r>
              <a:rPr lang="en-US" altLang="en-US" sz="3600" dirty="0"/>
              <a:t>– classic book by Hans Jenny available online</a:t>
            </a:r>
          </a:p>
          <a:p>
            <a:pPr>
              <a:lnSpc>
                <a:spcPct val="90000"/>
              </a:lnSpc>
              <a:buFontTx/>
              <a:buNone/>
            </a:pPr>
            <a:endParaRPr lang="en-US" altLang="en-US" sz="3600" dirty="0"/>
          </a:p>
          <a:p>
            <a:pPr>
              <a:lnSpc>
                <a:spcPct val="90000"/>
              </a:lnSpc>
              <a:buFontTx/>
              <a:buNone/>
            </a:pPr>
            <a:r>
              <a:rPr lang="en-US" altLang="en-US" sz="3600" dirty="0">
                <a:hlinkClick r:id="rId6"/>
              </a:rPr>
              <a:t>The Nature and Properties of Soils</a:t>
            </a:r>
            <a:r>
              <a:rPr lang="en-US" altLang="en-US" sz="3600" dirty="0"/>
              <a:t> – book to purchase that provides a clearly written, general overview </a:t>
            </a:r>
          </a:p>
          <a:p>
            <a:pPr>
              <a:lnSpc>
                <a:spcPct val="90000"/>
              </a:lnSpc>
              <a:buFontTx/>
              <a:buNone/>
            </a:pPr>
            <a:endParaRPr lang="en-US" altLang="en-US" sz="3600" dirty="0"/>
          </a:p>
          <a:p>
            <a:pPr>
              <a:lnSpc>
                <a:spcPct val="90000"/>
              </a:lnSpc>
              <a:buFontTx/>
              <a:buNone/>
            </a:pPr>
            <a:r>
              <a:rPr lang="en-US" altLang="en-US" sz="3600" dirty="0">
                <a:hlinkClick r:id="rId7"/>
              </a:rPr>
              <a:t>Soils:  Genesis and Geomorphology </a:t>
            </a:r>
            <a:r>
              <a:rPr lang="en-US" altLang="en-US" sz="3600" dirty="0"/>
              <a:t>– textbook to purchase</a:t>
            </a:r>
          </a:p>
          <a:p>
            <a:endParaRPr lang="en-US" altLang="en-US" dirty="0"/>
          </a:p>
        </p:txBody>
      </p:sp>
    </p:spTree>
    <p:extLst>
      <p:ext uri="{BB962C8B-B14F-4D97-AF65-F5344CB8AC3E}">
        <p14:creationId xmlns:p14="http://schemas.microsoft.com/office/powerpoint/2010/main" val="633290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06412" y="495112"/>
            <a:ext cx="4344987" cy="5537387"/>
          </a:xfrm>
          <a:prstGeom prst="rect">
            <a:avLst/>
          </a:prstGeom>
          <a:ln>
            <a:solidFill>
              <a:schemeClr val="tx1"/>
            </a:solidFill>
          </a:ln>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stretch>
            <a:fillRect/>
          </a:stretch>
        </p:blipFill>
        <p:spPr>
          <a:xfrm>
            <a:off x="4224436" y="1054100"/>
            <a:ext cx="4538564" cy="543877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714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7" descr="http://cdn.hgtvgardens.com/dims4/GRDN/1d27669/2147483647/legacy_thumbnail/616x462%5E/quality/90/?url=http%3A%2F%2Fcdn.hgtvgardens.com%2F35%2Fe1%2F49dbdc4544dc92c6d61c3a1f45db%2FRX-DK-GSS03902_loamy-soil_s4x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 y="0"/>
            <a:ext cx="9145363" cy="68590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2771" y="26844"/>
            <a:ext cx="3058594" cy="1569660"/>
          </a:xfrm>
          <a:prstGeom prst="rect">
            <a:avLst/>
          </a:prstGeom>
          <a:noFill/>
        </p:spPr>
        <p:txBody>
          <a:bodyPr wrap="none" rtlCol="0">
            <a:spAutoFit/>
          </a:bodyPr>
          <a:lstStyle/>
          <a:p>
            <a:r>
              <a:rPr lang="en-US" sz="3200" b="1" dirty="0">
                <a:solidFill>
                  <a:schemeClr val="bg1"/>
                </a:solidFill>
                <a:effectLst>
                  <a:outerShdw blurRad="38100" dist="38100" dir="2700000" algn="tl">
                    <a:srgbClr val="000000">
                      <a:alpha val="43137"/>
                    </a:srgbClr>
                  </a:outerShdw>
                </a:effectLst>
              </a:rPr>
              <a:t>Time to Practice!</a:t>
            </a:r>
          </a:p>
          <a:p>
            <a:endParaRPr lang="en-US" sz="3200" b="1" dirty="0">
              <a:solidFill>
                <a:schemeClr val="bg1"/>
              </a:solidFill>
              <a:effectLst>
                <a:outerShdw blurRad="38100" dist="38100" dir="2700000" algn="tl">
                  <a:srgbClr val="000000">
                    <a:alpha val="43137"/>
                  </a:srgbClr>
                </a:outerShdw>
              </a:effectLst>
            </a:endParaRPr>
          </a:p>
          <a:p>
            <a:r>
              <a:rPr lang="en-US" sz="3200" b="1" dirty="0">
                <a:solidFill>
                  <a:schemeClr val="bg1"/>
                </a:solidFill>
                <a:effectLst>
                  <a:outerShdw blurRad="38100" dist="38100" dir="2700000" algn="tl">
                    <a:srgbClr val="000000">
                      <a:alpha val="43137"/>
                    </a:srgbClr>
                  </a:outerShdw>
                </a:effectLst>
              </a:rPr>
              <a:t>Questions?</a:t>
            </a:r>
          </a:p>
        </p:txBody>
      </p:sp>
    </p:spTree>
    <p:extLst>
      <p:ext uri="{BB962C8B-B14F-4D97-AF65-F5344CB8AC3E}">
        <p14:creationId xmlns:p14="http://schemas.microsoft.com/office/powerpoint/2010/main" val="35366578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771" y="26844"/>
            <a:ext cx="5541902" cy="584775"/>
          </a:xfrm>
          <a:prstGeom prst="rect">
            <a:avLst/>
          </a:prstGeom>
          <a:noFill/>
        </p:spPr>
        <p:txBody>
          <a:bodyPr wrap="none" rtlCol="0">
            <a:spAutoFit/>
          </a:bodyPr>
          <a:lstStyle/>
          <a:p>
            <a:r>
              <a:rPr lang="en-US" sz="3200" b="1" dirty="0">
                <a:effectLst>
                  <a:outerShdw blurRad="38100" dist="38100" dir="2700000" algn="tl">
                    <a:srgbClr val="000000">
                      <a:alpha val="43137"/>
                    </a:srgbClr>
                  </a:outerShdw>
                </a:effectLst>
              </a:rPr>
              <a:t>Landscape position: examples!</a:t>
            </a:r>
          </a:p>
        </p:txBody>
      </p:sp>
    </p:spTree>
    <p:extLst>
      <p:ext uri="{BB962C8B-B14F-4D97-AF65-F5344CB8AC3E}">
        <p14:creationId xmlns:p14="http://schemas.microsoft.com/office/powerpoint/2010/main" val="22859068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C5AAE3-31AE-A440-B2A6-11CB6F869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4512"/>
          </a:xfrm>
          <a:prstGeom prst="rect">
            <a:avLst/>
          </a:prstGeom>
        </p:spPr>
      </p:pic>
    </p:spTree>
    <p:extLst>
      <p:ext uri="{BB962C8B-B14F-4D97-AF65-F5344CB8AC3E}">
        <p14:creationId xmlns:p14="http://schemas.microsoft.com/office/powerpoint/2010/main" val="35534944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65365C-3005-D04A-B57C-84EA9C0CC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297714"/>
          </a:xfrm>
          <a:prstGeom prst="rect">
            <a:avLst/>
          </a:prstGeom>
        </p:spPr>
      </p:pic>
    </p:spTree>
    <p:extLst>
      <p:ext uri="{BB962C8B-B14F-4D97-AF65-F5344CB8AC3E}">
        <p14:creationId xmlns:p14="http://schemas.microsoft.com/office/powerpoint/2010/main" val="22224553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05A70-739B-0445-A27C-003ABF89D1E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8C88983-2120-7041-AB9F-E61A4B69B18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094512"/>
          </a:xfrm>
        </p:spPr>
      </p:pic>
    </p:spTree>
    <p:extLst>
      <p:ext uri="{BB962C8B-B14F-4D97-AF65-F5344CB8AC3E}">
        <p14:creationId xmlns:p14="http://schemas.microsoft.com/office/powerpoint/2010/main" val="25106509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05A70-739B-0445-A27C-003ABF89D1E0}"/>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10D856E0-A9E8-A14D-A701-CEE5CF3189E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9374" cy="5272644"/>
          </a:xfrm>
        </p:spPr>
      </p:pic>
    </p:spTree>
    <p:extLst>
      <p:ext uri="{BB962C8B-B14F-4D97-AF65-F5344CB8AC3E}">
        <p14:creationId xmlns:p14="http://schemas.microsoft.com/office/powerpoint/2010/main" val="1538313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9731" y="1138335"/>
            <a:ext cx="905069" cy="867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1"/>
            <a:ext cx="4953000" cy="685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228600" y="1138335"/>
            <a:ext cx="3596951" cy="3304592"/>
          </a:xfrm>
          <a:prstGeom prst="rect">
            <a:avLst/>
          </a:prstGeom>
          <a:solidFill>
            <a:schemeClr val="accent1">
              <a:lumMod val="20000"/>
              <a:lumOff val="8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solidFill>
                  <a:schemeClr val="tx2">
                    <a:lumMod val="75000"/>
                  </a:schemeClr>
                </a:solidFill>
                <a:effectLst>
                  <a:outerShdw blurRad="38100" dist="38100" dir="2700000" algn="tl">
                    <a:srgbClr val="000000">
                      <a:alpha val="43137"/>
                    </a:srgbClr>
                  </a:outerShdw>
                </a:effectLst>
              </a:rPr>
              <a:t>Soil Texture Flowchart</a:t>
            </a:r>
          </a:p>
        </p:txBody>
      </p:sp>
    </p:spTree>
    <p:extLst>
      <p:ext uri="{BB962C8B-B14F-4D97-AF65-F5344CB8AC3E}">
        <p14:creationId xmlns:p14="http://schemas.microsoft.com/office/powerpoint/2010/main" val="2535159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05A70-739B-0445-A27C-003ABF89D1E0}"/>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9452BD4-8273-DE4E-B18E-F411E3A386F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2082" r="3069"/>
          <a:stretch/>
        </p:blipFill>
        <p:spPr>
          <a:xfrm>
            <a:off x="-2330" y="13478"/>
            <a:ext cx="9146330" cy="5389801"/>
          </a:xfrm>
        </p:spPr>
      </p:pic>
    </p:spTree>
    <p:extLst>
      <p:ext uri="{BB962C8B-B14F-4D97-AF65-F5344CB8AC3E}">
        <p14:creationId xmlns:p14="http://schemas.microsoft.com/office/powerpoint/2010/main" val="26077259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05A70-739B-0445-A27C-003ABF89D1E0}"/>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DAC2D2A0-428E-894F-A890-3B5C1442B8B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261228"/>
          </a:xfrm>
        </p:spPr>
      </p:pic>
    </p:spTree>
    <p:extLst>
      <p:ext uri="{BB962C8B-B14F-4D97-AF65-F5344CB8AC3E}">
        <p14:creationId xmlns:p14="http://schemas.microsoft.com/office/powerpoint/2010/main" val="6397528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05A70-739B-0445-A27C-003ABF89D1E0}"/>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8D0FE1CE-A124-6444-B01E-09120E9ED4F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094512"/>
          </a:xfrm>
        </p:spPr>
      </p:pic>
    </p:spTree>
    <p:extLst>
      <p:ext uri="{BB962C8B-B14F-4D97-AF65-F5344CB8AC3E}">
        <p14:creationId xmlns:p14="http://schemas.microsoft.com/office/powerpoint/2010/main" val="34887890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05A70-739B-0445-A27C-003ABF89D1E0}"/>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FC2BE9A3-69AB-3542-B2FA-C4DDAC899E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52296" cy="5260769"/>
          </a:xfrm>
        </p:spPr>
      </p:pic>
    </p:spTree>
    <p:extLst>
      <p:ext uri="{BB962C8B-B14F-4D97-AF65-F5344CB8AC3E}">
        <p14:creationId xmlns:p14="http://schemas.microsoft.com/office/powerpoint/2010/main" val="2575774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05A70-739B-0445-A27C-003ABF89D1E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D851777-20C7-4844-8B69-2BEB385FF8B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0294" cy="6092042"/>
          </a:xfrm>
        </p:spPr>
      </p:pic>
    </p:spTree>
    <p:extLst>
      <p:ext uri="{BB962C8B-B14F-4D97-AF65-F5344CB8AC3E}">
        <p14:creationId xmlns:p14="http://schemas.microsoft.com/office/powerpoint/2010/main" val="41907251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05A70-739B-0445-A27C-003ABF89D1E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54490F8-A3FA-EC4A-94E2-5FC8048E1A0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257079"/>
          </a:xfrm>
        </p:spPr>
      </p:pic>
    </p:spTree>
    <p:extLst>
      <p:ext uri="{BB962C8B-B14F-4D97-AF65-F5344CB8AC3E}">
        <p14:creationId xmlns:p14="http://schemas.microsoft.com/office/powerpoint/2010/main" val="8327371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05A70-739B-0445-A27C-003ABF89D1E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295A499-1C01-CF47-A31E-6321D4809CF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5388" r="14876"/>
          <a:stretch/>
        </p:blipFill>
        <p:spPr>
          <a:xfrm>
            <a:off x="0" y="0"/>
            <a:ext cx="9144000" cy="5243618"/>
          </a:xfrm>
        </p:spPr>
      </p:pic>
    </p:spTree>
    <p:extLst>
      <p:ext uri="{BB962C8B-B14F-4D97-AF65-F5344CB8AC3E}">
        <p14:creationId xmlns:p14="http://schemas.microsoft.com/office/powerpoint/2010/main" val="34160034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05A70-739B-0445-A27C-003ABF89D1E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1A463F8-BC98-5042-8870-0A00164FC1A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163" cy="5248894"/>
          </a:xfrm>
        </p:spPr>
      </p:pic>
    </p:spTree>
    <p:extLst>
      <p:ext uri="{BB962C8B-B14F-4D97-AF65-F5344CB8AC3E}">
        <p14:creationId xmlns:p14="http://schemas.microsoft.com/office/powerpoint/2010/main" val="41926668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05A70-739B-0445-A27C-003ABF89D1E0}"/>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BB5AC559-1F19-5C40-ACD8-2D1B9DE8E4A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094512"/>
          </a:xfrm>
        </p:spPr>
      </p:pic>
    </p:spTree>
    <p:extLst>
      <p:ext uri="{BB962C8B-B14F-4D97-AF65-F5344CB8AC3E}">
        <p14:creationId xmlns:p14="http://schemas.microsoft.com/office/powerpoint/2010/main" val="41290144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05A70-739B-0445-A27C-003ABF89D1E0}"/>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9384175D-1033-C646-A8D8-FCC1E9F445C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9144000" cy="5256000"/>
          </a:xfrm>
        </p:spPr>
      </p:pic>
    </p:spTree>
    <p:extLst>
      <p:ext uri="{BB962C8B-B14F-4D97-AF65-F5344CB8AC3E}">
        <p14:creationId xmlns:p14="http://schemas.microsoft.com/office/powerpoint/2010/main" val="2608133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91598" y="1066800"/>
            <a:ext cx="7552871" cy="5650575"/>
          </a:xfrm>
          <a:prstGeom prst="rect">
            <a:avLst/>
          </a:prstGeom>
        </p:spPr>
      </p:pic>
      <p:sp>
        <p:nvSpPr>
          <p:cNvPr id="8" name="Title 1"/>
          <p:cNvSpPr>
            <a:spLocks noGrp="1"/>
          </p:cNvSpPr>
          <p:nvPr>
            <p:ph type="title"/>
          </p:nvPr>
        </p:nvSpPr>
        <p:spPr>
          <a:xfrm>
            <a:off x="0" y="0"/>
            <a:ext cx="9144000" cy="1143000"/>
          </a:xfrm>
        </p:spPr>
        <p:txBody>
          <a:bodyPr anchor="ctr">
            <a:normAutofit/>
          </a:bodyPr>
          <a:lstStyle/>
          <a:p>
            <a:pPr algn="ctr"/>
            <a:r>
              <a:rPr lang="en-US" sz="2700" b="1" dirty="0">
                <a:solidFill>
                  <a:schemeClr val="tx1"/>
                </a:solidFill>
                <a:effectLst>
                  <a:outerShdw blurRad="38100" dist="38100" dir="2700000" algn="tl">
                    <a:srgbClr val="000000">
                      <a:alpha val="43137"/>
                    </a:srgbClr>
                  </a:outerShdw>
                </a:effectLst>
                <a:latin typeface="Calisto MT" charset="0"/>
                <a:ea typeface="Calisto MT" charset="0"/>
                <a:cs typeface="Calisto MT" charset="0"/>
              </a:rPr>
              <a:t>Ecological sites: </a:t>
            </a:r>
            <a:br>
              <a:rPr lang="en-US" sz="2700" b="1" dirty="0">
                <a:solidFill>
                  <a:schemeClr val="tx1"/>
                </a:solidFill>
                <a:effectLst>
                  <a:outerShdw blurRad="38100" dist="38100" dir="2700000" algn="tl">
                    <a:srgbClr val="000000">
                      <a:alpha val="43137"/>
                    </a:srgbClr>
                  </a:outerShdw>
                </a:effectLst>
                <a:latin typeface="Calisto MT" charset="0"/>
                <a:ea typeface="Calisto MT" charset="0"/>
                <a:cs typeface="Calisto MT" charset="0"/>
              </a:rPr>
            </a:br>
            <a:r>
              <a:rPr lang="en-US" sz="2700" b="1" dirty="0">
                <a:solidFill>
                  <a:schemeClr val="tx1"/>
                </a:solidFill>
                <a:effectLst>
                  <a:outerShdw blurRad="38100" dist="38100" dir="2700000" algn="tl">
                    <a:srgbClr val="000000">
                      <a:alpha val="43137"/>
                    </a:srgbClr>
                  </a:outerShdw>
                </a:effectLst>
                <a:latin typeface="Calisto MT" charset="0"/>
                <a:ea typeface="Calisto MT" charset="0"/>
                <a:cs typeface="Calisto MT" charset="0"/>
              </a:rPr>
              <a:t>why botanists and land managers care about soil.</a:t>
            </a:r>
          </a:p>
        </p:txBody>
      </p:sp>
    </p:spTree>
    <p:extLst>
      <p:ext uri="{BB962C8B-B14F-4D97-AF65-F5344CB8AC3E}">
        <p14:creationId xmlns:p14="http://schemas.microsoft.com/office/powerpoint/2010/main" val="37621251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4E811A-AAAC-1B49-A812-AFF18EA3A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4512"/>
          </a:xfrm>
          <a:prstGeom prst="rect">
            <a:avLst/>
          </a:prstGeom>
        </p:spPr>
      </p:pic>
    </p:spTree>
    <p:extLst>
      <p:ext uri="{BB962C8B-B14F-4D97-AF65-F5344CB8AC3E}">
        <p14:creationId xmlns:p14="http://schemas.microsoft.com/office/powerpoint/2010/main" val="2397011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81000" y="0"/>
            <a:ext cx="8763000" cy="1143000"/>
          </a:xfrm>
        </p:spPr>
        <p:txBody>
          <a:bodyPr>
            <a:normAutofit/>
          </a:bodyPr>
          <a:lstStyle/>
          <a:p>
            <a:pPr algn="l"/>
            <a:r>
              <a:rPr lang="en-US" sz="3300" dirty="0">
                <a:solidFill>
                  <a:schemeClr val="tx1"/>
                </a:solidFill>
                <a:effectLst>
                  <a:outerShdw blurRad="38100" dist="38100" dir="2700000" algn="tl">
                    <a:srgbClr val="000000">
                      <a:alpha val="43137"/>
                    </a:srgbClr>
                  </a:outerShdw>
                </a:effectLst>
                <a:latin typeface="Calisto MT" charset="0"/>
                <a:ea typeface="Calisto MT" charset="0"/>
                <a:cs typeface="Calisto MT" charset="0"/>
              </a:rPr>
              <a:t>Vegetation varies with:</a:t>
            </a:r>
          </a:p>
        </p:txBody>
      </p:sp>
      <p:sp>
        <p:nvSpPr>
          <p:cNvPr id="4" name="Rectangle 3"/>
          <p:cNvSpPr/>
          <p:nvPr/>
        </p:nvSpPr>
        <p:spPr>
          <a:xfrm>
            <a:off x="533400" y="1764964"/>
            <a:ext cx="7353300" cy="861774"/>
          </a:xfrm>
          <a:prstGeom prst="rect">
            <a:avLst/>
          </a:prstGeom>
        </p:spPr>
        <p:txBody>
          <a:bodyPr wrap="square">
            <a:spAutoFit/>
          </a:bodyPr>
          <a:lstStyle/>
          <a:p>
            <a:pPr marL="342900" indent="-342900">
              <a:buFont typeface="Arial" charset="0"/>
              <a:buChar char="•"/>
            </a:pPr>
            <a:r>
              <a:rPr lang="en-US" sz="2500" dirty="0">
                <a:latin typeface="Calisto MT" charset="0"/>
                <a:ea typeface="Calisto MT" charset="0"/>
                <a:cs typeface="Calisto MT" charset="0"/>
              </a:rPr>
              <a:t>temperature</a:t>
            </a:r>
          </a:p>
          <a:p>
            <a:pPr marL="342900" indent="-342900">
              <a:buFont typeface="Arial" charset="0"/>
              <a:buChar char="•"/>
            </a:pPr>
            <a:r>
              <a:rPr lang="en-US" sz="2500" dirty="0">
                <a:latin typeface="Calisto MT" charset="0"/>
                <a:ea typeface="Calisto MT" charset="0"/>
                <a:cs typeface="Calisto MT" charset="0"/>
              </a:rPr>
              <a:t>precipitation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0"/>
            <a:ext cx="3429000" cy="2286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2286000"/>
            <a:ext cx="3483799" cy="232253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4571651"/>
            <a:ext cx="3467100" cy="2311400"/>
          </a:xfrm>
          <a:prstGeom prst="rect">
            <a:avLst/>
          </a:prstGeom>
        </p:spPr>
      </p:pic>
    </p:spTree>
    <p:extLst>
      <p:ext uri="{BB962C8B-B14F-4D97-AF65-F5344CB8AC3E}">
        <p14:creationId xmlns:p14="http://schemas.microsoft.com/office/powerpoint/2010/main" val="651444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81000" y="0"/>
            <a:ext cx="8763000" cy="1143000"/>
          </a:xfrm>
        </p:spPr>
        <p:txBody>
          <a:bodyPr>
            <a:normAutofit/>
          </a:bodyPr>
          <a:lstStyle/>
          <a:p>
            <a:pPr algn="l"/>
            <a:r>
              <a:rPr lang="en-US" sz="3300" dirty="0">
                <a:solidFill>
                  <a:schemeClr val="tx1"/>
                </a:solidFill>
                <a:effectLst>
                  <a:outerShdw blurRad="38100" dist="38100" dir="2700000" algn="tl">
                    <a:srgbClr val="000000">
                      <a:alpha val="43137"/>
                    </a:srgbClr>
                  </a:outerShdw>
                </a:effectLst>
                <a:latin typeface="Calisto MT" charset="0"/>
                <a:ea typeface="Calisto MT" charset="0"/>
                <a:cs typeface="Calisto MT" charset="0"/>
              </a:rPr>
              <a:t>Vegetation varies with:</a:t>
            </a:r>
          </a:p>
        </p:txBody>
      </p:sp>
      <p:sp>
        <p:nvSpPr>
          <p:cNvPr id="4" name="Rectangle 3"/>
          <p:cNvSpPr/>
          <p:nvPr/>
        </p:nvSpPr>
        <p:spPr>
          <a:xfrm>
            <a:off x="533400" y="1761977"/>
            <a:ext cx="7353300" cy="1246495"/>
          </a:xfrm>
          <a:prstGeom prst="rect">
            <a:avLst/>
          </a:prstGeom>
        </p:spPr>
        <p:txBody>
          <a:bodyPr wrap="square">
            <a:spAutoFit/>
          </a:bodyPr>
          <a:lstStyle/>
          <a:p>
            <a:pPr marL="342900" indent="-342900">
              <a:buFont typeface="Arial" charset="0"/>
              <a:buChar char="•"/>
            </a:pPr>
            <a:r>
              <a:rPr lang="en-US" sz="2500" dirty="0">
                <a:latin typeface="Calisto MT" charset="0"/>
                <a:ea typeface="Calisto MT" charset="0"/>
                <a:cs typeface="Calisto MT" charset="0"/>
              </a:rPr>
              <a:t>temperature</a:t>
            </a:r>
          </a:p>
          <a:p>
            <a:pPr marL="342900" indent="-342900">
              <a:buFont typeface="Arial" charset="0"/>
              <a:buChar char="•"/>
            </a:pPr>
            <a:r>
              <a:rPr lang="en-US" sz="2500" dirty="0">
                <a:latin typeface="Calisto MT" charset="0"/>
                <a:ea typeface="Calisto MT" charset="0"/>
                <a:cs typeface="Calisto MT" charset="0"/>
              </a:rPr>
              <a:t>precipitation</a:t>
            </a:r>
          </a:p>
          <a:p>
            <a:pPr marL="342900" indent="-342900">
              <a:buFont typeface="Arial" charset="0"/>
              <a:buChar char="•"/>
            </a:pPr>
            <a:r>
              <a:rPr lang="en-US" sz="2500" dirty="0">
                <a:latin typeface="Calisto MT" charset="0"/>
                <a:ea typeface="Calisto MT" charset="0"/>
                <a:cs typeface="Calisto MT" charset="0"/>
              </a:rPr>
              <a:t>geomorphology</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8706" y="1295400"/>
            <a:ext cx="5915294" cy="3943529"/>
          </a:xfrm>
          <a:prstGeom prst="rect">
            <a:avLst/>
          </a:prstGeom>
        </p:spPr>
      </p:pic>
    </p:spTree>
    <p:extLst>
      <p:ext uri="{BB962C8B-B14F-4D97-AF65-F5344CB8AC3E}">
        <p14:creationId xmlns:p14="http://schemas.microsoft.com/office/powerpoint/2010/main" val="4266982733"/>
      </p:ext>
    </p:extLst>
  </p:cSld>
  <p:clrMapOvr>
    <a:masterClrMapping/>
  </p:clrMapOvr>
</p:sld>
</file>

<file path=ppt/theme/theme1.xml><?xml version="1.0" encoding="utf-8"?>
<a:theme xmlns:a="http://schemas.openxmlformats.org/drawingml/2006/main" name="Retrospect">
  <a:themeElements>
    <a:clrScheme name="Custom 1">
      <a:dk1>
        <a:srgbClr val="000000"/>
      </a:dk1>
      <a:lt1>
        <a:sysClr val="window" lastClr="FFFFFF"/>
      </a:lt1>
      <a:dk2>
        <a:srgbClr val="637052"/>
      </a:dk2>
      <a:lt2>
        <a:srgbClr val="FFFFFF"/>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5304</TotalTime>
  <Words>4940</Words>
  <Application>Microsoft Macintosh PowerPoint</Application>
  <PresentationFormat>On-screen Show (4:3)</PresentationFormat>
  <Paragraphs>482</Paragraphs>
  <Slides>70</Slides>
  <Notes>70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ＭＳ Ｐゴシック</vt:lpstr>
      <vt:lpstr>Abadi MT Condensed Extra Bold</vt:lpstr>
      <vt:lpstr>Arial</vt:lpstr>
      <vt:lpstr>Calibri</vt:lpstr>
      <vt:lpstr>Calisto MT</vt:lpstr>
      <vt:lpstr>Candara</vt:lpstr>
      <vt:lpstr>Wingdings</vt:lpstr>
      <vt:lpstr>Retrospect</vt:lpstr>
      <vt:lpstr>Soil Texture</vt:lpstr>
      <vt:lpstr>Reading a Soil Texture Triangle</vt:lpstr>
      <vt:lpstr>Reading a Soil Texture Triangle</vt:lpstr>
      <vt:lpstr>Example</vt:lpstr>
      <vt:lpstr>Example</vt:lpstr>
      <vt:lpstr>PowerPoint Presentation</vt:lpstr>
      <vt:lpstr>Ecological sites:  why botanists and land managers care about soil.</vt:lpstr>
      <vt:lpstr>Vegetation varies with:</vt:lpstr>
      <vt:lpstr>Vegetation varies with:</vt:lpstr>
      <vt:lpstr>Vegetation varies with:</vt:lpstr>
      <vt:lpstr>Vegetation varies with:</vt:lpstr>
      <vt:lpstr>Ecological site:</vt:lpstr>
      <vt:lpstr>Ecological sites</vt:lpstr>
      <vt:lpstr>Ecological sites</vt:lpstr>
      <vt:lpstr>Ecological sites</vt:lpstr>
      <vt:lpstr>Introduction  to Plot Characterization</vt:lpstr>
      <vt:lpstr>Objectives</vt:lpstr>
      <vt:lpstr>PowerPoint Presentation</vt:lpstr>
      <vt:lpstr>PowerPoint Presentation</vt:lpstr>
      <vt:lpstr>PowerPoint Presentation</vt:lpstr>
      <vt:lpstr>PowerPoint Presentation</vt:lpstr>
      <vt:lpstr>PowerPoint Presentation</vt:lpstr>
      <vt:lpstr>PowerPoint Presentation</vt:lpstr>
      <vt:lpstr>What soil properties does AIM require you to measure?</vt:lpstr>
      <vt:lpstr>How many horizons do you see?</vt:lpstr>
      <vt:lpstr>How many horizons do you see?</vt:lpstr>
      <vt:lpstr>Soil Coarse Fragment Content</vt:lpstr>
      <vt:lpstr>Soil Coarse Fragment Content</vt:lpstr>
      <vt:lpstr>Percent Clay</vt:lpstr>
      <vt:lpstr>Effervescence </vt:lpstr>
      <vt:lpstr>Soil Structure </vt:lpstr>
      <vt:lpstr>Soil Structure </vt:lpstr>
      <vt:lpstr>Soil Color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Soil and ecological site resources</vt:lpstr>
      <vt:lpstr>For more soil background info: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Inventory and Monitoring:  Introduction to Soils and Ecological Sites</dc:title>
  <dc:creator>Lamagna, Sarah F</dc:creator>
  <cp:lastModifiedBy>Patrick Alexander</cp:lastModifiedBy>
  <cp:revision>209</cp:revision>
  <cp:lastPrinted>2016-07-26T13:54:29Z</cp:lastPrinted>
  <dcterms:created xsi:type="dcterms:W3CDTF">2015-04-27T14:05:44Z</dcterms:created>
  <dcterms:modified xsi:type="dcterms:W3CDTF">2019-05-08T01:09:35Z</dcterms:modified>
</cp:coreProperties>
</file>