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1" r:id="rId2"/>
    <p:sldId id="296" r:id="rId3"/>
    <p:sldId id="261" r:id="rId4"/>
    <p:sldId id="276" r:id="rId5"/>
    <p:sldId id="257" r:id="rId6"/>
    <p:sldId id="267" r:id="rId7"/>
    <p:sldId id="283" r:id="rId8"/>
    <p:sldId id="260" r:id="rId9"/>
    <p:sldId id="262" r:id="rId10"/>
    <p:sldId id="284" r:id="rId11"/>
    <p:sldId id="269" r:id="rId12"/>
    <p:sldId id="293" r:id="rId13"/>
    <p:sldId id="294" r:id="rId14"/>
    <p:sldId id="285" r:id="rId15"/>
    <p:sldId id="270" r:id="rId16"/>
    <p:sldId id="286" r:id="rId17"/>
    <p:sldId id="271" r:id="rId18"/>
    <p:sldId id="287" r:id="rId19"/>
    <p:sldId id="272" r:id="rId20"/>
    <p:sldId id="288" r:id="rId21"/>
    <p:sldId id="273" r:id="rId22"/>
    <p:sldId id="290" r:id="rId23"/>
    <p:sldId id="264" r:id="rId24"/>
    <p:sldId id="292" r:id="rId25"/>
    <p:sldId id="289" r:id="rId26"/>
    <p:sldId id="29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85471" autoAdjust="0"/>
  </p:normalViewPr>
  <p:slideViewPr>
    <p:cSldViewPr>
      <p:cViewPr varScale="1">
        <p:scale>
          <a:sx n="61" d="100"/>
          <a:sy n="61" d="100"/>
        </p:scale>
        <p:origin x="1638" y="78"/>
      </p:cViewPr>
      <p:guideLst>
        <p:guide orient="horz" pos="2160"/>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53281-7ACE-46DD-83BE-C7A32D13C3DB}" type="datetimeFigureOut">
              <a:rPr lang="en-US" smtClean="0"/>
              <a:t>3/4/2019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25D7-C4C7-4BEA-99F8-A7B1F0475885}" type="slidenum">
              <a:rPr lang="en-US" smtClean="0"/>
              <a:t>‹#›</a:t>
            </a:fld>
            <a:endParaRPr lang="en-US"/>
          </a:p>
        </p:txBody>
      </p:sp>
    </p:spTree>
    <p:extLst>
      <p:ext uri="{BB962C8B-B14F-4D97-AF65-F5344CB8AC3E}">
        <p14:creationId xmlns:p14="http://schemas.microsoft.com/office/powerpoint/2010/main" val="255280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the instructor - the format of this presentation should be more of a dialogue rather than a typical </a:t>
            </a:r>
            <a:r>
              <a:rPr lang="en-US" sz="1200" b="0" i="0" u="none" strike="noStrike" kern="1200" dirty="0" err="1">
                <a:solidFill>
                  <a:schemeClr val="tx1"/>
                </a:solidFill>
                <a:effectLst/>
                <a:latin typeface="+mn-lt"/>
                <a:ea typeface="+mn-ea"/>
                <a:cs typeface="+mn-cs"/>
              </a:rPr>
              <a:t>powerpoint</a:t>
            </a:r>
            <a:r>
              <a:rPr lang="en-US" sz="1200" b="0" i="0" u="none" strike="noStrike" kern="1200" dirty="0">
                <a:solidFill>
                  <a:schemeClr val="tx1"/>
                </a:solidFill>
                <a:effectLst/>
                <a:latin typeface="+mn-lt"/>
                <a:ea typeface="+mn-ea"/>
                <a:cs typeface="+mn-cs"/>
              </a:rPr>
              <a:t>. Ask the class to answer each question before going over the answers to maintaining all QA/QC. It is helpful to have some sort of motivator (like candy) to increase participation</a:t>
            </a:r>
            <a:endParaRPr lang="en-US" dirty="0"/>
          </a:p>
        </p:txBody>
      </p:sp>
      <p:sp>
        <p:nvSpPr>
          <p:cNvPr id="4" name="Slide Number Placeholder 3"/>
          <p:cNvSpPr>
            <a:spLocks noGrp="1"/>
          </p:cNvSpPr>
          <p:nvPr>
            <p:ph type="sldNum" sz="quarter" idx="5"/>
          </p:nvPr>
        </p:nvSpPr>
        <p:spPr/>
        <p:txBody>
          <a:bodyPr/>
          <a:lstStyle/>
          <a:p>
            <a:fld id="{B21F25D7-C4C7-4BEA-99F8-A7B1F0475885}" type="slidenum">
              <a:rPr lang="en-US" smtClean="0"/>
              <a:t>1</a:t>
            </a:fld>
            <a:endParaRPr lang="en-US"/>
          </a:p>
        </p:txBody>
      </p:sp>
    </p:spTree>
    <p:extLst>
      <p:ext uri="{BB962C8B-B14F-4D97-AF65-F5344CB8AC3E}">
        <p14:creationId xmlns:p14="http://schemas.microsoft.com/office/powerpoint/2010/main" val="664456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class the things to keep in mind when taking photos. Have them list everything</a:t>
            </a:r>
          </a:p>
        </p:txBody>
      </p:sp>
      <p:sp>
        <p:nvSpPr>
          <p:cNvPr id="4" name="Slide Number Placeholder 3"/>
          <p:cNvSpPr>
            <a:spLocks noGrp="1"/>
          </p:cNvSpPr>
          <p:nvPr>
            <p:ph type="sldNum" sz="quarter" idx="5"/>
          </p:nvPr>
        </p:nvSpPr>
        <p:spPr/>
        <p:txBody>
          <a:bodyPr/>
          <a:lstStyle/>
          <a:p>
            <a:fld id="{B21F25D7-C4C7-4BEA-99F8-A7B1F0475885}" type="slidenum">
              <a:rPr lang="en-US" smtClean="0"/>
              <a:t>10</a:t>
            </a:fld>
            <a:endParaRPr lang="en-US"/>
          </a:p>
        </p:txBody>
      </p:sp>
    </p:spTree>
    <p:extLst>
      <p:ext uri="{BB962C8B-B14F-4D97-AF65-F5344CB8AC3E}">
        <p14:creationId xmlns:p14="http://schemas.microsoft.com/office/powerpoint/2010/main" val="76326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to list things to keep in mind</a:t>
            </a:r>
          </a:p>
        </p:txBody>
      </p:sp>
      <p:sp>
        <p:nvSpPr>
          <p:cNvPr id="4" name="Slide Number Placeholder 3"/>
          <p:cNvSpPr>
            <a:spLocks noGrp="1"/>
          </p:cNvSpPr>
          <p:nvPr>
            <p:ph type="sldNum" sz="quarter" idx="5"/>
          </p:nvPr>
        </p:nvSpPr>
        <p:spPr/>
        <p:txBody>
          <a:bodyPr/>
          <a:lstStyle/>
          <a:p>
            <a:fld id="{B21F25D7-C4C7-4BEA-99F8-A7B1F0475885}" type="slidenum">
              <a:rPr lang="en-US" smtClean="0"/>
              <a:t>12</a:t>
            </a:fld>
            <a:endParaRPr lang="en-US"/>
          </a:p>
        </p:txBody>
      </p:sp>
    </p:spTree>
    <p:extLst>
      <p:ext uri="{BB962C8B-B14F-4D97-AF65-F5344CB8AC3E}">
        <p14:creationId xmlns:p14="http://schemas.microsoft.com/office/powerpoint/2010/main" val="2259799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what to keep in mind for LPI</a:t>
            </a:r>
          </a:p>
        </p:txBody>
      </p:sp>
      <p:sp>
        <p:nvSpPr>
          <p:cNvPr id="4" name="Slide Number Placeholder 3"/>
          <p:cNvSpPr>
            <a:spLocks noGrp="1"/>
          </p:cNvSpPr>
          <p:nvPr>
            <p:ph type="sldNum" sz="quarter" idx="5"/>
          </p:nvPr>
        </p:nvSpPr>
        <p:spPr/>
        <p:txBody>
          <a:bodyPr/>
          <a:lstStyle/>
          <a:p>
            <a:fld id="{B21F25D7-C4C7-4BEA-99F8-A7B1F0475885}" type="slidenum">
              <a:rPr lang="en-US" smtClean="0"/>
              <a:t>14</a:t>
            </a:fld>
            <a:endParaRPr lang="en-US"/>
          </a:p>
        </p:txBody>
      </p:sp>
    </p:spTree>
    <p:extLst>
      <p:ext uri="{BB962C8B-B14F-4D97-AF65-F5344CB8AC3E}">
        <p14:creationId xmlns:p14="http://schemas.microsoft.com/office/powerpoint/2010/main" val="477361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things to keep in mind for height</a:t>
            </a:r>
          </a:p>
        </p:txBody>
      </p:sp>
      <p:sp>
        <p:nvSpPr>
          <p:cNvPr id="4" name="Slide Number Placeholder 3"/>
          <p:cNvSpPr>
            <a:spLocks noGrp="1"/>
          </p:cNvSpPr>
          <p:nvPr>
            <p:ph type="sldNum" sz="quarter" idx="5"/>
          </p:nvPr>
        </p:nvSpPr>
        <p:spPr/>
        <p:txBody>
          <a:bodyPr/>
          <a:lstStyle/>
          <a:p>
            <a:fld id="{B21F25D7-C4C7-4BEA-99F8-A7B1F0475885}" type="slidenum">
              <a:rPr lang="en-US" smtClean="0"/>
              <a:t>16</a:t>
            </a:fld>
            <a:endParaRPr lang="en-US"/>
          </a:p>
        </p:txBody>
      </p:sp>
    </p:spTree>
    <p:extLst>
      <p:ext uri="{BB962C8B-B14F-4D97-AF65-F5344CB8AC3E}">
        <p14:creationId xmlns:p14="http://schemas.microsoft.com/office/powerpoint/2010/main" val="1960080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what to keep in mind for gap</a:t>
            </a:r>
          </a:p>
        </p:txBody>
      </p:sp>
      <p:sp>
        <p:nvSpPr>
          <p:cNvPr id="4" name="Slide Number Placeholder 3"/>
          <p:cNvSpPr>
            <a:spLocks noGrp="1"/>
          </p:cNvSpPr>
          <p:nvPr>
            <p:ph type="sldNum" sz="quarter" idx="5"/>
          </p:nvPr>
        </p:nvSpPr>
        <p:spPr/>
        <p:txBody>
          <a:bodyPr/>
          <a:lstStyle/>
          <a:p>
            <a:fld id="{B21F25D7-C4C7-4BEA-99F8-A7B1F0475885}" type="slidenum">
              <a:rPr lang="en-US" smtClean="0"/>
              <a:t>18</a:t>
            </a:fld>
            <a:endParaRPr lang="en-US"/>
          </a:p>
        </p:txBody>
      </p:sp>
    </p:spTree>
    <p:extLst>
      <p:ext uri="{BB962C8B-B14F-4D97-AF65-F5344CB8AC3E}">
        <p14:creationId xmlns:p14="http://schemas.microsoft.com/office/powerpoint/2010/main" val="2850261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what to keep in mind for soil stability </a:t>
            </a:r>
          </a:p>
        </p:txBody>
      </p:sp>
      <p:sp>
        <p:nvSpPr>
          <p:cNvPr id="4" name="Slide Number Placeholder 3"/>
          <p:cNvSpPr>
            <a:spLocks noGrp="1"/>
          </p:cNvSpPr>
          <p:nvPr>
            <p:ph type="sldNum" sz="quarter" idx="5"/>
          </p:nvPr>
        </p:nvSpPr>
        <p:spPr/>
        <p:txBody>
          <a:bodyPr/>
          <a:lstStyle/>
          <a:p>
            <a:fld id="{B21F25D7-C4C7-4BEA-99F8-A7B1F0475885}" type="slidenum">
              <a:rPr lang="en-US" smtClean="0"/>
              <a:t>20</a:t>
            </a:fld>
            <a:endParaRPr lang="en-US"/>
          </a:p>
        </p:txBody>
      </p:sp>
    </p:spTree>
    <p:extLst>
      <p:ext uri="{BB962C8B-B14F-4D97-AF65-F5344CB8AC3E}">
        <p14:creationId xmlns:p14="http://schemas.microsoft.com/office/powerpoint/2010/main" val="3974937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what to keep in mind for species richness</a:t>
            </a:r>
          </a:p>
        </p:txBody>
      </p:sp>
      <p:sp>
        <p:nvSpPr>
          <p:cNvPr id="4" name="Slide Number Placeholder 3"/>
          <p:cNvSpPr>
            <a:spLocks noGrp="1"/>
          </p:cNvSpPr>
          <p:nvPr>
            <p:ph type="sldNum" sz="quarter" idx="5"/>
          </p:nvPr>
        </p:nvSpPr>
        <p:spPr/>
        <p:txBody>
          <a:bodyPr/>
          <a:lstStyle/>
          <a:p>
            <a:fld id="{B21F25D7-C4C7-4BEA-99F8-A7B1F0475885}" type="slidenum">
              <a:rPr lang="en-US" smtClean="0"/>
              <a:t>22</a:t>
            </a:fld>
            <a:endParaRPr lang="en-US"/>
          </a:p>
        </p:txBody>
      </p:sp>
    </p:spTree>
    <p:extLst>
      <p:ext uri="{BB962C8B-B14F-4D97-AF65-F5344CB8AC3E}">
        <p14:creationId xmlns:p14="http://schemas.microsoft.com/office/powerpoint/2010/main" val="235016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class to list QC steps</a:t>
            </a:r>
          </a:p>
        </p:txBody>
      </p:sp>
      <p:sp>
        <p:nvSpPr>
          <p:cNvPr id="4" name="Slide Number Placeholder 3"/>
          <p:cNvSpPr>
            <a:spLocks noGrp="1"/>
          </p:cNvSpPr>
          <p:nvPr>
            <p:ph type="sldNum" sz="quarter" idx="5"/>
          </p:nvPr>
        </p:nvSpPr>
        <p:spPr/>
        <p:txBody>
          <a:bodyPr/>
          <a:lstStyle/>
          <a:p>
            <a:fld id="{B21F25D7-C4C7-4BEA-99F8-A7B1F0475885}" type="slidenum">
              <a:rPr lang="en-US" smtClean="0"/>
              <a:t>24</a:t>
            </a:fld>
            <a:endParaRPr lang="en-US"/>
          </a:p>
        </p:txBody>
      </p:sp>
    </p:spTree>
    <p:extLst>
      <p:ext uri="{BB962C8B-B14F-4D97-AF65-F5344CB8AC3E}">
        <p14:creationId xmlns:p14="http://schemas.microsoft.com/office/powerpoint/2010/main" val="423830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objectives to the class</a:t>
            </a:r>
          </a:p>
        </p:txBody>
      </p:sp>
      <p:sp>
        <p:nvSpPr>
          <p:cNvPr id="4" name="Slide Number Placeholder 3"/>
          <p:cNvSpPr>
            <a:spLocks noGrp="1"/>
          </p:cNvSpPr>
          <p:nvPr>
            <p:ph type="sldNum" sz="quarter" idx="5"/>
          </p:nvPr>
        </p:nvSpPr>
        <p:spPr/>
        <p:txBody>
          <a:bodyPr/>
          <a:lstStyle/>
          <a:p>
            <a:fld id="{B21F25D7-C4C7-4BEA-99F8-A7B1F0475885}" type="slidenum">
              <a:rPr lang="en-US" smtClean="0"/>
              <a:t>2</a:t>
            </a:fld>
            <a:endParaRPr lang="en-US"/>
          </a:p>
        </p:txBody>
      </p:sp>
    </p:spTree>
    <p:extLst>
      <p:ext uri="{BB962C8B-B14F-4D97-AF65-F5344CB8AC3E}">
        <p14:creationId xmlns:p14="http://schemas.microsoft.com/office/powerpoint/2010/main" val="3535780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the definition of quality assurance – note for instructor that there is an animation on this slide</a:t>
            </a:r>
          </a:p>
        </p:txBody>
      </p:sp>
      <p:sp>
        <p:nvSpPr>
          <p:cNvPr id="4" name="Slide Number Placeholder 3"/>
          <p:cNvSpPr>
            <a:spLocks noGrp="1"/>
          </p:cNvSpPr>
          <p:nvPr>
            <p:ph type="sldNum" sz="quarter" idx="5"/>
          </p:nvPr>
        </p:nvSpPr>
        <p:spPr/>
        <p:txBody>
          <a:bodyPr/>
          <a:lstStyle/>
          <a:p>
            <a:fld id="{B21F25D7-C4C7-4BEA-99F8-A7B1F0475885}" type="slidenum">
              <a:rPr lang="en-US" smtClean="0"/>
              <a:t>3</a:t>
            </a:fld>
            <a:endParaRPr lang="en-US"/>
          </a:p>
        </p:txBody>
      </p:sp>
    </p:spTree>
    <p:extLst>
      <p:ext uri="{BB962C8B-B14F-4D97-AF65-F5344CB8AC3E}">
        <p14:creationId xmlns:p14="http://schemas.microsoft.com/office/powerpoint/2010/main" val="998668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the definition of quality control – note for instructor that there is an animation on this slide</a:t>
            </a:r>
          </a:p>
        </p:txBody>
      </p:sp>
      <p:sp>
        <p:nvSpPr>
          <p:cNvPr id="4" name="Slide Number Placeholder 3"/>
          <p:cNvSpPr>
            <a:spLocks noGrp="1"/>
          </p:cNvSpPr>
          <p:nvPr>
            <p:ph type="sldNum" sz="quarter" idx="5"/>
          </p:nvPr>
        </p:nvSpPr>
        <p:spPr/>
        <p:txBody>
          <a:bodyPr/>
          <a:lstStyle/>
          <a:p>
            <a:fld id="{B21F25D7-C4C7-4BEA-99F8-A7B1F0475885}" type="slidenum">
              <a:rPr lang="en-US" smtClean="0"/>
              <a:t>4</a:t>
            </a:fld>
            <a:endParaRPr lang="en-US"/>
          </a:p>
        </p:txBody>
      </p:sp>
    </p:spTree>
    <p:extLst>
      <p:ext uri="{BB962C8B-B14F-4D97-AF65-F5344CB8AC3E}">
        <p14:creationId xmlns:p14="http://schemas.microsoft.com/office/powerpoint/2010/main" val="1293254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QA/QC process is iterative and ongoing. Right now we are working on QA through this training! And QC through DIMA preparation. Something to note is that the field crew is ultimately responsible for the entirety of quality assurance as they are the only people who interact with the actual data collection. </a:t>
            </a:r>
          </a:p>
        </p:txBody>
      </p:sp>
      <p:sp>
        <p:nvSpPr>
          <p:cNvPr id="4" name="Slide Number Placeholder 3"/>
          <p:cNvSpPr>
            <a:spLocks noGrp="1"/>
          </p:cNvSpPr>
          <p:nvPr>
            <p:ph type="sldNum" sz="quarter" idx="5"/>
          </p:nvPr>
        </p:nvSpPr>
        <p:spPr/>
        <p:txBody>
          <a:bodyPr/>
          <a:lstStyle/>
          <a:p>
            <a:fld id="{B21F25D7-C4C7-4BEA-99F8-A7B1F0475885}" type="slidenum">
              <a:rPr lang="en-US" smtClean="0"/>
              <a:t>5</a:t>
            </a:fld>
            <a:endParaRPr lang="en-US"/>
          </a:p>
        </p:txBody>
      </p:sp>
    </p:spTree>
    <p:extLst>
      <p:ext uri="{BB962C8B-B14F-4D97-AF65-F5344CB8AC3E}">
        <p14:creationId xmlns:p14="http://schemas.microsoft.com/office/powerpoint/2010/main" val="377871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assurance isn’t an overly complicated process. It is as simple as, does this make sense? Run quick DIMA reports to see if the numbers are adding up. Do you really have 100% bare ground? </a:t>
            </a:r>
          </a:p>
          <a:p>
            <a:r>
              <a:rPr lang="en-US" dirty="0"/>
              <a:t>Never be ashamed to go back to the manual with questions. We all do!</a:t>
            </a:r>
          </a:p>
        </p:txBody>
      </p:sp>
      <p:sp>
        <p:nvSpPr>
          <p:cNvPr id="4" name="Slide Number Placeholder 3"/>
          <p:cNvSpPr>
            <a:spLocks noGrp="1"/>
          </p:cNvSpPr>
          <p:nvPr>
            <p:ph type="sldNum" sz="quarter" idx="5"/>
          </p:nvPr>
        </p:nvSpPr>
        <p:spPr/>
        <p:txBody>
          <a:bodyPr/>
          <a:lstStyle/>
          <a:p>
            <a:fld id="{B21F25D7-C4C7-4BEA-99F8-A7B1F0475885}" type="slidenum">
              <a:rPr lang="en-US" smtClean="0"/>
              <a:t>6</a:t>
            </a:fld>
            <a:endParaRPr lang="en-US"/>
          </a:p>
        </p:txBody>
      </p:sp>
    </p:spTree>
    <p:extLst>
      <p:ext uri="{BB962C8B-B14F-4D97-AF65-F5344CB8AC3E}">
        <p14:creationId xmlns:p14="http://schemas.microsoft.com/office/powerpoint/2010/main" val="1636151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 and QC can be summarized in to three rules of thumb: completeness, correctness and consistency.</a:t>
            </a:r>
          </a:p>
          <a:p>
            <a:pPr marL="228600" indent="-228600">
              <a:buAutoNum type="arabicPeriod"/>
            </a:pPr>
            <a:r>
              <a:rPr lang="en-US" dirty="0"/>
              <a:t>Do we have all of the data? – 4 photos, plot characterization, plot observation, </a:t>
            </a:r>
            <a:r>
              <a:rPr lang="en-US" dirty="0" err="1"/>
              <a:t>lpi</a:t>
            </a:r>
            <a:r>
              <a:rPr lang="en-US" dirty="0"/>
              <a:t>, height, gap, soil stability, species richness?</a:t>
            </a:r>
          </a:p>
          <a:p>
            <a:pPr marL="228600" indent="-228600">
              <a:buAutoNum type="arabicPeriod"/>
            </a:pPr>
            <a:r>
              <a:rPr lang="en-US" dirty="0"/>
              <a:t>Is the data correct? Have you run the quick reports in DIMA to make sure the data matches what you are seeing?</a:t>
            </a:r>
          </a:p>
          <a:p>
            <a:pPr marL="228600" indent="-228600">
              <a:buAutoNum type="arabicPeriod"/>
            </a:pPr>
            <a:r>
              <a:rPr lang="en-US" dirty="0"/>
              <a:t>Are you being consistent in how you are recording unknown plant codes? Are you identifying plants the same way? Are you reading gap with the leading or trailing edge?</a:t>
            </a:r>
          </a:p>
        </p:txBody>
      </p:sp>
      <p:sp>
        <p:nvSpPr>
          <p:cNvPr id="4" name="Slide Number Placeholder 3"/>
          <p:cNvSpPr>
            <a:spLocks noGrp="1"/>
          </p:cNvSpPr>
          <p:nvPr>
            <p:ph type="sldNum" sz="quarter" idx="5"/>
          </p:nvPr>
        </p:nvSpPr>
        <p:spPr/>
        <p:txBody>
          <a:bodyPr/>
          <a:lstStyle/>
          <a:p>
            <a:fld id="{B21F25D7-C4C7-4BEA-99F8-A7B1F0475885}" type="slidenum">
              <a:rPr lang="en-US" smtClean="0"/>
              <a:t>7</a:t>
            </a:fld>
            <a:endParaRPr lang="en-US"/>
          </a:p>
        </p:txBody>
      </p:sp>
    </p:spTree>
    <p:extLst>
      <p:ext uri="{BB962C8B-B14F-4D97-AF65-F5344CB8AC3E}">
        <p14:creationId xmlns:p14="http://schemas.microsoft.com/office/powerpoint/2010/main" val="68163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more helpful QA tips. These are all great so write them down if you have to! </a:t>
            </a:r>
            <a:br>
              <a:rPr lang="en-US" dirty="0"/>
            </a:br>
            <a:r>
              <a:rPr lang="en-US" dirty="0"/>
              <a:t>If a new version of DIMA comes out before the season is over, you will need to update to that version. </a:t>
            </a:r>
          </a:p>
          <a:p>
            <a:r>
              <a:rPr lang="en-US" dirty="0"/>
              <a:t>You will save yourself a lot of time by keeping up with proper naming for sites, plots and photos</a:t>
            </a:r>
          </a:p>
          <a:p>
            <a:r>
              <a:rPr lang="en-US" dirty="0"/>
              <a:t>Back up whenever possible, Have a copy of your data on the BLM network, DIMA and an external drive if possible</a:t>
            </a:r>
          </a:p>
          <a:p>
            <a:r>
              <a:rPr lang="en-US" dirty="0"/>
              <a:t>Keep a folder of archived DIMAs as you go. You may need these before the season is over as merging can go wonky sometimes</a:t>
            </a:r>
          </a:p>
          <a:p>
            <a:r>
              <a:rPr lang="en-US" dirty="0"/>
              <a:t>Try to get a filing cabinet and hanging folders to organize your paper data sheets. Have a consistent way of keeping track of what has been entered and checked</a:t>
            </a:r>
          </a:p>
          <a:p>
            <a:r>
              <a:rPr lang="en-US" dirty="0"/>
              <a:t>Keep up with missing/unknown data and the plot tracking excel</a:t>
            </a:r>
          </a:p>
        </p:txBody>
      </p:sp>
      <p:sp>
        <p:nvSpPr>
          <p:cNvPr id="4" name="Slide Number Placeholder 3"/>
          <p:cNvSpPr>
            <a:spLocks noGrp="1"/>
          </p:cNvSpPr>
          <p:nvPr>
            <p:ph type="sldNum" sz="quarter" idx="5"/>
          </p:nvPr>
        </p:nvSpPr>
        <p:spPr/>
        <p:txBody>
          <a:bodyPr/>
          <a:lstStyle/>
          <a:p>
            <a:fld id="{B21F25D7-C4C7-4BEA-99F8-A7B1F0475885}" type="slidenum">
              <a:rPr lang="en-US" smtClean="0"/>
              <a:t>8</a:t>
            </a:fld>
            <a:endParaRPr lang="en-US"/>
          </a:p>
        </p:txBody>
      </p:sp>
    </p:spTree>
    <p:extLst>
      <p:ext uri="{BB962C8B-B14F-4D97-AF65-F5344CB8AC3E}">
        <p14:creationId xmlns:p14="http://schemas.microsoft.com/office/powerpoint/2010/main" val="557561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data is collected, these reports only take a couple seconds to run and can be super helpful</a:t>
            </a:r>
          </a:p>
        </p:txBody>
      </p:sp>
      <p:sp>
        <p:nvSpPr>
          <p:cNvPr id="4" name="Slide Number Placeholder 3"/>
          <p:cNvSpPr>
            <a:spLocks noGrp="1"/>
          </p:cNvSpPr>
          <p:nvPr>
            <p:ph type="sldNum" sz="quarter" idx="5"/>
          </p:nvPr>
        </p:nvSpPr>
        <p:spPr/>
        <p:txBody>
          <a:bodyPr/>
          <a:lstStyle/>
          <a:p>
            <a:fld id="{B21F25D7-C4C7-4BEA-99F8-A7B1F0475885}" type="slidenum">
              <a:rPr lang="en-US" smtClean="0"/>
              <a:t>9</a:t>
            </a:fld>
            <a:endParaRPr lang="en-US"/>
          </a:p>
        </p:txBody>
      </p:sp>
    </p:spTree>
    <p:extLst>
      <p:ext uri="{BB962C8B-B14F-4D97-AF65-F5344CB8AC3E}">
        <p14:creationId xmlns:p14="http://schemas.microsoft.com/office/powerpoint/2010/main" val="618912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758187-16BB-4C00-9AE3-6B6B8A325C1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1473987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58187-16BB-4C00-9AE3-6B6B8A325C1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35774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58187-16BB-4C00-9AE3-6B6B8A325C1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3613805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58187-16BB-4C00-9AE3-6B6B8A325C1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77709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58187-16BB-4C00-9AE3-6B6B8A325C15}"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343924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758187-16BB-4C00-9AE3-6B6B8A325C15}"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2322237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758187-16BB-4C00-9AE3-6B6B8A325C15}" type="datetimeFigureOut">
              <a:rPr lang="en-US" smtClean="0"/>
              <a:t>3/4/2019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64602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758187-16BB-4C00-9AE3-6B6B8A325C15}" type="datetimeFigureOut">
              <a:rPr lang="en-US" smtClean="0"/>
              <a:t>3/4/2019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190993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58187-16BB-4C00-9AE3-6B6B8A325C15}" type="datetimeFigureOut">
              <a:rPr lang="en-US" smtClean="0"/>
              <a:t>3/4/2019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240293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758187-16BB-4C00-9AE3-6B6B8A325C15}"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358255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758187-16BB-4C00-9AE3-6B6B8A325C15}"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49BB2-ECB4-4730-B2EB-7162CC0A3F9C}" type="slidenum">
              <a:rPr lang="en-US" smtClean="0"/>
              <a:t>‹#›</a:t>
            </a:fld>
            <a:endParaRPr lang="en-US"/>
          </a:p>
        </p:txBody>
      </p:sp>
    </p:spTree>
    <p:extLst>
      <p:ext uri="{BB962C8B-B14F-4D97-AF65-F5344CB8AC3E}">
        <p14:creationId xmlns:p14="http://schemas.microsoft.com/office/powerpoint/2010/main" val="3790366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58187-16BB-4C00-9AE3-6B6B8A325C15}" type="datetimeFigureOut">
              <a:rPr lang="en-US" smtClean="0"/>
              <a:t>3/4/2019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49BB2-ECB4-4730-B2EB-7162CC0A3F9C}" type="slidenum">
              <a:rPr lang="en-US" smtClean="0"/>
              <a:t>‹#›</a:t>
            </a:fld>
            <a:endParaRPr lang="en-US"/>
          </a:p>
        </p:txBody>
      </p:sp>
    </p:spTree>
    <p:extLst>
      <p:ext uri="{BB962C8B-B14F-4D97-AF65-F5344CB8AC3E}">
        <p14:creationId xmlns:p14="http://schemas.microsoft.com/office/powerpoint/2010/main" val="2601378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QA, QC, DIMA</a:t>
            </a:r>
          </a:p>
        </p:txBody>
      </p:sp>
      <p:sp>
        <p:nvSpPr>
          <p:cNvPr id="3" name="Subtitle 2"/>
          <p:cNvSpPr>
            <a:spLocks noGrp="1"/>
          </p:cNvSpPr>
          <p:nvPr>
            <p:ph type="subTitle" idx="1"/>
          </p:nvPr>
        </p:nvSpPr>
        <p:spPr/>
        <p:txBody>
          <a:bodyPr/>
          <a:lstStyle/>
          <a:p>
            <a:r>
              <a:rPr lang="en-US" dirty="0"/>
              <a:t>The quiz….</a:t>
            </a:r>
          </a:p>
        </p:txBody>
      </p:sp>
    </p:spTree>
    <p:extLst>
      <p:ext uri="{BB962C8B-B14F-4D97-AF65-F5344CB8AC3E}">
        <p14:creationId xmlns:p14="http://schemas.microsoft.com/office/powerpoint/2010/main" val="2200488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Point QA</a:t>
            </a:r>
          </a:p>
        </p:txBody>
      </p:sp>
      <p:sp>
        <p:nvSpPr>
          <p:cNvPr id="3" name="Content Placeholder 2"/>
          <p:cNvSpPr>
            <a:spLocks noGrp="1"/>
          </p:cNvSpPr>
          <p:nvPr>
            <p:ph idx="1"/>
          </p:nvPr>
        </p:nvSpPr>
        <p:spPr/>
        <p:txBody>
          <a:bodyPr/>
          <a:lstStyle/>
          <a:p>
            <a:endParaRPr lang="en-US"/>
          </a:p>
        </p:txBody>
      </p:sp>
      <p:pic>
        <p:nvPicPr>
          <p:cNvPr id="4" name="Picture 4" descr="C:\Users\samccord\Documents\GBI Archive\SM_Winnemucca Archive\Health Assessments\2011\Jackson Mountains\JM-292_1b.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14500" y="1828799"/>
            <a:ext cx="5562600" cy="4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67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US" b="1" dirty="0"/>
              <a:t>Photo Point QA</a:t>
            </a:r>
            <a:br>
              <a:rPr lang="en-US" dirty="0"/>
            </a:br>
            <a:endParaRPr lang="en-US" dirty="0"/>
          </a:p>
        </p:txBody>
      </p:sp>
      <p:sp>
        <p:nvSpPr>
          <p:cNvPr id="3" name="Content Placeholder 2"/>
          <p:cNvSpPr>
            <a:spLocks noGrp="1"/>
          </p:cNvSpPr>
          <p:nvPr>
            <p:ph idx="1"/>
          </p:nvPr>
        </p:nvSpPr>
        <p:spPr>
          <a:xfrm>
            <a:off x="457200" y="1219200"/>
            <a:ext cx="8229600" cy="2590800"/>
          </a:xfrm>
        </p:spPr>
        <p:txBody>
          <a:bodyPr>
            <a:normAutofit fontScale="92500" lnSpcReduction="20000"/>
          </a:bodyPr>
          <a:lstStyle/>
          <a:p>
            <a:r>
              <a:rPr lang="en-US" sz="2800" dirty="0"/>
              <a:t>Are your photos in landscape, with the horizon in the background?</a:t>
            </a:r>
          </a:p>
          <a:p>
            <a:r>
              <a:rPr lang="en-US" sz="2800" dirty="0"/>
              <a:t>Is a photo board in the photo to describe the photo area? Is the photo board in the bottom center? Can you read it?</a:t>
            </a:r>
          </a:p>
          <a:p>
            <a:r>
              <a:rPr lang="en-US" sz="2800" dirty="0"/>
              <a:t>Is the photo in focus?</a:t>
            </a:r>
            <a:br>
              <a:rPr lang="en-US" dirty="0"/>
            </a:br>
            <a:endParaRPr lang="en-US" dirty="0"/>
          </a:p>
        </p:txBody>
      </p:sp>
      <p:pic>
        <p:nvPicPr>
          <p:cNvPr id="1028" name="Picture 4" descr="C:\Users\samccord\Documents\GBI Archive\SM_Winnemucca Archive\Health Assessments\2011\Jackson Mountains\JM-292_1b.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46520" y="3657600"/>
            <a:ext cx="3698559" cy="27738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samccord\AppData\Local\Microsoft\Windows\Temporary Internet Files\Content.IE5\9DB92ISA\MC90044131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479" y="351293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43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Plot Characterization and Observation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4071" y="1600200"/>
            <a:ext cx="6175858" cy="4525963"/>
          </a:xfrm>
        </p:spPr>
      </p:pic>
    </p:spTree>
    <p:extLst>
      <p:ext uri="{BB962C8B-B14F-4D97-AF65-F5344CB8AC3E}">
        <p14:creationId xmlns:p14="http://schemas.microsoft.com/office/powerpoint/2010/main" val="86699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GPS Coordinates correct and complete</a:t>
            </a:r>
          </a:p>
          <a:p>
            <a:pPr lvl="1"/>
            <a:r>
              <a:rPr lang="en-US" dirty="0"/>
              <a:t>Decimal Degrees, NAD83</a:t>
            </a:r>
          </a:p>
          <a:p>
            <a:r>
              <a:rPr lang="en-US" dirty="0"/>
              <a:t>Soil horizon descriptions match plant communities</a:t>
            </a:r>
          </a:p>
          <a:p>
            <a:r>
              <a:rPr lang="en-US" dirty="0"/>
              <a:t>Notes descriptive and complete</a:t>
            </a:r>
          </a:p>
          <a:p>
            <a:r>
              <a:rPr lang="en-US" dirty="0"/>
              <a:t>Landscape unit and position</a:t>
            </a:r>
          </a:p>
          <a:p>
            <a:r>
              <a:rPr lang="en-US" dirty="0"/>
              <a:t>Slope and aspect</a:t>
            </a:r>
          </a:p>
          <a:p>
            <a:r>
              <a:rPr lang="en-US" dirty="0"/>
              <a:t>Pit fully characterized</a:t>
            </a:r>
          </a:p>
          <a:p>
            <a:endParaRPr lang="en-US" dirty="0"/>
          </a:p>
        </p:txBody>
      </p:sp>
      <p:sp>
        <p:nvSpPr>
          <p:cNvPr id="4" name="Title 1">
            <a:extLst>
              <a:ext uri="{FF2B5EF4-FFF2-40B4-BE49-F238E27FC236}">
                <a16:creationId xmlns:a16="http://schemas.microsoft.com/office/drawing/2014/main" id="{14C4EE5C-44A4-4D72-B276-2CBC8182ACFD}"/>
              </a:ext>
            </a:extLst>
          </p:cNvPr>
          <p:cNvSpPr>
            <a:spLocks noGrp="1"/>
          </p:cNvSpPr>
          <p:nvPr>
            <p:ph type="title"/>
          </p:nvPr>
        </p:nvSpPr>
        <p:spPr>
          <a:xfrm>
            <a:off x="457200" y="274638"/>
            <a:ext cx="8229600" cy="1143000"/>
          </a:xfrm>
        </p:spPr>
        <p:txBody>
          <a:bodyPr>
            <a:normAutofit fontScale="90000"/>
          </a:bodyPr>
          <a:lstStyle/>
          <a:p>
            <a:r>
              <a:rPr lang="en-US" b="1" dirty="0"/>
              <a:t>Plot Characterization and Observation</a:t>
            </a:r>
          </a:p>
        </p:txBody>
      </p:sp>
      <p:pic>
        <p:nvPicPr>
          <p:cNvPr id="5" name="Content Placeholder 3">
            <a:extLst>
              <a:ext uri="{FF2B5EF4-FFF2-40B4-BE49-F238E27FC236}">
                <a16:creationId xmlns:a16="http://schemas.microsoft.com/office/drawing/2014/main" id="{85DCDFEC-241E-4543-AE3E-3A8B102BC2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4373562"/>
            <a:ext cx="2640608" cy="1935163"/>
          </a:xfrm>
          <a:prstGeom prst="rect">
            <a:avLst/>
          </a:prstGeom>
        </p:spPr>
      </p:pic>
      <p:pic>
        <p:nvPicPr>
          <p:cNvPr id="6" name="Picture 6" descr="C:\Users\samccord\AppData\Local\Microsoft\Windows\Temporary Internet Files\Content.IE5\9DB92ISA\MC900441310[1].png">
            <a:extLst>
              <a:ext uri="{FF2B5EF4-FFF2-40B4-BE49-F238E27FC236}">
                <a16:creationId xmlns:a16="http://schemas.microsoft.com/office/drawing/2014/main" id="{A5610FE5-EDC0-44F1-9C7A-1D63ADE0BA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220455"/>
            <a:ext cx="1150732" cy="115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235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Line-point Intercept</a:t>
            </a:r>
          </a:p>
        </p:txBody>
      </p:sp>
      <p:sp>
        <p:nvSpPr>
          <p:cNvPr id="3" name="Content Placeholder 2"/>
          <p:cNvSpPr>
            <a:spLocks noGrp="1"/>
          </p:cNvSpPr>
          <p:nvPr>
            <p:ph idx="1"/>
          </p:nvPr>
        </p:nvSpPr>
        <p:spPr/>
        <p:txBody>
          <a:bodyPr/>
          <a:lstStyle/>
          <a:p>
            <a:endParaRPr lang="en-US"/>
          </a:p>
        </p:txBody>
      </p:sp>
      <p:pic>
        <p:nvPicPr>
          <p:cNvPr id="1026" name="Picture 2" descr="R:\DataProducts\USDA\Management Center\Documents\Photos\AIM Pictures\CRC Pictures\Moab Pictures\IMG_91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676400"/>
            <a:ext cx="6019800" cy="40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497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Line-point intercept</a:t>
            </a:r>
          </a:p>
        </p:txBody>
      </p:sp>
      <p:sp>
        <p:nvSpPr>
          <p:cNvPr id="3" name="Content Placeholder 2"/>
          <p:cNvSpPr>
            <a:spLocks noGrp="1"/>
          </p:cNvSpPr>
          <p:nvPr>
            <p:ph idx="1"/>
          </p:nvPr>
        </p:nvSpPr>
        <p:spPr>
          <a:xfrm>
            <a:off x="457200" y="1600200"/>
            <a:ext cx="3657600" cy="4525963"/>
          </a:xfrm>
        </p:spPr>
        <p:txBody>
          <a:bodyPr>
            <a:normAutofit fontScale="85000" lnSpcReduction="20000"/>
          </a:bodyPr>
          <a:lstStyle/>
          <a:p>
            <a:r>
              <a:rPr lang="en-US" dirty="0"/>
              <a:t>Pin drop is as vertical as possible (avoid parallax)</a:t>
            </a:r>
          </a:p>
          <a:p>
            <a:r>
              <a:rPr lang="en-US" dirty="0"/>
              <a:t>% bare ground+ % foliar cover+ % between plant ground cover = 100%</a:t>
            </a:r>
          </a:p>
          <a:p>
            <a:r>
              <a:rPr lang="en-US" dirty="0"/>
              <a:t>Cover values are consistent with plot observations</a:t>
            </a:r>
          </a:p>
          <a:p>
            <a:r>
              <a:rPr lang="en-US" dirty="0"/>
              <a:t>Using correct plant codes</a:t>
            </a:r>
          </a:p>
        </p:txBody>
      </p:sp>
      <p:pic>
        <p:nvPicPr>
          <p:cNvPr id="5" name="Picture 2" descr="R:\DataProducts\USDA\Management Center\Documents\Photos\AIM Pictures\CRC Pictures\Moab Pictures\IMG_9195.JPG">
            <a:extLst>
              <a:ext uri="{FF2B5EF4-FFF2-40B4-BE49-F238E27FC236}">
                <a16:creationId xmlns:a16="http://schemas.microsoft.com/office/drawing/2014/main" id="{54E3CF92-C4BF-479D-A11A-EF47548F73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2378075"/>
            <a:ext cx="3633788" cy="2422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samccord\AppData\Local\Microsoft\Windows\Temporary Internet Files\Content.IE5\9DB92ISA\MC900441310[1].png">
            <a:extLst>
              <a:ext uri="{FF2B5EF4-FFF2-40B4-BE49-F238E27FC236}">
                <a16:creationId xmlns:a16="http://schemas.microsoft.com/office/drawing/2014/main" id="{94C10702-0380-4D17-955A-A11D63B878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0268" y="2362200"/>
            <a:ext cx="1150732" cy="115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63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Vegetation height</a:t>
            </a:r>
          </a:p>
        </p:txBody>
      </p:sp>
      <p:sp>
        <p:nvSpPr>
          <p:cNvPr id="3" name="Content Placeholder 2"/>
          <p:cNvSpPr>
            <a:spLocks noGrp="1"/>
          </p:cNvSpPr>
          <p:nvPr>
            <p:ph idx="1"/>
          </p:nvPr>
        </p:nvSpPr>
        <p:spPr/>
        <p:txBody>
          <a:bodyPr/>
          <a:lstStyle/>
          <a:p>
            <a:endParaRPr lang="en-US"/>
          </a:p>
        </p:txBody>
      </p:sp>
      <p:pic>
        <p:nvPicPr>
          <p:cNvPr id="2050" name="Picture 2" descr="R:\DataProducts\USDA\Management Center\Documents\Photos\AIM Pictures\CRC Pictures\Moab Pictures\IMG_91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524000"/>
            <a:ext cx="7239000"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287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DataProducts\USDA\Management Center\Documents\Photos\AIM Pictures\CRC Pictures\Moab Pictures\IMG_9193.JPG">
            <a:extLst>
              <a:ext uri="{FF2B5EF4-FFF2-40B4-BE49-F238E27FC236}">
                <a16:creationId xmlns:a16="http://schemas.microsoft.com/office/drawing/2014/main" id="{2B42B4C2-2866-4E67-AA79-0A8DE3A956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6143" y="4419600"/>
            <a:ext cx="3048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Vegetation height</a:t>
            </a:r>
          </a:p>
        </p:txBody>
      </p:sp>
      <p:sp>
        <p:nvSpPr>
          <p:cNvPr id="3" name="Content Placeholder 2"/>
          <p:cNvSpPr>
            <a:spLocks noGrp="1"/>
          </p:cNvSpPr>
          <p:nvPr>
            <p:ph idx="1"/>
          </p:nvPr>
        </p:nvSpPr>
        <p:spPr/>
        <p:txBody>
          <a:bodyPr/>
          <a:lstStyle/>
          <a:p>
            <a:r>
              <a:rPr lang="en-US" dirty="0"/>
              <a:t>Heights are recorded at the correct intervals</a:t>
            </a:r>
          </a:p>
          <a:p>
            <a:r>
              <a:rPr lang="en-US" dirty="0"/>
              <a:t>Measure height at droop height</a:t>
            </a:r>
          </a:p>
          <a:p>
            <a:r>
              <a:rPr lang="en-US" dirty="0"/>
              <a:t>Only measure tallest part of plant within the 30cm diameter</a:t>
            </a:r>
          </a:p>
          <a:p>
            <a:r>
              <a:rPr lang="en-US" dirty="0"/>
              <a:t>Measure both woody and herbaceous heights</a:t>
            </a:r>
          </a:p>
          <a:p>
            <a:r>
              <a:rPr lang="en-US" dirty="0"/>
              <a:t>Be sure to enter “none” if </a:t>
            </a:r>
            <a:br>
              <a:rPr lang="en-US" dirty="0"/>
            </a:br>
            <a:r>
              <a:rPr lang="en-US" dirty="0"/>
              <a:t>no plants within the 30cm</a:t>
            </a:r>
          </a:p>
          <a:p>
            <a:pPr marL="0" indent="0">
              <a:buNone/>
            </a:pPr>
            <a:endParaRPr lang="en-US" dirty="0"/>
          </a:p>
        </p:txBody>
      </p:sp>
      <p:pic>
        <p:nvPicPr>
          <p:cNvPr id="4" name="Picture 6" descr="C:\Users\samccord\AppData\Local\Microsoft\Windows\Temporary Internet Files\Content.IE5\9DB92ISA\MC900441310[1].png">
            <a:extLst>
              <a:ext uri="{FF2B5EF4-FFF2-40B4-BE49-F238E27FC236}">
                <a16:creationId xmlns:a16="http://schemas.microsoft.com/office/drawing/2014/main" id="{45EE4EA8-1D8E-4193-B56A-B3B436EC7D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411" y="4613584"/>
            <a:ext cx="1150732" cy="115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144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Gap Intercept</a:t>
            </a:r>
          </a:p>
        </p:txBody>
      </p:sp>
      <p:sp>
        <p:nvSpPr>
          <p:cNvPr id="3" name="Content Placeholder 2"/>
          <p:cNvSpPr>
            <a:spLocks noGrp="1"/>
          </p:cNvSpPr>
          <p:nvPr>
            <p:ph idx="1"/>
          </p:nvPr>
        </p:nvSpPr>
        <p:spPr/>
        <p:txBody>
          <a:bodyPr/>
          <a:lstStyle/>
          <a:p>
            <a:endParaRPr lang="en-US"/>
          </a:p>
        </p:txBody>
      </p:sp>
      <p:pic>
        <p:nvPicPr>
          <p:cNvPr id="5122" name="Picture 2" descr="R:\DataProducts\USDA\Management Center\Documents\Photos\AIM-Training_AguaFria_23Feb-27Feb2015\From_Nelson_Stauffer\IMG_20150226_1146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49" y="1932375"/>
            <a:ext cx="7734301" cy="435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9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Gap Intercept</a:t>
            </a:r>
          </a:p>
        </p:txBody>
      </p:sp>
      <p:sp>
        <p:nvSpPr>
          <p:cNvPr id="3" name="Content Placeholder 2"/>
          <p:cNvSpPr>
            <a:spLocks noGrp="1"/>
          </p:cNvSpPr>
          <p:nvPr>
            <p:ph idx="1"/>
          </p:nvPr>
        </p:nvSpPr>
        <p:spPr/>
        <p:txBody>
          <a:bodyPr>
            <a:normAutofit fontScale="92500" lnSpcReduction="20000"/>
          </a:bodyPr>
          <a:lstStyle/>
          <a:p>
            <a:pPr lvl="0"/>
            <a:r>
              <a:rPr lang="en-US" dirty="0"/>
              <a:t>While collecting data are you standing perpendicular to the transect tape looking straight down the pin?</a:t>
            </a:r>
          </a:p>
          <a:p>
            <a:pPr lvl="0"/>
            <a:r>
              <a:rPr lang="en-US" dirty="0"/>
              <a:t>Are all gaps &gt;20 cm?</a:t>
            </a:r>
          </a:p>
          <a:p>
            <a:pPr lvl="0"/>
            <a:r>
              <a:rPr lang="en-US" dirty="0"/>
              <a:t>Is each data sheet complete-observer, recorder, date, plot name?</a:t>
            </a:r>
          </a:p>
          <a:p>
            <a:pPr lvl="0"/>
            <a:r>
              <a:rPr lang="en-US" dirty="0"/>
              <a:t>Are the number of gaps in each size class (25-50 cm; 51-100 cm 100-200 cm, &gt;200 cm) consistent with your observations of the plot?</a:t>
            </a:r>
          </a:p>
          <a:p>
            <a:pPr marL="0" indent="0">
              <a:buNone/>
            </a:pPr>
            <a:r>
              <a:rPr lang="en-US" dirty="0"/>
              <a:t> </a:t>
            </a:r>
          </a:p>
          <a:p>
            <a:endParaRPr lang="en-US" dirty="0"/>
          </a:p>
        </p:txBody>
      </p:sp>
      <p:pic>
        <p:nvPicPr>
          <p:cNvPr id="4" name="Picture 2" descr="R:\DataProducts\USDA\Management Center\Documents\Photos\AIM-Training_AguaFria_23Feb-27Feb2015\From_Nelson_Stauffer\IMG_20150226_114605.jpg">
            <a:extLst>
              <a:ext uri="{FF2B5EF4-FFF2-40B4-BE49-F238E27FC236}">
                <a16:creationId xmlns:a16="http://schemas.microsoft.com/office/drawing/2014/main" id="{1A8694EA-7133-48D5-AF7C-7556AAC827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5159169"/>
            <a:ext cx="2876551" cy="1619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samccord\AppData\Local\Microsoft\Windows\Temporary Internet Files\Content.IE5\9DB92ISA\MC900441310[1].png">
            <a:extLst>
              <a:ext uri="{FF2B5EF4-FFF2-40B4-BE49-F238E27FC236}">
                <a16:creationId xmlns:a16="http://schemas.microsoft.com/office/drawing/2014/main" id="{5C00A92B-3E06-41D0-AD30-3653070030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1831" y="5029200"/>
            <a:ext cx="1150732" cy="115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78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84607-535C-454D-A907-3E7E26FE1870}"/>
              </a:ext>
            </a:extLst>
          </p:cNvPr>
          <p:cNvSpPr>
            <a:spLocks noGrp="1"/>
          </p:cNvSpPr>
          <p:nvPr>
            <p:ph type="title"/>
          </p:nvPr>
        </p:nvSpPr>
        <p:spPr>
          <a:xfrm>
            <a:off x="720075" y="978102"/>
            <a:ext cx="7941325" cy="1062644"/>
          </a:xfrm>
        </p:spPr>
        <p:txBody>
          <a:bodyPr anchor="b">
            <a:normAutofit/>
          </a:bodyPr>
          <a:lstStyle/>
          <a:p>
            <a:pPr algn="l"/>
            <a:r>
              <a:rPr lang="en-US" dirty="0"/>
              <a:t>Learning Objectives</a:t>
            </a:r>
            <a:endParaRPr lang="en-US"/>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8ABA039-AF88-417A-81F5-4C36946E5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517" y="2811104"/>
            <a:ext cx="2524860" cy="1950453"/>
          </a:xfrm>
          <a:prstGeom prst="rect">
            <a:avLst/>
          </a:prstGeom>
        </p:spPr>
      </p:pic>
      <p:sp>
        <p:nvSpPr>
          <p:cNvPr id="3" name="Content Placeholder 2">
            <a:extLst>
              <a:ext uri="{FF2B5EF4-FFF2-40B4-BE49-F238E27FC236}">
                <a16:creationId xmlns:a16="http://schemas.microsoft.com/office/drawing/2014/main" id="{F10B619D-5683-4A49-B57F-7006B3F00EEA}"/>
              </a:ext>
            </a:extLst>
          </p:cNvPr>
          <p:cNvSpPr>
            <a:spLocks noGrp="1"/>
          </p:cNvSpPr>
          <p:nvPr>
            <p:ph idx="1"/>
          </p:nvPr>
        </p:nvSpPr>
        <p:spPr>
          <a:xfrm>
            <a:off x="3716515" y="2682433"/>
            <a:ext cx="4711627" cy="3215749"/>
          </a:xfrm>
        </p:spPr>
        <p:txBody>
          <a:bodyPr>
            <a:normAutofit/>
          </a:bodyPr>
          <a:lstStyle/>
          <a:p>
            <a:r>
              <a:rPr lang="en-US" sz="2800" dirty="0"/>
              <a:t>Highlight quality assurance and quality control in all aspects of AIM data collection</a:t>
            </a:r>
          </a:p>
          <a:p>
            <a:r>
              <a:rPr lang="en-US" sz="2800" dirty="0"/>
              <a:t>Review AIM methods and determine possible errors that may be introduced</a:t>
            </a:r>
          </a:p>
          <a:p>
            <a:endParaRPr lang="en-US" sz="2100" dirty="0"/>
          </a:p>
          <a:p>
            <a:endParaRPr lang="en-US" sz="2100" dirty="0"/>
          </a:p>
        </p:txBody>
      </p:sp>
    </p:spTree>
    <p:extLst>
      <p:ext uri="{BB962C8B-B14F-4D97-AF65-F5344CB8AC3E}">
        <p14:creationId xmlns:p14="http://schemas.microsoft.com/office/powerpoint/2010/main" val="1965837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Soil Stability</a:t>
            </a:r>
          </a:p>
        </p:txBody>
      </p:sp>
      <p:sp>
        <p:nvSpPr>
          <p:cNvPr id="3" name="Content Placeholder 2"/>
          <p:cNvSpPr>
            <a:spLocks noGrp="1"/>
          </p:cNvSpPr>
          <p:nvPr>
            <p:ph idx="1"/>
          </p:nvPr>
        </p:nvSpPr>
        <p:spPr/>
        <p:txBody>
          <a:bodyPr/>
          <a:lstStyle/>
          <a:p>
            <a:endParaRPr lang="en-US"/>
          </a:p>
        </p:txBody>
      </p:sp>
      <p:pic>
        <p:nvPicPr>
          <p:cNvPr id="3074" name="Picture 2" descr="R:\DataProducts\USDA\Management Center\Documents\Photos\AIM Pictures\methods\Mojave_soilstabil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400" y="1752600"/>
            <a:ext cx="4919663" cy="471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454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Soil Stability</a:t>
            </a:r>
          </a:p>
        </p:txBody>
      </p:sp>
      <p:sp>
        <p:nvSpPr>
          <p:cNvPr id="3" name="Content Placeholder 2"/>
          <p:cNvSpPr>
            <a:spLocks noGrp="1"/>
          </p:cNvSpPr>
          <p:nvPr>
            <p:ph idx="1"/>
          </p:nvPr>
        </p:nvSpPr>
        <p:spPr/>
        <p:txBody>
          <a:bodyPr/>
          <a:lstStyle/>
          <a:p>
            <a:pPr lvl="0"/>
            <a:r>
              <a:rPr lang="en-US" dirty="0"/>
              <a:t>Is each soil ped in the correct size range (6-8 mm x 2mm)?</a:t>
            </a:r>
          </a:p>
          <a:p>
            <a:pPr lvl="0"/>
            <a:r>
              <a:rPr lang="en-US" dirty="0"/>
              <a:t>Did you record the vegetation cover of each ped?</a:t>
            </a:r>
          </a:p>
          <a:p>
            <a:pPr lvl="0"/>
            <a:r>
              <a:rPr lang="en-US" dirty="0"/>
              <a:t>Are peds fully dry?</a:t>
            </a:r>
          </a:p>
          <a:p>
            <a:r>
              <a:rPr lang="en-US" dirty="0"/>
              <a:t>Are you using DI water and</a:t>
            </a:r>
            <a:br>
              <a:rPr lang="en-US" dirty="0"/>
            </a:br>
            <a:r>
              <a:rPr lang="en-US" dirty="0"/>
              <a:t>is the box completely filled </a:t>
            </a:r>
            <a:br>
              <a:rPr lang="en-US" dirty="0"/>
            </a:br>
            <a:r>
              <a:rPr lang="en-US" dirty="0"/>
              <a:t>with water?</a:t>
            </a:r>
          </a:p>
        </p:txBody>
      </p:sp>
      <p:pic>
        <p:nvPicPr>
          <p:cNvPr id="4098" name="Picture 2" descr="R:\DataProducts\USDA\Management Center\Documents\Photos\AIM Pictures\methods\GreatBasin_soilstabili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5397" y="4114800"/>
            <a:ext cx="3624303" cy="27182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samccord\AppData\Local\Microsoft\Windows\Temporary Internet Files\Content.IE5\9DB92ISA\MC900441310[1].png">
            <a:extLst>
              <a:ext uri="{FF2B5EF4-FFF2-40B4-BE49-F238E27FC236}">
                <a16:creationId xmlns:a16="http://schemas.microsoft.com/office/drawing/2014/main" id="{83FF14AA-B8BD-4C8C-9B50-F6F8260091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397" y="5682295"/>
            <a:ext cx="1150732" cy="115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305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Plot Level Species Inventory</a:t>
            </a:r>
          </a:p>
        </p:txBody>
      </p:sp>
      <p:sp>
        <p:nvSpPr>
          <p:cNvPr id="3" name="Content Placeholder 2"/>
          <p:cNvSpPr>
            <a:spLocks noGrp="1"/>
          </p:cNvSpPr>
          <p:nvPr>
            <p:ph idx="1"/>
          </p:nvPr>
        </p:nvSpPr>
        <p:spPr/>
        <p:txBody>
          <a:bodyPr/>
          <a:lstStyle/>
          <a:p>
            <a:endParaRPr lang="en-US" dirty="0"/>
          </a:p>
        </p:txBody>
      </p:sp>
      <p:pic>
        <p:nvPicPr>
          <p:cNvPr id="6146" name="Picture 2" descr="R:\DataProducts\USDA\Management Center\Documents\Photos\Alaska_Pix\Emily_140729\P10109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7526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535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b="1" dirty="0"/>
              <a:t>Plot Level Species Inventory</a:t>
            </a:r>
            <a:endParaRPr lang="en-US" dirty="0"/>
          </a:p>
        </p:txBody>
      </p:sp>
      <p:sp>
        <p:nvSpPr>
          <p:cNvPr id="3" name="Content Placeholder 2"/>
          <p:cNvSpPr>
            <a:spLocks noGrp="1"/>
          </p:cNvSpPr>
          <p:nvPr>
            <p:ph idx="1"/>
          </p:nvPr>
        </p:nvSpPr>
        <p:spPr>
          <a:xfrm>
            <a:off x="404693" y="708819"/>
            <a:ext cx="8229600" cy="4525963"/>
          </a:xfrm>
        </p:spPr>
        <p:txBody>
          <a:bodyPr>
            <a:normAutofit fontScale="77500" lnSpcReduction="20000"/>
          </a:bodyPr>
          <a:lstStyle/>
          <a:p>
            <a:pPr marL="0" indent="0">
              <a:buNone/>
            </a:pPr>
            <a:r>
              <a:rPr lang="en-US" sz="5200" dirty="0"/>
              <a:t> </a:t>
            </a:r>
          </a:p>
          <a:p>
            <a:pPr lvl="0"/>
            <a:r>
              <a:rPr lang="en-US" sz="5200" dirty="0"/>
              <a:t>Did you search the plot for the full 15 minutes?</a:t>
            </a:r>
          </a:p>
          <a:p>
            <a:pPr lvl="0"/>
            <a:r>
              <a:rPr lang="en-US" sz="5200" dirty="0"/>
              <a:t>Are species recorded according to your known and unknown plant protocols?</a:t>
            </a:r>
          </a:p>
          <a:p>
            <a:pPr lvl="0"/>
            <a:r>
              <a:rPr lang="en-US" sz="5200" dirty="0"/>
              <a:t>Did you stay within the plot?</a:t>
            </a:r>
          </a:p>
          <a:p>
            <a:pPr marL="0" indent="0">
              <a:buNone/>
            </a:pPr>
            <a:r>
              <a:rPr lang="en-US" sz="5200" dirty="0"/>
              <a:t> </a:t>
            </a:r>
          </a:p>
          <a:p>
            <a:endParaRPr lang="en-US" dirty="0"/>
          </a:p>
        </p:txBody>
      </p:sp>
      <p:pic>
        <p:nvPicPr>
          <p:cNvPr id="5" name="Picture 2" descr="R:\DataProducts\USDA\Management Center\Documents\Photos\Alaska_Pix\Emily_140729\P1010917.JPG">
            <a:extLst>
              <a:ext uri="{FF2B5EF4-FFF2-40B4-BE49-F238E27FC236}">
                <a16:creationId xmlns:a16="http://schemas.microsoft.com/office/drawing/2014/main" id="{163538DC-101C-45EE-9850-F12418B260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4525962"/>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Users\samccord\AppData\Local\Microsoft\Windows\Temporary Internet Files\Content.IE5\9DB92ISA\MC900441310[1].png">
            <a:extLst>
              <a:ext uri="{FF2B5EF4-FFF2-40B4-BE49-F238E27FC236}">
                <a16:creationId xmlns:a16="http://schemas.microsoft.com/office/drawing/2014/main" id="{4B354C7B-361C-4CA6-83E8-F128F5B159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0700" y="5423665"/>
            <a:ext cx="1150732" cy="115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2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Quality Control</a:t>
            </a:r>
          </a:p>
        </p:txBody>
      </p:sp>
      <p:sp>
        <p:nvSpPr>
          <p:cNvPr id="3" name="Content Placeholder 2"/>
          <p:cNvSpPr>
            <a:spLocks noGrp="1"/>
          </p:cNvSpPr>
          <p:nvPr>
            <p:ph idx="1"/>
          </p:nvPr>
        </p:nvSpPr>
        <p:spPr/>
        <p:txBody>
          <a:bodyPr/>
          <a:lstStyle/>
          <a:p>
            <a:r>
              <a:rPr lang="en-US" dirty="0"/>
              <a:t>What are some common QC steps?</a:t>
            </a:r>
          </a:p>
        </p:txBody>
      </p:sp>
      <p:pic>
        <p:nvPicPr>
          <p:cNvPr id="5" name="Picture 4">
            <a:extLst>
              <a:ext uri="{FF2B5EF4-FFF2-40B4-BE49-F238E27FC236}">
                <a16:creationId xmlns:a16="http://schemas.microsoft.com/office/drawing/2014/main" id="{757CE4CA-F85A-4307-A126-083D709F5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525999"/>
            <a:ext cx="6837052" cy="3600164"/>
          </a:xfrm>
          <a:prstGeom prst="rect">
            <a:avLst/>
          </a:prstGeom>
        </p:spPr>
      </p:pic>
    </p:spTree>
    <p:extLst>
      <p:ext uri="{BB962C8B-B14F-4D97-AF65-F5344CB8AC3E}">
        <p14:creationId xmlns:p14="http://schemas.microsoft.com/office/powerpoint/2010/main" val="233898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Quality Control	</a:t>
            </a:r>
          </a:p>
        </p:txBody>
      </p:sp>
      <p:sp>
        <p:nvSpPr>
          <p:cNvPr id="3" name="Content Placeholder 2"/>
          <p:cNvSpPr>
            <a:spLocks noGrp="1"/>
          </p:cNvSpPr>
          <p:nvPr>
            <p:ph idx="1"/>
          </p:nvPr>
        </p:nvSpPr>
        <p:spPr/>
        <p:txBody>
          <a:bodyPr/>
          <a:lstStyle/>
          <a:p>
            <a:r>
              <a:rPr lang="en-US" dirty="0"/>
              <a:t>Inspect DIMA forms</a:t>
            </a:r>
          </a:p>
          <a:p>
            <a:r>
              <a:rPr lang="en-US" dirty="0"/>
              <a:t>Run reports</a:t>
            </a:r>
          </a:p>
          <a:p>
            <a:r>
              <a:rPr lang="en-US" dirty="0"/>
              <a:t>Plot and map data</a:t>
            </a:r>
          </a:p>
          <a:p>
            <a:pPr marL="0" indent="0">
              <a:buNone/>
            </a:pPr>
            <a:endParaRPr lang="en-US" dirty="0"/>
          </a:p>
        </p:txBody>
      </p:sp>
      <p:pic>
        <p:nvPicPr>
          <p:cNvPr id="4" name="Picture 3">
            <a:extLst>
              <a:ext uri="{FF2B5EF4-FFF2-40B4-BE49-F238E27FC236}">
                <a16:creationId xmlns:a16="http://schemas.microsoft.com/office/drawing/2014/main" id="{0BA5D731-B19D-4A54-9D03-04A53B4A2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581400"/>
            <a:ext cx="5334000" cy="2808707"/>
          </a:xfrm>
          <a:prstGeom prst="rect">
            <a:avLst/>
          </a:prstGeom>
        </p:spPr>
      </p:pic>
      <p:pic>
        <p:nvPicPr>
          <p:cNvPr id="5" name="Picture 6" descr="C:\Users\samccord\AppData\Local\Microsoft\Windows\Temporary Internet Files\Content.IE5\9DB92ISA\MC900441310[1].png">
            <a:extLst>
              <a:ext uri="{FF2B5EF4-FFF2-40B4-BE49-F238E27FC236}">
                <a16:creationId xmlns:a16="http://schemas.microsoft.com/office/drawing/2014/main" id="{662AC82F-AC30-4E38-B82F-9544889F97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5276370"/>
            <a:ext cx="1150732" cy="115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28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5AA96-1465-4CA9-B647-F1E4FDCD4779}"/>
              </a:ext>
            </a:extLst>
          </p:cNvPr>
          <p:cNvPicPr>
            <a:picLocks noChangeAspect="1"/>
          </p:cNvPicPr>
          <p:nvPr/>
        </p:nvPicPr>
        <p:blipFill>
          <a:blip r:embed="rId2">
            <a:alphaModFix amt="71000"/>
          </a:blip>
          <a:stretch>
            <a:fillRect/>
          </a:stretch>
        </p:blipFill>
        <p:spPr>
          <a:xfrm>
            <a:off x="0" y="0"/>
            <a:ext cx="10461626" cy="6858000"/>
          </a:xfrm>
          <a:prstGeom prst="rect">
            <a:avLst/>
          </a:prstGeom>
        </p:spPr>
      </p:pic>
      <p:sp>
        <p:nvSpPr>
          <p:cNvPr id="2" name="Title 1">
            <a:extLst>
              <a:ext uri="{FF2B5EF4-FFF2-40B4-BE49-F238E27FC236}">
                <a16:creationId xmlns:a16="http://schemas.microsoft.com/office/drawing/2014/main" id="{EC7B7F0E-C59B-4E57-8B7E-E64E357FF4B8}"/>
              </a:ext>
            </a:extLst>
          </p:cNvPr>
          <p:cNvSpPr>
            <a:spLocks noGrp="1"/>
          </p:cNvSpPr>
          <p:nvPr>
            <p:ph type="title"/>
          </p:nvPr>
        </p:nvSpPr>
        <p:spPr/>
        <p:txBody>
          <a:bodyPr/>
          <a:lstStyle/>
          <a:p>
            <a:r>
              <a:rPr lang="en-US" b="1" dirty="0"/>
              <a:t>Almost Done!</a:t>
            </a:r>
          </a:p>
        </p:txBody>
      </p:sp>
      <p:sp>
        <p:nvSpPr>
          <p:cNvPr id="3" name="Content Placeholder 2">
            <a:extLst>
              <a:ext uri="{FF2B5EF4-FFF2-40B4-BE49-F238E27FC236}">
                <a16:creationId xmlns:a16="http://schemas.microsoft.com/office/drawing/2014/main" id="{D2E1606E-6CD8-4325-AA37-BB00B3C4877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974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Important Definitions</a:t>
            </a:r>
          </a:p>
        </p:txBody>
      </p:sp>
      <p:sp>
        <p:nvSpPr>
          <p:cNvPr id="3" name="Content Placeholder 2"/>
          <p:cNvSpPr>
            <a:spLocks noGrp="1"/>
          </p:cNvSpPr>
          <p:nvPr>
            <p:ph idx="1"/>
          </p:nvPr>
        </p:nvSpPr>
        <p:spPr/>
        <p:txBody>
          <a:bodyPr>
            <a:normAutofit/>
          </a:bodyPr>
          <a:lstStyle/>
          <a:p>
            <a:r>
              <a:rPr lang="en-US" i="1" u="sng" dirty="0"/>
              <a:t>Quality Assurance:</a:t>
            </a:r>
            <a:endParaRPr lang="en-US" b="1" dirty="0"/>
          </a:p>
          <a:p>
            <a:pPr lvl="8"/>
            <a:endParaRPr lang="en-US" b="1" dirty="0"/>
          </a:p>
          <a:p>
            <a:endParaRPr lang="en-US" b="1" dirty="0"/>
          </a:p>
        </p:txBody>
      </p:sp>
      <p:sp>
        <p:nvSpPr>
          <p:cNvPr id="4" name="Rectangle 3"/>
          <p:cNvSpPr/>
          <p:nvPr/>
        </p:nvSpPr>
        <p:spPr>
          <a:xfrm>
            <a:off x="838200" y="4343400"/>
            <a:ext cx="7391400" cy="1384995"/>
          </a:xfrm>
          <a:prstGeom prst="rect">
            <a:avLst/>
          </a:prstGeom>
        </p:spPr>
        <p:txBody>
          <a:bodyPr wrap="square">
            <a:spAutoFit/>
          </a:bodyPr>
          <a:lstStyle/>
          <a:p>
            <a:r>
              <a:rPr lang="en-US" sz="2800" b="1" dirty="0"/>
              <a:t>GOAL: to improve error prevention and</a:t>
            </a:r>
          </a:p>
          <a:p>
            <a:r>
              <a:rPr lang="en-US" sz="2800" b="1" dirty="0"/>
              <a:t>checking processes so that problems/errors do</a:t>
            </a:r>
          </a:p>
          <a:p>
            <a:r>
              <a:rPr lang="en-US" sz="2800" b="1" dirty="0"/>
              <a:t>not arise when the data are being collected.</a:t>
            </a:r>
          </a:p>
        </p:txBody>
      </p:sp>
      <p:sp>
        <p:nvSpPr>
          <p:cNvPr id="5" name="TextBox 4">
            <a:extLst>
              <a:ext uri="{FF2B5EF4-FFF2-40B4-BE49-F238E27FC236}">
                <a16:creationId xmlns:a16="http://schemas.microsoft.com/office/drawing/2014/main" id="{2FD4499C-CBDF-4332-AE1C-E38D8501CEF1}"/>
              </a:ext>
            </a:extLst>
          </p:cNvPr>
          <p:cNvSpPr txBox="1"/>
          <p:nvPr/>
        </p:nvSpPr>
        <p:spPr>
          <a:xfrm>
            <a:off x="990600" y="2234738"/>
            <a:ext cx="7010400" cy="1354217"/>
          </a:xfrm>
          <a:prstGeom prst="rect">
            <a:avLst/>
          </a:prstGeom>
          <a:noFill/>
        </p:spPr>
        <p:txBody>
          <a:bodyPr wrap="square" rtlCol="0">
            <a:spAutoFit/>
          </a:bodyPr>
          <a:lstStyle/>
          <a:p>
            <a:r>
              <a:rPr lang="en-US" sz="3200" dirty="0"/>
              <a:t>proactive process to minimize the chance of an error being inserted into your data</a:t>
            </a:r>
          </a:p>
          <a:p>
            <a:endParaRPr lang="en-US" dirty="0"/>
          </a:p>
        </p:txBody>
      </p:sp>
    </p:spTree>
    <p:extLst>
      <p:ext uri="{BB962C8B-B14F-4D97-AF65-F5344CB8AC3E}">
        <p14:creationId xmlns:p14="http://schemas.microsoft.com/office/powerpoint/2010/main" val="274454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Control</a:t>
            </a:r>
          </a:p>
        </p:txBody>
      </p:sp>
      <p:sp>
        <p:nvSpPr>
          <p:cNvPr id="3" name="Content Placeholder 2"/>
          <p:cNvSpPr>
            <a:spLocks noGrp="1"/>
          </p:cNvSpPr>
          <p:nvPr>
            <p:ph idx="1"/>
          </p:nvPr>
        </p:nvSpPr>
        <p:spPr/>
        <p:txBody>
          <a:bodyPr/>
          <a:lstStyle/>
          <a:p>
            <a:r>
              <a:rPr lang="en-US" i="1" u="sng" dirty="0"/>
              <a:t>Quality Control:</a:t>
            </a:r>
            <a:endParaRPr lang="en-US" i="1" dirty="0"/>
          </a:p>
          <a:p>
            <a:endParaRPr lang="en-US" dirty="0"/>
          </a:p>
        </p:txBody>
      </p:sp>
      <p:sp>
        <p:nvSpPr>
          <p:cNvPr id="4" name="Rectangle 3"/>
          <p:cNvSpPr/>
          <p:nvPr/>
        </p:nvSpPr>
        <p:spPr>
          <a:xfrm>
            <a:off x="685800" y="4495800"/>
            <a:ext cx="8624346" cy="1077218"/>
          </a:xfrm>
          <a:prstGeom prst="rect">
            <a:avLst/>
          </a:prstGeom>
        </p:spPr>
        <p:txBody>
          <a:bodyPr wrap="square">
            <a:spAutoFit/>
          </a:bodyPr>
          <a:lstStyle/>
          <a:p>
            <a:r>
              <a:rPr lang="en-US" sz="3200" b="1" dirty="0"/>
              <a:t>GOAL: to identify errors/problems after data</a:t>
            </a:r>
          </a:p>
          <a:p>
            <a:r>
              <a:rPr lang="en-US" sz="3200" b="1" dirty="0"/>
              <a:t>are collected and before they are released.</a:t>
            </a:r>
          </a:p>
        </p:txBody>
      </p:sp>
      <p:sp>
        <p:nvSpPr>
          <p:cNvPr id="5" name="TextBox 4">
            <a:extLst>
              <a:ext uri="{FF2B5EF4-FFF2-40B4-BE49-F238E27FC236}">
                <a16:creationId xmlns:a16="http://schemas.microsoft.com/office/drawing/2014/main" id="{28159091-FD99-4407-9C6B-27365C11C4C4}"/>
              </a:ext>
            </a:extLst>
          </p:cNvPr>
          <p:cNvSpPr txBox="1"/>
          <p:nvPr/>
        </p:nvSpPr>
        <p:spPr>
          <a:xfrm>
            <a:off x="838200" y="2228671"/>
            <a:ext cx="7543800" cy="1846659"/>
          </a:xfrm>
          <a:prstGeom prst="rect">
            <a:avLst/>
          </a:prstGeom>
          <a:noFill/>
        </p:spPr>
        <p:txBody>
          <a:bodyPr wrap="square" rtlCol="0">
            <a:spAutoFit/>
          </a:bodyPr>
          <a:lstStyle/>
          <a:p>
            <a:r>
              <a:rPr lang="en-US" sz="3200" dirty="0"/>
              <a:t>reactive process is to detect, note, and if possible fix, errors which occurred in the data collection and storage process</a:t>
            </a:r>
          </a:p>
          <a:p>
            <a:endParaRPr lang="en-US" dirty="0"/>
          </a:p>
        </p:txBody>
      </p:sp>
    </p:spTree>
    <p:extLst>
      <p:ext uri="{BB962C8B-B14F-4D97-AF65-F5344CB8AC3E}">
        <p14:creationId xmlns:p14="http://schemas.microsoft.com/office/powerpoint/2010/main" val="290918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0"/>
          <p:cNvPicPr>
            <a:picLocks noChangeAspect="1" noChangeArrowheads="1"/>
          </p:cNvPicPr>
          <p:nvPr/>
        </p:nvPicPr>
        <p:blipFill>
          <a:blip r:embed="rId3"/>
          <a:srcRect/>
          <a:stretch>
            <a:fillRect/>
          </a:stretch>
        </p:blipFill>
        <p:spPr bwMode="auto">
          <a:xfrm>
            <a:off x="0" y="0"/>
            <a:ext cx="9144000" cy="1165225"/>
          </a:xfrm>
          <a:prstGeom prst="rect">
            <a:avLst/>
          </a:prstGeom>
          <a:noFill/>
          <a:ln w="9525">
            <a:noFill/>
            <a:miter lim="800000"/>
            <a:headEnd/>
            <a:tailEnd/>
          </a:ln>
        </p:spPr>
      </p:pic>
      <p:pic>
        <p:nvPicPr>
          <p:cNvPr id="8244" name="Picture 79"/>
          <p:cNvPicPr>
            <a:picLocks noChangeAspect="1" noChangeArrowheads="1"/>
          </p:cNvPicPr>
          <p:nvPr/>
        </p:nvPicPr>
        <p:blipFill>
          <a:blip r:embed="rId4"/>
          <a:srcRect/>
          <a:stretch>
            <a:fillRect/>
          </a:stretch>
        </p:blipFill>
        <p:spPr bwMode="auto">
          <a:xfrm>
            <a:off x="0" y="1"/>
            <a:ext cx="9144000" cy="215190"/>
          </a:xfrm>
          <a:prstGeom prst="rect">
            <a:avLst/>
          </a:prstGeom>
          <a:noFill/>
          <a:ln w="9525">
            <a:noFill/>
            <a:miter lim="800000"/>
            <a:headEnd/>
            <a:tailEnd/>
          </a:ln>
        </p:spPr>
      </p:pic>
      <p:sp>
        <p:nvSpPr>
          <p:cNvPr id="8245" name="Rectangle 81"/>
          <p:cNvSpPr>
            <a:spLocks noChangeArrowheads="1"/>
          </p:cNvSpPr>
          <p:nvPr/>
        </p:nvSpPr>
        <p:spPr bwMode="auto">
          <a:xfrm>
            <a:off x="0" y="285750"/>
            <a:ext cx="9144000" cy="400110"/>
          </a:xfrm>
          <a:prstGeom prst="rect">
            <a:avLst/>
          </a:prstGeom>
          <a:noFill/>
          <a:ln w="9525">
            <a:noFill/>
            <a:miter lim="800000"/>
            <a:headEnd/>
            <a:tailEnd/>
          </a:ln>
        </p:spPr>
        <p:txBody>
          <a:bodyPr wrap="square" anchor="ctr">
            <a:spAutoFit/>
          </a:bodyPr>
          <a:lstStyle/>
          <a:p>
            <a:pPr algn="ctr"/>
            <a:r>
              <a:rPr lang="de-DE" sz="2000" b="1" dirty="0">
                <a:solidFill>
                  <a:schemeClr val="bg1"/>
                </a:solidFill>
                <a:latin typeface="Calibri" pitchFamily="-111" charset="0"/>
              </a:rPr>
              <a:t>QA and QC Timeline</a:t>
            </a:r>
          </a:p>
        </p:txBody>
      </p:sp>
      <p:pic>
        <p:nvPicPr>
          <p:cNvPr id="42" name="Picture 41"/>
          <p:cNvPicPr/>
          <p:nvPr/>
        </p:nvPicPr>
        <p:blipFill rotWithShape="1">
          <a:blip r:embed="rId5">
            <a:extLst>
              <a:ext uri="{28A0092B-C50C-407E-A947-70E740481C1C}">
                <a14:useLocalDpi xmlns:a14="http://schemas.microsoft.com/office/drawing/2010/main" val="0"/>
              </a:ext>
            </a:extLst>
          </a:blip>
          <a:srcRect t="5129" b="-6197"/>
          <a:stretch/>
        </p:blipFill>
        <p:spPr bwMode="auto">
          <a:xfrm>
            <a:off x="76200" y="1371600"/>
            <a:ext cx="8991600" cy="5654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2410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2590800" cy="1143000"/>
          </a:xfrm>
        </p:spPr>
        <p:txBody>
          <a:bodyPr/>
          <a:lstStyle/>
          <a:p>
            <a:pPr algn="r"/>
            <a:r>
              <a:rPr lang="en-US" b="1" dirty="0"/>
              <a:t>General</a:t>
            </a:r>
          </a:p>
        </p:txBody>
      </p:sp>
      <p:sp>
        <p:nvSpPr>
          <p:cNvPr id="3" name="Content Placeholder 2"/>
          <p:cNvSpPr>
            <a:spLocks noGrp="1"/>
          </p:cNvSpPr>
          <p:nvPr>
            <p:ph idx="1"/>
          </p:nvPr>
        </p:nvSpPr>
        <p:spPr/>
        <p:txBody>
          <a:bodyPr/>
          <a:lstStyle/>
          <a:p>
            <a:r>
              <a:rPr lang="en-US" dirty="0"/>
              <a:t>Be alert</a:t>
            </a:r>
          </a:p>
          <a:p>
            <a:r>
              <a:rPr lang="en-US" dirty="0"/>
              <a:t>Ask “does this make sense”?</a:t>
            </a:r>
          </a:p>
          <a:p>
            <a:r>
              <a:rPr lang="en-US" dirty="0"/>
              <a:t>Follow proper technique. When in doubt, </a:t>
            </a:r>
            <a:r>
              <a:rPr lang="en-US" b="1" dirty="0"/>
              <a:t> read the manual</a:t>
            </a:r>
          </a:p>
          <a:p>
            <a:r>
              <a:rPr lang="en-US" dirty="0"/>
              <a:t>Use electronic data capture and fill out datasheets completely</a:t>
            </a:r>
          </a:p>
          <a:p>
            <a:endParaRPr lang="en-US" dirty="0"/>
          </a:p>
          <a:p>
            <a:endParaRPr lang="en-US" dirty="0"/>
          </a:p>
        </p:txBody>
      </p:sp>
      <p:pic>
        <p:nvPicPr>
          <p:cNvPr id="4" name="Picture 2" descr="https://encrypted-tbn0.gstatic.com/images?q=tbn:ANd9GcRiklaUzumpEsCWHNAdHWSWAixeySFCZr0D9NnkumQPItmIl6Wr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28574"/>
            <a:ext cx="2257425" cy="202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4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QA and QC Rules of Thumb</a:t>
            </a:r>
          </a:p>
        </p:txBody>
      </p:sp>
      <p:sp>
        <p:nvSpPr>
          <p:cNvPr id="3" name="Content Placeholder 2"/>
          <p:cNvSpPr>
            <a:spLocks noGrp="1"/>
          </p:cNvSpPr>
          <p:nvPr>
            <p:ph idx="1"/>
          </p:nvPr>
        </p:nvSpPr>
        <p:spPr/>
        <p:txBody>
          <a:bodyPr/>
          <a:lstStyle/>
          <a:p>
            <a:r>
              <a:rPr lang="en-US" i="1" dirty="0"/>
              <a:t>Completeness</a:t>
            </a:r>
          </a:p>
          <a:p>
            <a:r>
              <a:rPr lang="en-US" i="1" dirty="0"/>
              <a:t>Correctness</a:t>
            </a:r>
          </a:p>
          <a:p>
            <a:r>
              <a:rPr lang="en-US" i="1" dirty="0"/>
              <a:t>Consistency</a:t>
            </a:r>
          </a:p>
        </p:txBody>
      </p:sp>
      <p:pic>
        <p:nvPicPr>
          <p:cNvPr id="1026" name="Picture 2" descr="C:\Users\samccord\Downloads\LAphoto\C0384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819400"/>
            <a:ext cx="52832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2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5562600" cy="1096962"/>
          </a:xfrm>
        </p:spPr>
        <p:txBody>
          <a:bodyPr/>
          <a:lstStyle/>
          <a:p>
            <a:r>
              <a:rPr lang="en-US" b="1" dirty="0"/>
              <a:t>DIMA</a:t>
            </a:r>
          </a:p>
        </p:txBody>
      </p:sp>
      <p:pic>
        <p:nvPicPr>
          <p:cNvPr id="4" name="Picture 2" descr="https://encrypted-tbn0.gstatic.com/images?q=tbn:ANd9GcRiklaUzumpEsCWHNAdHWSWAixeySFCZr0D9NnkumQPItmIl6Wr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28574"/>
            <a:ext cx="2257425" cy="20288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77988"/>
            <a:ext cx="8229600" cy="4525963"/>
          </a:xfrm>
        </p:spPr>
        <p:txBody>
          <a:bodyPr>
            <a:noAutofit/>
          </a:bodyPr>
          <a:lstStyle/>
          <a:p>
            <a:r>
              <a:rPr lang="en-US" sz="2800" dirty="0"/>
              <a:t>Upgrading your DIMA to the most up-to-date</a:t>
            </a:r>
          </a:p>
          <a:p>
            <a:pPr lvl="1"/>
            <a:r>
              <a:rPr lang="en-US" sz="2400" dirty="0"/>
              <a:t>See AIM.LandscapeToolbox.org </a:t>
            </a:r>
          </a:p>
          <a:p>
            <a:r>
              <a:rPr lang="en-US" sz="2800" dirty="0"/>
              <a:t>Keep an eye on Microsoft updates</a:t>
            </a:r>
          </a:p>
          <a:p>
            <a:r>
              <a:rPr lang="en-US" sz="2800" dirty="0"/>
              <a:t>Maintain a consistent structure and nomenclature for sites and plots</a:t>
            </a:r>
          </a:p>
          <a:p>
            <a:r>
              <a:rPr lang="en-US" sz="2800" dirty="0"/>
              <a:t>Back up regularly</a:t>
            </a:r>
          </a:p>
          <a:p>
            <a:r>
              <a:rPr lang="en-US" sz="2800" dirty="0"/>
              <a:t>Archive old copies</a:t>
            </a:r>
          </a:p>
          <a:p>
            <a:r>
              <a:rPr lang="en-US" sz="2800" dirty="0"/>
              <a:t>Maintain and organize all paper datasheets</a:t>
            </a:r>
          </a:p>
          <a:p>
            <a:r>
              <a:rPr lang="en-US" sz="2800" dirty="0"/>
              <a:t>Keep track of unknown results or missing data whatever that may be in a word document</a:t>
            </a:r>
          </a:p>
        </p:txBody>
      </p:sp>
    </p:spTree>
    <p:extLst>
      <p:ext uri="{BB962C8B-B14F-4D97-AF65-F5344CB8AC3E}">
        <p14:creationId xmlns:p14="http://schemas.microsoft.com/office/powerpoint/2010/main" val="118876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QA: Determining error in the field</a:t>
            </a:r>
          </a:p>
        </p:txBody>
      </p:sp>
      <p:sp>
        <p:nvSpPr>
          <p:cNvPr id="3" name="Content Placeholder 2"/>
          <p:cNvSpPr>
            <a:spLocks noGrp="1"/>
          </p:cNvSpPr>
          <p:nvPr>
            <p:ph idx="1"/>
          </p:nvPr>
        </p:nvSpPr>
        <p:spPr>
          <a:xfrm>
            <a:off x="304800" y="1904999"/>
            <a:ext cx="3352800" cy="4221164"/>
          </a:xfrm>
        </p:spPr>
        <p:txBody>
          <a:bodyPr>
            <a:normAutofit fontScale="92500" lnSpcReduction="10000"/>
          </a:bodyPr>
          <a:lstStyle/>
          <a:p>
            <a:r>
              <a:rPr lang="en-US" sz="1900" dirty="0"/>
              <a:t>Use the computations/notes sections of the data forms to verify that the end calculations are in line with your ocular observations (</a:t>
            </a:r>
            <a:r>
              <a:rPr lang="en-US" sz="2000" dirty="0"/>
              <a:t>Does % bare ground + % foliar cover + between plant cover % = 100%? )</a:t>
            </a:r>
            <a:r>
              <a:rPr lang="en-US" sz="1900" dirty="0"/>
              <a:t> </a:t>
            </a:r>
          </a:p>
          <a:p>
            <a:endParaRPr lang="en-US" sz="1900" dirty="0"/>
          </a:p>
          <a:p>
            <a:r>
              <a:rPr lang="en-US" sz="1900" dirty="0"/>
              <a:t>Verify that you have collected all data and taken three photos</a:t>
            </a:r>
          </a:p>
          <a:p>
            <a:endParaRPr lang="en-US" sz="1900" dirty="0"/>
          </a:p>
          <a:p>
            <a:r>
              <a:rPr lang="en-US" sz="1900" dirty="0"/>
              <a:t>Verify that GPS coordinates make sense</a:t>
            </a:r>
          </a:p>
        </p:txBody>
      </p:sp>
      <p:pic>
        <p:nvPicPr>
          <p:cNvPr id="4" name="Picture 3"/>
          <p:cNvPicPr/>
          <p:nvPr/>
        </p:nvPicPr>
        <p:blipFill rotWithShape="1">
          <a:blip r:embed="rId3">
            <a:extLst>
              <a:ext uri="{28A0092B-C50C-407E-A947-70E740481C1C}">
                <a14:useLocalDpi xmlns:a14="http://schemas.microsoft.com/office/drawing/2010/main" val="0"/>
              </a:ext>
            </a:extLst>
          </a:blip>
          <a:srcRect l="30081" t="20758" r="13318" b="15177"/>
          <a:stretch/>
        </p:blipFill>
        <p:spPr bwMode="auto">
          <a:xfrm>
            <a:off x="3962400" y="1843088"/>
            <a:ext cx="4933950" cy="43291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1855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6564</TotalTime>
  <Words>1073</Words>
  <Application>Microsoft Office PowerPoint</Application>
  <PresentationFormat>On-screen Show (4:3)</PresentationFormat>
  <Paragraphs>138</Paragraphs>
  <Slides>26</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QA, QC, DIMA</vt:lpstr>
      <vt:lpstr>Learning Objectives</vt:lpstr>
      <vt:lpstr>Important Definitions</vt:lpstr>
      <vt:lpstr>Quality Control</vt:lpstr>
      <vt:lpstr>PowerPoint Presentation</vt:lpstr>
      <vt:lpstr>General</vt:lpstr>
      <vt:lpstr>The QA and QC Rules of Thumb</vt:lpstr>
      <vt:lpstr>DIMA</vt:lpstr>
      <vt:lpstr>QA: Determining error in the field</vt:lpstr>
      <vt:lpstr>Photo Point QA</vt:lpstr>
      <vt:lpstr>Photo Point QA </vt:lpstr>
      <vt:lpstr>Plot Characterization and Observation</vt:lpstr>
      <vt:lpstr>Plot Characterization and Observation</vt:lpstr>
      <vt:lpstr>Line-point Intercept</vt:lpstr>
      <vt:lpstr>Line-point intercept</vt:lpstr>
      <vt:lpstr>Vegetation height</vt:lpstr>
      <vt:lpstr>Vegetation height</vt:lpstr>
      <vt:lpstr>Gap Intercept</vt:lpstr>
      <vt:lpstr>Gap Intercept</vt:lpstr>
      <vt:lpstr>Soil Stability</vt:lpstr>
      <vt:lpstr>Soil Stability</vt:lpstr>
      <vt:lpstr>Plot Level Species Inventory</vt:lpstr>
      <vt:lpstr>Plot Level Species Inventory</vt:lpstr>
      <vt:lpstr>Quality Control</vt:lpstr>
      <vt:lpstr>Quality Control </vt:lpstr>
      <vt:lpstr>Almost Done!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McCord</dc:creator>
  <cp:lastModifiedBy>Christopher Green</cp:lastModifiedBy>
  <cp:revision>75</cp:revision>
  <dcterms:created xsi:type="dcterms:W3CDTF">2012-06-29T21:49:12Z</dcterms:created>
  <dcterms:modified xsi:type="dcterms:W3CDTF">2019-03-04T17:09:45Z</dcterms:modified>
</cp:coreProperties>
</file>