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85" r:id="rId3"/>
    <p:sldId id="257" r:id="rId4"/>
    <p:sldId id="258" r:id="rId5"/>
    <p:sldId id="260" r:id="rId6"/>
    <p:sldId id="261" r:id="rId7"/>
    <p:sldId id="262" r:id="rId8"/>
    <p:sldId id="264" r:id="rId9"/>
    <p:sldId id="265" r:id="rId10"/>
    <p:sldId id="266" r:id="rId11"/>
    <p:sldId id="267" r:id="rId12"/>
    <p:sldId id="268" r:id="rId13"/>
    <p:sldId id="273" r:id="rId14"/>
    <p:sldId id="270" r:id="rId15"/>
    <p:sldId id="286" r:id="rId16"/>
    <p:sldId id="287" r:id="rId17"/>
    <p:sldId id="288" r:id="rId18"/>
    <p:sldId id="279" r:id="rId19"/>
    <p:sldId id="280" r:id="rId20"/>
    <p:sldId id="28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9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3563" autoAdjust="0"/>
  </p:normalViewPr>
  <p:slideViewPr>
    <p:cSldViewPr snapToGrid="0">
      <p:cViewPr varScale="1">
        <p:scale>
          <a:sx n="60" d="100"/>
          <a:sy n="60" d="100"/>
        </p:scale>
        <p:origin x="1014" y="66"/>
      </p:cViewPr>
      <p:guideLst>
        <p:guide orient="horz" pos="2160"/>
        <p:guide pos="3840"/>
      </p:guideLst>
    </p:cSldViewPr>
  </p:slideViewPr>
  <p:notesTextViewPr>
    <p:cViewPr>
      <p:scale>
        <a:sx n="1" d="1"/>
        <a:sy n="1" d="1"/>
      </p:scale>
      <p:origin x="0" y="-1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F6DD15-C236-44B5-9630-B3996C04605D}" type="doc">
      <dgm:prSet loTypeId="urn:microsoft.com/office/officeart/2005/8/layout/pyramid3" loCatId="pyramid" qsTypeId="urn:microsoft.com/office/officeart/2005/8/quickstyle/simple1" qsCatId="simple" csTypeId="urn:microsoft.com/office/officeart/2005/8/colors/accent5_3" csCatId="accent5" phldr="1"/>
      <dgm:spPr/>
    </dgm:pt>
    <dgm:pt modelId="{FB97921F-367A-4A66-8B2C-1A7015464D7E}">
      <dgm:prSet phldrT="[Text]" custT="1"/>
      <dgm:spPr/>
      <dgm:t>
        <a:bodyPr/>
        <a:lstStyle/>
        <a:p>
          <a:r>
            <a:rPr lang="en-US" sz="2400" dirty="0"/>
            <a:t>Interpret &amp; Analyze </a:t>
          </a:r>
        </a:p>
      </dgm:t>
    </dgm:pt>
    <dgm:pt modelId="{1B2AE927-F5FB-4D4C-9126-1FBA7580DD4D}" type="parTrans" cxnId="{175751E7-3405-47C8-AF55-C9CF1658717E}">
      <dgm:prSet/>
      <dgm:spPr/>
      <dgm:t>
        <a:bodyPr/>
        <a:lstStyle/>
        <a:p>
          <a:endParaRPr lang="en-US" sz="2400"/>
        </a:p>
      </dgm:t>
    </dgm:pt>
    <dgm:pt modelId="{CCAEE906-F2C5-4DC7-BB22-ACA2BE93B5DA}" type="sibTrans" cxnId="{175751E7-3405-47C8-AF55-C9CF1658717E}">
      <dgm:prSet/>
      <dgm:spPr/>
      <dgm:t>
        <a:bodyPr/>
        <a:lstStyle/>
        <a:p>
          <a:endParaRPr lang="en-US" sz="2400"/>
        </a:p>
      </dgm:t>
    </dgm:pt>
    <dgm:pt modelId="{E0F99981-8D40-4469-BEDB-91412BFE85F0}">
      <dgm:prSet phldrT="[Text]" custT="1"/>
      <dgm:spPr/>
      <dgm:t>
        <a:bodyPr/>
        <a:lstStyle/>
        <a:p>
          <a:r>
            <a:rPr lang="en-US" sz="2400" dirty="0"/>
            <a:t>Collect</a:t>
          </a:r>
        </a:p>
      </dgm:t>
    </dgm:pt>
    <dgm:pt modelId="{351C651A-CC25-40F2-AC2B-0A5097175212}" type="parTrans" cxnId="{116E2C52-8F45-4FC7-8F96-58EF7A904E2B}">
      <dgm:prSet/>
      <dgm:spPr/>
      <dgm:t>
        <a:bodyPr/>
        <a:lstStyle/>
        <a:p>
          <a:endParaRPr lang="en-US" sz="2400"/>
        </a:p>
      </dgm:t>
    </dgm:pt>
    <dgm:pt modelId="{9E73A19A-0CB2-4471-B025-261C666F9DB7}" type="sibTrans" cxnId="{116E2C52-8F45-4FC7-8F96-58EF7A904E2B}">
      <dgm:prSet/>
      <dgm:spPr/>
      <dgm:t>
        <a:bodyPr/>
        <a:lstStyle/>
        <a:p>
          <a:endParaRPr lang="en-US" sz="2400"/>
        </a:p>
      </dgm:t>
    </dgm:pt>
    <dgm:pt modelId="{64869E5D-78C7-4839-B432-B3676680A731}">
      <dgm:prSet phldrT="[Text]" custT="1"/>
      <dgm:spPr/>
      <dgm:t>
        <a:bodyPr anchor="t"/>
        <a:lstStyle/>
        <a:p>
          <a:r>
            <a:rPr lang="en-US" sz="2400" dirty="0"/>
            <a:t>Plan</a:t>
          </a:r>
        </a:p>
      </dgm:t>
    </dgm:pt>
    <dgm:pt modelId="{2BA3E69A-2BB3-46AF-97A7-A547CBEB8260}" type="parTrans" cxnId="{012DDA67-E777-4749-87F5-EDAE7A95BC38}">
      <dgm:prSet/>
      <dgm:spPr/>
      <dgm:t>
        <a:bodyPr/>
        <a:lstStyle/>
        <a:p>
          <a:endParaRPr lang="en-US" sz="2400"/>
        </a:p>
      </dgm:t>
    </dgm:pt>
    <dgm:pt modelId="{2237F289-0569-436E-A707-5CD827CD4870}" type="sibTrans" cxnId="{012DDA67-E777-4749-87F5-EDAE7A95BC38}">
      <dgm:prSet/>
      <dgm:spPr/>
      <dgm:t>
        <a:bodyPr/>
        <a:lstStyle/>
        <a:p>
          <a:endParaRPr lang="en-US" sz="2400"/>
        </a:p>
      </dgm:t>
    </dgm:pt>
    <dgm:pt modelId="{2B20FEF3-4F9D-47E9-B9A4-1E7AD39720ED}">
      <dgm:prSet phldrT="[Text]" custT="1"/>
      <dgm:spPr/>
      <dgm:t>
        <a:bodyPr/>
        <a:lstStyle/>
        <a:p>
          <a:r>
            <a:rPr lang="en-US" sz="2400" dirty="0"/>
            <a:t>Summarize &amp; Report</a:t>
          </a:r>
        </a:p>
      </dgm:t>
    </dgm:pt>
    <dgm:pt modelId="{FD643BCE-0AD3-4EE2-AD21-73DE6D98DCF8}" type="parTrans" cxnId="{F4B3CCDF-D582-44C7-8B93-EFCA4775EBB4}">
      <dgm:prSet/>
      <dgm:spPr/>
      <dgm:t>
        <a:bodyPr/>
        <a:lstStyle/>
        <a:p>
          <a:endParaRPr lang="en-US" sz="2400"/>
        </a:p>
      </dgm:t>
    </dgm:pt>
    <dgm:pt modelId="{BF10540D-4E81-4967-B635-C581D61FF865}" type="sibTrans" cxnId="{F4B3CCDF-D582-44C7-8B93-EFCA4775EBB4}">
      <dgm:prSet/>
      <dgm:spPr/>
      <dgm:t>
        <a:bodyPr/>
        <a:lstStyle/>
        <a:p>
          <a:endParaRPr lang="en-US" sz="2400"/>
        </a:p>
      </dgm:t>
    </dgm:pt>
    <dgm:pt modelId="{4F6919A3-B4E4-4B6D-BEFA-8827A18CCE85}">
      <dgm:prSet phldrT="[Text]" custT="1"/>
      <dgm:spPr/>
      <dgm:t>
        <a:bodyPr/>
        <a:lstStyle/>
        <a:p>
          <a:r>
            <a:rPr lang="en-US" sz="2400" dirty="0"/>
            <a:t>Decide</a:t>
          </a:r>
        </a:p>
      </dgm:t>
    </dgm:pt>
    <dgm:pt modelId="{1AF23C53-D65C-40DF-B904-AAFAE3261F9C}" type="parTrans" cxnId="{9A2B0F71-EDC2-4793-9D03-A5881E9D9B71}">
      <dgm:prSet/>
      <dgm:spPr/>
      <dgm:t>
        <a:bodyPr/>
        <a:lstStyle/>
        <a:p>
          <a:endParaRPr lang="en-US" sz="2400"/>
        </a:p>
      </dgm:t>
    </dgm:pt>
    <dgm:pt modelId="{367C8BC7-668E-40FB-A345-A53E5218E148}" type="sibTrans" cxnId="{9A2B0F71-EDC2-4793-9D03-A5881E9D9B71}">
      <dgm:prSet/>
      <dgm:spPr/>
      <dgm:t>
        <a:bodyPr/>
        <a:lstStyle/>
        <a:p>
          <a:endParaRPr lang="en-US" sz="2400"/>
        </a:p>
      </dgm:t>
    </dgm:pt>
    <dgm:pt modelId="{4F12250D-4768-42E4-97B6-92440C3D0DBE}" type="pres">
      <dgm:prSet presAssocID="{0FF6DD15-C236-44B5-9630-B3996C04605D}" presName="Name0" presStyleCnt="0">
        <dgm:presLayoutVars>
          <dgm:dir/>
          <dgm:animLvl val="lvl"/>
          <dgm:resizeHandles val="exact"/>
        </dgm:presLayoutVars>
      </dgm:prSet>
      <dgm:spPr/>
    </dgm:pt>
    <dgm:pt modelId="{ECDB5802-87BD-4958-B407-89BAFA8D330E}" type="pres">
      <dgm:prSet presAssocID="{4F6919A3-B4E4-4B6D-BEFA-8827A18CCE85}" presName="Name8" presStyleCnt="0"/>
      <dgm:spPr/>
    </dgm:pt>
    <dgm:pt modelId="{CC7F1FFB-96F8-4947-9C21-882E7C788883}" type="pres">
      <dgm:prSet presAssocID="{4F6919A3-B4E4-4B6D-BEFA-8827A18CCE85}" presName="level" presStyleLbl="node1" presStyleIdx="0" presStyleCnt="5">
        <dgm:presLayoutVars>
          <dgm:chMax val="1"/>
          <dgm:bulletEnabled val="1"/>
        </dgm:presLayoutVars>
      </dgm:prSet>
      <dgm:spPr/>
    </dgm:pt>
    <dgm:pt modelId="{755A5618-FA17-483F-BF3E-04D665ADE8DA}" type="pres">
      <dgm:prSet presAssocID="{4F6919A3-B4E4-4B6D-BEFA-8827A18CCE85}" presName="levelTx" presStyleLbl="revTx" presStyleIdx="0" presStyleCnt="0">
        <dgm:presLayoutVars>
          <dgm:chMax val="1"/>
          <dgm:bulletEnabled val="1"/>
        </dgm:presLayoutVars>
      </dgm:prSet>
      <dgm:spPr/>
    </dgm:pt>
    <dgm:pt modelId="{2489D7C5-A9CE-4243-AEBB-2C12A5097A78}" type="pres">
      <dgm:prSet presAssocID="{2B20FEF3-4F9D-47E9-B9A4-1E7AD39720ED}" presName="Name8" presStyleCnt="0"/>
      <dgm:spPr/>
    </dgm:pt>
    <dgm:pt modelId="{15D16F44-CD23-4743-AA6F-A9DB115352D8}" type="pres">
      <dgm:prSet presAssocID="{2B20FEF3-4F9D-47E9-B9A4-1E7AD39720ED}" presName="level" presStyleLbl="node1" presStyleIdx="1" presStyleCnt="5">
        <dgm:presLayoutVars>
          <dgm:chMax val="1"/>
          <dgm:bulletEnabled val="1"/>
        </dgm:presLayoutVars>
      </dgm:prSet>
      <dgm:spPr/>
    </dgm:pt>
    <dgm:pt modelId="{FB4CF395-AA1B-4A21-913D-E0C091B61213}" type="pres">
      <dgm:prSet presAssocID="{2B20FEF3-4F9D-47E9-B9A4-1E7AD39720ED}" presName="levelTx" presStyleLbl="revTx" presStyleIdx="0" presStyleCnt="0">
        <dgm:presLayoutVars>
          <dgm:chMax val="1"/>
          <dgm:bulletEnabled val="1"/>
        </dgm:presLayoutVars>
      </dgm:prSet>
      <dgm:spPr/>
    </dgm:pt>
    <dgm:pt modelId="{F54E571F-8EAF-4D10-B1B0-D5A8E9FC79BB}" type="pres">
      <dgm:prSet presAssocID="{FB97921F-367A-4A66-8B2C-1A7015464D7E}" presName="Name8" presStyleCnt="0"/>
      <dgm:spPr/>
    </dgm:pt>
    <dgm:pt modelId="{95C1F493-37EE-4583-AC39-516EDA411071}" type="pres">
      <dgm:prSet presAssocID="{FB97921F-367A-4A66-8B2C-1A7015464D7E}" presName="level" presStyleLbl="node1" presStyleIdx="2" presStyleCnt="5">
        <dgm:presLayoutVars>
          <dgm:chMax val="1"/>
          <dgm:bulletEnabled val="1"/>
        </dgm:presLayoutVars>
      </dgm:prSet>
      <dgm:spPr/>
    </dgm:pt>
    <dgm:pt modelId="{F30FEEA7-003F-4A7D-94D1-D567A9D08E48}" type="pres">
      <dgm:prSet presAssocID="{FB97921F-367A-4A66-8B2C-1A7015464D7E}" presName="levelTx" presStyleLbl="revTx" presStyleIdx="0" presStyleCnt="0">
        <dgm:presLayoutVars>
          <dgm:chMax val="1"/>
          <dgm:bulletEnabled val="1"/>
        </dgm:presLayoutVars>
      </dgm:prSet>
      <dgm:spPr/>
    </dgm:pt>
    <dgm:pt modelId="{266FF937-9161-4A84-8EAB-E4BB9F28357C}" type="pres">
      <dgm:prSet presAssocID="{E0F99981-8D40-4469-BEDB-91412BFE85F0}" presName="Name8" presStyleCnt="0"/>
      <dgm:spPr/>
    </dgm:pt>
    <dgm:pt modelId="{2DC0C0EA-DC06-4BE0-9F09-E520A8C89E47}" type="pres">
      <dgm:prSet presAssocID="{E0F99981-8D40-4469-BEDB-91412BFE85F0}" presName="level" presStyleLbl="node1" presStyleIdx="3" presStyleCnt="5">
        <dgm:presLayoutVars>
          <dgm:chMax val="1"/>
          <dgm:bulletEnabled val="1"/>
        </dgm:presLayoutVars>
      </dgm:prSet>
      <dgm:spPr/>
    </dgm:pt>
    <dgm:pt modelId="{1DB52BA0-C720-4201-BBCB-E31A1C84B2A3}" type="pres">
      <dgm:prSet presAssocID="{E0F99981-8D40-4469-BEDB-91412BFE85F0}" presName="levelTx" presStyleLbl="revTx" presStyleIdx="0" presStyleCnt="0">
        <dgm:presLayoutVars>
          <dgm:chMax val="1"/>
          <dgm:bulletEnabled val="1"/>
        </dgm:presLayoutVars>
      </dgm:prSet>
      <dgm:spPr/>
    </dgm:pt>
    <dgm:pt modelId="{102B70F4-D73A-4FD2-AA14-370F59F7A833}" type="pres">
      <dgm:prSet presAssocID="{64869E5D-78C7-4839-B432-B3676680A731}" presName="Name8" presStyleCnt="0"/>
      <dgm:spPr/>
    </dgm:pt>
    <dgm:pt modelId="{CAE75C11-EF83-4B9F-8F1E-6F329A8973D8}" type="pres">
      <dgm:prSet presAssocID="{64869E5D-78C7-4839-B432-B3676680A731}" presName="level" presStyleLbl="node1" presStyleIdx="4" presStyleCnt="5">
        <dgm:presLayoutVars>
          <dgm:chMax val="1"/>
          <dgm:bulletEnabled val="1"/>
        </dgm:presLayoutVars>
      </dgm:prSet>
      <dgm:spPr/>
    </dgm:pt>
    <dgm:pt modelId="{3FE37628-B0CE-4B67-927E-907FE8A0B508}" type="pres">
      <dgm:prSet presAssocID="{64869E5D-78C7-4839-B432-B3676680A731}" presName="levelTx" presStyleLbl="revTx" presStyleIdx="0" presStyleCnt="0">
        <dgm:presLayoutVars>
          <dgm:chMax val="1"/>
          <dgm:bulletEnabled val="1"/>
        </dgm:presLayoutVars>
      </dgm:prSet>
      <dgm:spPr/>
    </dgm:pt>
  </dgm:ptLst>
  <dgm:cxnLst>
    <dgm:cxn modelId="{D7E7D202-F748-4FA0-9766-7C5D8D77F8AE}" type="presOf" srcId="{2B20FEF3-4F9D-47E9-B9A4-1E7AD39720ED}" destId="{15D16F44-CD23-4743-AA6F-A9DB115352D8}" srcOrd="0" destOrd="0" presId="urn:microsoft.com/office/officeart/2005/8/layout/pyramid3"/>
    <dgm:cxn modelId="{67A5CF32-92B0-42E6-A5E8-19792F74E2AD}" type="presOf" srcId="{4F6919A3-B4E4-4B6D-BEFA-8827A18CCE85}" destId="{CC7F1FFB-96F8-4947-9C21-882E7C788883}" srcOrd="0" destOrd="0" presId="urn:microsoft.com/office/officeart/2005/8/layout/pyramid3"/>
    <dgm:cxn modelId="{BA657B3F-8DDF-48B7-9ACA-DB9F142A702B}" type="presOf" srcId="{E0F99981-8D40-4469-BEDB-91412BFE85F0}" destId="{1DB52BA0-C720-4201-BBCB-E31A1C84B2A3}" srcOrd="1" destOrd="0" presId="urn:microsoft.com/office/officeart/2005/8/layout/pyramid3"/>
    <dgm:cxn modelId="{86F2ED63-6ABF-4B9E-91FB-0800F6ED0C70}" type="presOf" srcId="{FB97921F-367A-4A66-8B2C-1A7015464D7E}" destId="{95C1F493-37EE-4583-AC39-516EDA411071}" srcOrd="0" destOrd="0" presId="urn:microsoft.com/office/officeart/2005/8/layout/pyramid3"/>
    <dgm:cxn modelId="{D90AD347-B824-477C-A0A8-9F116BB88767}" type="presOf" srcId="{64869E5D-78C7-4839-B432-B3676680A731}" destId="{CAE75C11-EF83-4B9F-8F1E-6F329A8973D8}" srcOrd="0" destOrd="0" presId="urn:microsoft.com/office/officeart/2005/8/layout/pyramid3"/>
    <dgm:cxn modelId="{012DDA67-E777-4749-87F5-EDAE7A95BC38}" srcId="{0FF6DD15-C236-44B5-9630-B3996C04605D}" destId="{64869E5D-78C7-4839-B432-B3676680A731}" srcOrd="4" destOrd="0" parTransId="{2BA3E69A-2BB3-46AF-97A7-A547CBEB8260}" sibTransId="{2237F289-0569-436E-A707-5CD827CD4870}"/>
    <dgm:cxn modelId="{9A2B0F71-EDC2-4793-9D03-A5881E9D9B71}" srcId="{0FF6DD15-C236-44B5-9630-B3996C04605D}" destId="{4F6919A3-B4E4-4B6D-BEFA-8827A18CCE85}" srcOrd="0" destOrd="0" parTransId="{1AF23C53-D65C-40DF-B904-AAFAE3261F9C}" sibTransId="{367C8BC7-668E-40FB-A345-A53E5218E148}"/>
    <dgm:cxn modelId="{C6BF7471-D006-4007-BB27-A9F5883FD70D}" type="presOf" srcId="{FB97921F-367A-4A66-8B2C-1A7015464D7E}" destId="{F30FEEA7-003F-4A7D-94D1-D567A9D08E48}" srcOrd="1" destOrd="0" presId="urn:microsoft.com/office/officeart/2005/8/layout/pyramid3"/>
    <dgm:cxn modelId="{116E2C52-8F45-4FC7-8F96-58EF7A904E2B}" srcId="{0FF6DD15-C236-44B5-9630-B3996C04605D}" destId="{E0F99981-8D40-4469-BEDB-91412BFE85F0}" srcOrd="3" destOrd="0" parTransId="{351C651A-CC25-40F2-AC2B-0A5097175212}" sibTransId="{9E73A19A-0CB2-4471-B025-261C666F9DB7}"/>
    <dgm:cxn modelId="{5DBB8457-8A57-40FC-92CC-DDFAAAD860D3}" type="presOf" srcId="{2B20FEF3-4F9D-47E9-B9A4-1E7AD39720ED}" destId="{FB4CF395-AA1B-4A21-913D-E0C091B61213}" srcOrd="1" destOrd="0" presId="urn:microsoft.com/office/officeart/2005/8/layout/pyramid3"/>
    <dgm:cxn modelId="{404B598E-3258-48E7-93CD-B73D3D7D0A16}" type="presOf" srcId="{4F6919A3-B4E4-4B6D-BEFA-8827A18CCE85}" destId="{755A5618-FA17-483F-BF3E-04D665ADE8DA}" srcOrd="1" destOrd="0" presId="urn:microsoft.com/office/officeart/2005/8/layout/pyramid3"/>
    <dgm:cxn modelId="{8521ADDA-4417-49B4-866E-129FAF0774A1}" type="presOf" srcId="{64869E5D-78C7-4839-B432-B3676680A731}" destId="{3FE37628-B0CE-4B67-927E-907FE8A0B508}" srcOrd="1" destOrd="0" presId="urn:microsoft.com/office/officeart/2005/8/layout/pyramid3"/>
    <dgm:cxn modelId="{F4B3CCDF-D582-44C7-8B93-EFCA4775EBB4}" srcId="{0FF6DD15-C236-44B5-9630-B3996C04605D}" destId="{2B20FEF3-4F9D-47E9-B9A4-1E7AD39720ED}" srcOrd="1" destOrd="0" parTransId="{FD643BCE-0AD3-4EE2-AD21-73DE6D98DCF8}" sibTransId="{BF10540D-4E81-4967-B635-C581D61FF865}"/>
    <dgm:cxn modelId="{175751E7-3405-47C8-AF55-C9CF1658717E}" srcId="{0FF6DD15-C236-44B5-9630-B3996C04605D}" destId="{FB97921F-367A-4A66-8B2C-1A7015464D7E}" srcOrd="2" destOrd="0" parTransId="{1B2AE927-F5FB-4D4C-9126-1FBA7580DD4D}" sibTransId="{CCAEE906-F2C5-4DC7-BB22-ACA2BE93B5DA}"/>
    <dgm:cxn modelId="{209797FB-7D11-4360-97B9-7ACC4A839D3B}" type="presOf" srcId="{0FF6DD15-C236-44B5-9630-B3996C04605D}" destId="{4F12250D-4768-42E4-97B6-92440C3D0DBE}" srcOrd="0" destOrd="0" presId="urn:microsoft.com/office/officeart/2005/8/layout/pyramid3"/>
    <dgm:cxn modelId="{340AC8FC-B00E-4B2E-9EE7-FAABCA78FD07}" type="presOf" srcId="{E0F99981-8D40-4469-BEDB-91412BFE85F0}" destId="{2DC0C0EA-DC06-4BE0-9F09-E520A8C89E47}" srcOrd="0" destOrd="0" presId="urn:microsoft.com/office/officeart/2005/8/layout/pyramid3"/>
    <dgm:cxn modelId="{91F9AE5B-15C0-4E5E-90D8-F74D6ED02CF7}" type="presParOf" srcId="{4F12250D-4768-42E4-97B6-92440C3D0DBE}" destId="{ECDB5802-87BD-4958-B407-89BAFA8D330E}" srcOrd="0" destOrd="0" presId="urn:microsoft.com/office/officeart/2005/8/layout/pyramid3"/>
    <dgm:cxn modelId="{EDAC01BF-90CC-42F6-B22B-8193AC934817}" type="presParOf" srcId="{ECDB5802-87BD-4958-B407-89BAFA8D330E}" destId="{CC7F1FFB-96F8-4947-9C21-882E7C788883}" srcOrd="0" destOrd="0" presId="urn:microsoft.com/office/officeart/2005/8/layout/pyramid3"/>
    <dgm:cxn modelId="{2683A710-9BD7-4A1D-8B24-4ED683864839}" type="presParOf" srcId="{ECDB5802-87BD-4958-B407-89BAFA8D330E}" destId="{755A5618-FA17-483F-BF3E-04D665ADE8DA}" srcOrd="1" destOrd="0" presId="urn:microsoft.com/office/officeart/2005/8/layout/pyramid3"/>
    <dgm:cxn modelId="{03E8E433-382B-4F1E-B10D-D532EF2FCC17}" type="presParOf" srcId="{4F12250D-4768-42E4-97B6-92440C3D0DBE}" destId="{2489D7C5-A9CE-4243-AEBB-2C12A5097A78}" srcOrd="1" destOrd="0" presId="urn:microsoft.com/office/officeart/2005/8/layout/pyramid3"/>
    <dgm:cxn modelId="{911AEEF1-B16A-41C5-BD0F-61DA12E8A94F}" type="presParOf" srcId="{2489D7C5-A9CE-4243-AEBB-2C12A5097A78}" destId="{15D16F44-CD23-4743-AA6F-A9DB115352D8}" srcOrd="0" destOrd="0" presId="urn:microsoft.com/office/officeart/2005/8/layout/pyramid3"/>
    <dgm:cxn modelId="{D797F8DE-4E51-4B8A-A42D-8E8D22129523}" type="presParOf" srcId="{2489D7C5-A9CE-4243-AEBB-2C12A5097A78}" destId="{FB4CF395-AA1B-4A21-913D-E0C091B61213}" srcOrd="1" destOrd="0" presId="urn:microsoft.com/office/officeart/2005/8/layout/pyramid3"/>
    <dgm:cxn modelId="{39392C59-77CF-437D-936B-5C077428D119}" type="presParOf" srcId="{4F12250D-4768-42E4-97B6-92440C3D0DBE}" destId="{F54E571F-8EAF-4D10-B1B0-D5A8E9FC79BB}" srcOrd="2" destOrd="0" presId="urn:microsoft.com/office/officeart/2005/8/layout/pyramid3"/>
    <dgm:cxn modelId="{527E7635-1BA5-404B-9F21-A233A5ADFADA}" type="presParOf" srcId="{F54E571F-8EAF-4D10-B1B0-D5A8E9FC79BB}" destId="{95C1F493-37EE-4583-AC39-516EDA411071}" srcOrd="0" destOrd="0" presId="urn:microsoft.com/office/officeart/2005/8/layout/pyramid3"/>
    <dgm:cxn modelId="{4145FAE1-9465-4DC6-8C18-9DFDB6FE2831}" type="presParOf" srcId="{F54E571F-8EAF-4D10-B1B0-D5A8E9FC79BB}" destId="{F30FEEA7-003F-4A7D-94D1-D567A9D08E48}" srcOrd="1" destOrd="0" presId="urn:microsoft.com/office/officeart/2005/8/layout/pyramid3"/>
    <dgm:cxn modelId="{61EA542F-A42A-4CF3-B5F9-40607526773C}" type="presParOf" srcId="{4F12250D-4768-42E4-97B6-92440C3D0DBE}" destId="{266FF937-9161-4A84-8EAB-E4BB9F28357C}" srcOrd="3" destOrd="0" presId="urn:microsoft.com/office/officeart/2005/8/layout/pyramid3"/>
    <dgm:cxn modelId="{BF7BB9A1-A703-4B24-9530-4029D7163C91}" type="presParOf" srcId="{266FF937-9161-4A84-8EAB-E4BB9F28357C}" destId="{2DC0C0EA-DC06-4BE0-9F09-E520A8C89E47}" srcOrd="0" destOrd="0" presId="urn:microsoft.com/office/officeart/2005/8/layout/pyramid3"/>
    <dgm:cxn modelId="{A0B7CF3C-093C-4219-9A4B-EC42CB3ADF8C}" type="presParOf" srcId="{266FF937-9161-4A84-8EAB-E4BB9F28357C}" destId="{1DB52BA0-C720-4201-BBCB-E31A1C84B2A3}" srcOrd="1" destOrd="0" presId="urn:microsoft.com/office/officeart/2005/8/layout/pyramid3"/>
    <dgm:cxn modelId="{9984376A-8B38-4F20-98F2-AF07E3F65E2C}" type="presParOf" srcId="{4F12250D-4768-42E4-97B6-92440C3D0DBE}" destId="{102B70F4-D73A-4FD2-AA14-370F59F7A833}" srcOrd="4" destOrd="0" presId="urn:microsoft.com/office/officeart/2005/8/layout/pyramid3"/>
    <dgm:cxn modelId="{4909DD4F-4F0C-451E-9A2D-E7AA8D4BC219}" type="presParOf" srcId="{102B70F4-D73A-4FD2-AA14-370F59F7A833}" destId="{CAE75C11-EF83-4B9F-8F1E-6F329A8973D8}" srcOrd="0" destOrd="0" presId="urn:microsoft.com/office/officeart/2005/8/layout/pyramid3"/>
    <dgm:cxn modelId="{B7B93CFB-9CC8-4387-83A8-E4506E5383DA}" type="presParOf" srcId="{102B70F4-D73A-4FD2-AA14-370F59F7A833}" destId="{3FE37628-B0CE-4B67-927E-907FE8A0B508}"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F1FFB-96F8-4947-9C21-882E7C788883}">
      <dsp:nvSpPr>
        <dsp:cNvPr id="0" name=""/>
        <dsp:cNvSpPr/>
      </dsp:nvSpPr>
      <dsp:spPr>
        <a:xfrm rot="10800000">
          <a:off x="0" y="0"/>
          <a:ext cx="6340335" cy="1039822"/>
        </a:xfrm>
        <a:prstGeom prst="trapezoid">
          <a:avLst>
            <a:gd name="adj" fmla="val 60975"/>
          </a:avLst>
        </a:prstGeom>
        <a:solidFill>
          <a:schemeClr val="accent5">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Decide</a:t>
          </a:r>
        </a:p>
      </dsp:txBody>
      <dsp:txXfrm rot="-10800000">
        <a:off x="1109558" y="0"/>
        <a:ext cx="4121217" cy="1039822"/>
      </dsp:txXfrm>
    </dsp:sp>
    <dsp:sp modelId="{15D16F44-CD23-4743-AA6F-A9DB115352D8}">
      <dsp:nvSpPr>
        <dsp:cNvPr id="0" name=""/>
        <dsp:cNvSpPr/>
      </dsp:nvSpPr>
      <dsp:spPr>
        <a:xfrm rot="10800000">
          <a:off x="634033" y="1039821"/>
          <a:ext cx="5072268" cy="1039822"/>
        </a:xfrm>
        <a:prstGeom prst="trapezoid">
          <a:avLst>
            <a:gd name="adj" fmla="val 60975"/>
          </a:avLst>
        </a:prstGeom>
        <a:solidFill>
          <a:schemeClr val="accent5">
            <a:shade val="80000"/>
            <a:hueOff val="50888"/>
            <a:satOff val="695"/>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Summarize &amp; Report</a:t>
          </a:r>
        </a:p>
      </dsp:txBody>
      <dsp:txXfrm rot="-10800000">
        <a:off x="1521680" y="1039821"/>
        <a:ext cx="3296974" cy="1039822"/>
      </dsp:txXfrm>
    </dsp:sp>
    <dsp:sp modelId="{95C1F493-37EE-4583-AC39-516EDA411071}">
      <dsp:nvSpPr>
        <dsp:cNvPr id="0" name=""/>
        <dsp:cNvSpPr/>
      </dsp:nvSpPr>
      <dsp:spPr>
        <a:xfrm rot="10800000">
          <a:off x="1268067" y="2079643"/>
          <a:ext cx="3804201" cy="1039822"/>
        </a:xfrm>
        <a:prstGeom prst="trapezoid">
          <a:avLst>
            <a:gd name="adj" fmla="val 60975"/>
          </a:avLst>
        </a:prstGeom>
        <a:solidFill>
          <a:schemeClr val="accent5">
            <a:shade val="80000"/>
            <a:hueOff val="101775"/>
            <a:satOff val="1390"/>
            <a:lumOff val="1235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Interpret &amp; Analyze </a:t>
          </a:r>
        </a:p>
      </dsp:txBody>
      <dsp:txXfrm rot="-10800000">
        <a:off x="1933802" y="2079643"/>
        <a:ext cx="2472730" cy="1039822"/>
      </dsp:txXfrm>
    </dsp:sp>
    <dsp:sp modelId="{2DC0C0EA-DC06-4BE0-9F09-E520A8C89E47}">
      <dsp:nvSpPr>
        <dsp:cNvPr id="0" name=""/>
        <dsp:cNvSpPr/>
      </dsp:nvSpPr>
      <dsp:spPr>
        <a:xfrm rot="10800000">
          <a:off x="1902100" y="3119466"/>
          <a:ext cx="2536134" cy="1039822"/>
        </a:xfrm>
        <a:prstGeom prst="trapezoid">
          <a:avLst>
            <a:gd name="adj" fmla="val 60975"/>
          </a:avLst>
        </a:prstGeom>
        <a:solidFill>
          <a:schemeClr val="accent5">
            <a:shade val="80000"/>
            <a:hueOff val="152663"/>
            <a:satOff val="2085"/>
            <a:lumOff val="185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Collect</a:t>
          </a:r>
        </a:p>
      </dsp:txBody>
      <dsp:txXfrm rot="-10800000">
        <a:off x="2345923" y="3119466"/>
        <a:ext cx="1648487" cy="1039822"/>
      </dsp:txXfrm>
    </dsp:sp>
    <dsp:sp modelId="{CAE75C11-EF83-4B9F-8F1E-6F329A8973D8}">
      <dsp:nvSpPr>
        <dsp:cNvPr id="0" name=""/>
        <dsp:cNvSpPr/>
      </dsp:nvSpPr>
      <dsp:spPr>
        <a:xfrm rot="10800000">
          <a:off x="2536134" y="4159287"/>
          <a:ext cx="1268067" cy="1039822"/>
        </a:xfrm>
        <a:prstGeom prst="trapezoid">
          <a:avLst>
            <a:gd name="adj" fmla="val 60975"/>
          </a:avLst>
        </a:prstGeom>
        <a:solidFill>
          <a:schemeClr val="accent5">
            <a:shade val="80000"/>
            <a:hueOff val="203550"/>
            <a:satOff val="2780"/>
            <a:lumOff val="2470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1066800">
            <a:lnSpc>
              <a:spcPct val="90000"/>
            </a:lnSpc>
            <a:spcBef>
              <a:spcPct val="0"/>
            </a:spcBef>
            <a:spcAft>
              <a:spcPct val="35000"/>
            </a:spcAft>
            <a:buNone/>
          </a:pPr>
          <a:r>
            <a:rPr lang="en-US" sz="2400" kern="1200" dirty="0"/>
            <a:t>Plan</a:t>
          </a:r>
        </a:p>
      </dsp:txBody>
      <dsp:txXfrm rot="-10800000">
        <a:off x="2536134" y="4159287"/>
        <a:ext cx="1268067" cy="1039822"/>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5D8F77-5F96-4115-87CA-8A83629684CC}" type="datetimeFigureOut">
              <a:rPr lang="en-US" smtClean="0"/>
              <a:t>3/22/2019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18B4C1-10CE-4383-9EB3-D52292121E67}" type="slidenum">
              <a:rPr lang="en-US" smtClean="0"/>
              <a:t>‹#›</a:t>
            </a:fld>
            <a:endParaRPr lang="en-US"/>
          </a:p>
        </p:txBody>
      </p:sp>
    </p:spTree>
    <p:extLst>
      <p:ext uri="{BB962C8B-B14F-4D97-AF65-F5344CB8AC3E}">
        <p14:creationId xmlns:p14="http://schemas.microsoft.com/office/powerpoint/2010/main" val="1345676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too far in to learning about </a:t>
            </a:r>
            <a:r>
              <a:rPr lang="en-US" i="1" dirty="0"/>
              <a:t>what</a:t>
            </a:r>
            <a:r>
              <a:rPr lang="en-US" i="0" dirty="0"/>
              <a:t> data to collect, I want to introduce a framework for thinking about </a:t>
            </a:r>
            <a:r>
              <a:rPr lang="en-US" i="1" dirty="0"/>
              <a:t>how</a:t>
            </a:r>
            <a:r>
              <a:rPr lang="en-US" i="0" dirty="0"/>
              <a:t> we approach collecting data. </a:t>
            </a:r>
          </a:p>
          <a:p>
            <a:r>
              <a:rPr lang="en-US" i="0" dirty="0"/>
              <a:t>Any time we interact with data we should be thinking about Quality Assurance and Quality Control. </a:t>
            </a:r>
          </a:p>
          <a:p>
            <a:r>
              <a:rPr lang="en-US" i="0" dirty="0"/>
              <a:t>Tips</a:t>
            </a:r>
          </a:p>
          <a:p>
            <a:r>
              <a:rPr lang="en-US" i="0" dirty="0"/>
              <a:t>-ask how many have heard of QA &amp;QC?</a:t>
            </a:r>
          </a:p>
          <a:p>
            <a:r>
              <a:rPr lang="en-US" i="0" dirty="0"/>
              <a:t>-Can they give an example?</a:t>
            </a:r>
          </a:p>
          <a:p>
            <a:r>
              <a:rPr lang="en-US" i="0" dirty="0"/>
              <a:t>-Share a story about how QA&amp;QC have been meaningful for you</a:t>
            </a:r>
            <a:endParaRPr lang="en-US" dirty="0"/>
          </a:p>
        </p:txBody>
      </p:sp>
      <p:sp>
        <p:nvSpPr>
          <p:cNvPr id="4" name="Slide Number Placeholder 3"/>
          <p:cNvSpPr>
            <a:spLocks noGrp="1"/>
          </p:cNvSpPr>
          <p:nvPr>
            <p:ph type="sldNum" sz="quarter" idx="10"/>
          </p:nvPr>
        </p:nvSpPr>
        <p:spPr/>
        <p:txBody>
          <a:bodyPr/>
          <a:lstStyle/>
          <a:p>
            <a:fld id="{9918B4C1-10CE-4383-9EB3-D52292121E67}" type="slidenum">
              <a:rPr lang="en-US" smtClean="0"/>
              <a:t>1</a:t>
            </a:fld>
            <a:endParaRPr lang="en-US"/>
          </a:p>
        </p:txBody>
      </p:sp>
    </p:spTree>
    <p:extLst>
      <p:ext uri="{BB962C8B-B14F-4D97-AF65-F5344CB8AC3E}">
        <p14:creationId xmlns:p14="http://schemas.microsoft.com/office/powerpoint/2010/main" val="193386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are some discrete steps of QA? </a:t>
            </a:r>
          </a:p>
          <a:p>
            <a:endParaRPr lang="en-US" dirty="0"/>
          </a:p>
          <a:p>
            <a:r>
              <a:rPr lang="en-US" dirty="0"/>
              <a:t>I am going to go over training, calibration, data management in a little more detail. </a:t>
            </a:r>
          </a:p>
        </p:txBody>
      </p:sp>
      <p:sp>
        <p:nvSpPr>
          <p:cNvPr id="4" name="Slide Number Placeholder 3"/>
          <p:cNvSpPr>
            <a:spLocks noGrp="1"/>
          </p:cNvSpPr>
          <p:nvPr>
            <p:ph type="sldNum" sz="quarter" idx="10"/>
          </p:nvPr>
        </p:nvSpPr>
        <p:spPr/>
        <p:txBody>
          <a:bodyPr/>
          <a:lstStyle/>
          <a:p>
            <a:fld id="{9918B4C1-10CE-4383-9EB3-D52292121E67}" type="slidenum">
              <a:rPr lang="en-US" smtClean="0"/>
              <a:t>10</a:t>
            </a:fld>
            <a:endParaRPr lang="en-US"/>
          </a:p>
        </p:txBody>
      </p:sp>
    </p:spTree>
    <p:extLst>
      <p:ext uri="{BB962C8B-B14F-4D97-AF65-F5344CB8AC3E}">
        <p14:creationId xmlns:p14="http://schemas.microsoft.com/office/powerpoint/2010/main" val="4159828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data collectors should receive training and retraining prior to each data collection season and each training should be comprised of demonstration and calibration. We’re doing all of this this week so pat yourself on the back!</a:t>
            </a:r>
          </a:p>
        </p:txBody>
      </p:sp>
      <p:sp>
        <p:nvSpPr>
          <p:cNvPr id="4" name="Slide Number Placeholder 3"/>
          <p:cNvSpPr>
            <a:spLocks noGrp="1"/>
          </p:cNvSpPr>
          <p:nvPr>
            <p:ph type="sldNum" sz="quarter" idx="10"/>
          </p:nvPr>
        </p:nvSpPr>
        <p:spPr/>
        <p:txBody>
          <a:bodyPr/>
          <a:lstStyle/>
          <a:p>
            <a:fld id="{9918B4C1-10CE-4383-9EB3-D52292121E67}" type="slidenum">
              <a:rPr lang="en-US" smtClean="0"/>
              <a:t>11</a:t>
            </a:fld>
            <a:endParaRPr lang="en-US"/>
          </a:p>
        </p:txBody>
      </p:sp>
    </p:spTree>
    <p:extLst>
      <p:ext uri="{BB962C8B-B14F-4D97-AF65-F5344CB8AC3E}">
        <p14:creationId xmlns:p14="http://schemas.microsoft.com/office/powerpoint/2010/main" val="3398869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Calibration is a crucial component for ensuring quality data. It is used to make sure that each crew member is using the methods correctly and seeing the same information. This lets us know that regardless of who is collecting which method on a crew, it is accurate and consistent to that crew. </a:t>
            </a:r>
          </a:p>
          <a:p>
            <a:r>
              <a:rPr lang="en-US" dirty="0"/>
              <a:t>Your first calibration will occur at this training. Crews should also calibrate monthly, when a new crew member joins the team and/or when entering a new ecosystem.</a:t>
            </a:r>
          </a:p>
          <a:p>
            <a:endParaRPr lang="en-US" dirty="0"/>
          </a:p>
          <a:p>
            <a:r>
              <a:rPr lang="en-US" dirty="0"/>
              <a:t>We will cover more specifics of calibration later on in </a:t>
            </a:r>
            <a:r>
              <a:rPr lang="en-US"/>
              <a:t>the training.</a:t>
            </a:r>
            <a:endParaRPr lang="en-US" dirty="0"/>
          </a:p>
        </p:txBody>
      </p:sp>
      <p:sp>
        <p:nvSpPr>
          <p:cNvPr id="4" name="Slide Number Placeholder 3"/>
          <p:cNvSpPr>
            <a:spLocks noGrp="1"/>
          </p:cNvSpPr>
          <p:nvPr>
            <p:ph type="sldNum" sz="quarter" idx="5"/>
          </p:nvPr>
        </p:nvSpPr>
        <p:spPr/>
        <p:txBody>
          <a:bodyPr/>
          <a:lstStyle/>
          <a:p>
            <a:fld id="{9918B4C1-10CE-4383-9EB3-D52292121E67}" type="slidenum">
              <a:rPr lang="en-US" smtClean="0"/>
              <a:t>12</a:t>
            </a:fld>
            <a:endParaRPr lang="en-US"/>
          </a:p>
        </p:txBody>
      </p:sp>
    </p:spTree>
    <p:extLst>
      <p:ext uri="{BB962C8B-B14F-4D97-AF65-F5344CB8AC3E}">
        <p14:creationId xmlns:p14="http://schemas.microsoft.com/office/powerpoint/2010/main" val="2324910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calibrating, QA includes having established data standards and structures. Steps like folder naming conventions, field naming standards, date formats can all prevent errors later on. All of these are described in the AIM data management protocol. </a:t>
            </a:r>
          </a:p>
        </p:txBody>
      </p:sp>
      <p:sp>
        <p:nvSpPr>
          <p:cNvPr id="4" name="Slide Number Placeholder 3"/>
          <p:cNvSpPr>
            <a:spLocks noGrp="1"/>
          </p:cNvSpPr>
          <p:nvPr>
            <p:ph type="sldNum" sz="quarter" idx="10"/>
          </p:nvPr>
        </p:nvSpPr>
        <p:spPr/>
        <p:txBody>
          <a:bodyPr/>
          <a:lstStyle/>
          <a:p>
            <a:fld id="{9918B4C1-10CE-4383-9EB3-D52292121E67}" type="slidenum">
              <a:rPr lang="en-US" smtClean="0"/>
              <a:t>13</a:t>
            </a:fld>
            <a:endParaRPr lang="en-US"/>
          </a:p>
        </p:txBody>
      </p:sp>
    </p:spTree>
    <p:extLst>
      <p:ext uri="{BB962C8B-B14F-4D97-AF65-F5344CB8AC3E}">
        <p14:creationId xmlns:p14="http://schemas.microsoft.com/office/powerpoint/2010/main" val="1626712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Quality control is the process of quantifying the errors that exist in your data set. A lot of QC is specific to the dataset you are working with, but ultimately we are asking 3 questions: </a:t>
            </a:r>
          </a:p>
          <a:p>
            <a:pPr marL="228600" indent="-228600">
              <a:buAutoNum type="arabicParenR"/>
            </a:pPr>
            <a:r>
              <a:rPr lang="en-US" dirty="0"/>
              <a:t>Are the data complete?</a:t>
            </a:r>
          </a:p>
          <a:p>
            <a:pPr marL="228600" indent="-228600">
              <a:buAutoNum type="arabicParenR"/>
            </a:pPr>
            <a:r>
              <a:rPr lang="en-US" dirty="0"/>
              <a:t>Are the data correct?</a:t>
            </a:r>
          </a:p>
          <a:p>
            <a:pPr marL="228600" indent="-228600">
              <a:buAutoNum type="arabicParenR"/>
            </a:pPr>
            <a:r>
              <a:rPr lang="en-US" dirty="0"/>
              <a:t>Are the data consistent?</a:t>
            </a:r>
          </a:p>
          <a:p>
            <a:pPr marL="228600" indent="-228600">
              <a:buAutoNum type="arabicParenR"/>
            </a:pPr>
            <a:endParaRPr lang="en-US" dirty="0"/>
          </a:p>
          <a:p>
            <a:pPr marL="0" indent="0">
              <a:buNone/>
            </a:pPr>
            <a:r>
              <a:rPr lang="en-US" dirty="0"/>
              <a:t>So let’s review a couple of specific steps you can take</a:t>
            </a:r>
          </a:p>
        </p:txBody>
      </p:sp>
      <p:sp>
        <p:nvSpPr>
          <p:cNvPr id="4" name="Slide Number Placeholder 3"/>
          <p:cNvSpPr>
            <a:spLocks noGrp="1"/>
          </p:cNvSpPr>
          <p:nvPr>
            <p:ph type="sldNum" sz="quarter" idx="10"/>
          </p:nvPr>
        </p:nvSpPr>
        <p:spPr/>
        <p:txBody>
          <a:bodyPr/>
          <a:lstStyle/>
          <a:p>
            <a:fld id="{9918B4C1-10CE-4383-9EB3-D52292121E67}" type="slidenum">
              <a:rPr lang="en-US" smtClean="0"/>
              <a:t>14</a:t>
            </a:fld>
            <a:endParaRPr lang="en-US"/>
          </a:p>
        </p:txBody>
      </p:sp>
    </p:spTree>
    <p:extLst>
      <p:ext uri="{BB962C8B-B14F-4D97-AF65-F5344CB8AC3E}">
        <p14:creationId xmlns:p14="http://schemas.microsoft.com/office/powerpoint/2010/main" val="2559380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answer are the data complete, we need to do a review for holes—do we have all the data for every method, at each measurement point on each line? In addition to visual checks, there are some tools we can use to help us, like the DIMA “Data status button”, DIMA reports, and the Missing Data Tracking sheet. </a:t>
            </a:r>
          </a:p>
          <a:p>
            <a:endParaRPr lang="en-US" dirty="0"/>
          </a:p>
          <a:p>
            <a:r>
              <a:rPr lang="en-US" dirty="0"/>
              <a:t>The graph shows where missing data occur (red). Why are they missing? Because there was no ecological site developed for those plots, so that is an explainable missingness and isn’t an issue. But still document in the Missing Data tracking excel!</a:t>
            </a:r>
          </a:p>
        </p:txBody>
      </p:sp>
      <p:sp>
        <p:nvSpPr>
          <p:cNvPr id="4" name="Slide Number Placeholder 3"/>
          <p:cNvSpPr>
            <a:spLocks noGrp="1"/>
          </p:cNvSpPr>
          <p:nvPr>
            <p:ph type="sldNum" sz="quarter" idx="10"/>
          </p:nvPr>
        </p:nvSpPr>
        <p:spPr/>
        <p:txBody>
          <a:bodyPr/>
          <a:lstStyle/>
          <a:p>
            <a:fld id="{9918B4C1-10CE-4383-9EB3-D52292121E67}" type="slidenum">
              <a:rPr lang="en-US" smtClean="0"/>
              <a:t>15</a:t>
            </a:fld>
            <a:endParaRPr lang="en-US"/>
          </a:p>
        </p:txBody>
      </p:sp>
    </p:spTree>
    <p:extLst>
      <p:ext uri="{BB962C8B-B14F-4D97-AF65-F5344CB8AC3E}">
        <p14:creationId xmlns:p14="http://schemas.microsoft.com/office/powerpoint/2010/main" val="1743711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through the slide. </a:t>
            </a:r>
          </a:p>
          <a:p>
            <a:endParaRPr lang="en-US" dirty="0"/>
          </a:p>
          <a:p>
            <a:r>
              <a:rPr lang="en-US" dirty="0"/>
              <a:t>The graph shows the number of times a USDA plant code was used (green), a valid unknown code was used (yellow) or an invalid code was used (orange). We can go look at those orange plots and figure out what is happening there. </a:t>
            </a:r>
          </a:p>
        </p:txBody>
      </p:sp>
      <p:sp>
        <p:nvSpPr>
          <p:cNvPr id="4" name="Slide Number Placeholder 3"/>
          <p:cNvSpPr>
            <a:spLocks noGrp="1"/>
          </p:cNvSpPr>
          <p:nvPr>
            <p:ph type="sldNum" sz="quarter" idx="10"/>
          </p:nvPr>
        </p:nvSpPr>
        <p:spPr/>
        <p:txBody>
          <a:bodyPr/>
          <a:lstStyle/>
          <a:p>
            <a:fld id="{9918B4C1-10CE-4383-9EB3-D52292121E67}" type="slidenum">
              <a:rPr lang="en-US" smtClean="0"/>
              <a:t>16</a:t>
            </a:fld>
            <a:endParaRPr lang="en-US"/>
          </a:p>
        </p:txBody>
      </p:sp>
    </p:spTree>
    <p:extLst>
      <p:ext uri="{BB962C8B-B14F-4D97-AF65-F5344CB8AC3E}">
        <p14:creationId xmlns:p14="http://schemas.microsoft.com/office/powerpoint/2010/main" val="3335505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are looking for consistency…..</a:t>
            </a:r>
          </a:p>
          <a:p>
            <a:endParaRPr lang="en-US" dirty="0"/>
          </a:p>
          <a:p>
            <a:r>
              <a:rPr lang="en-US" dirty="0"/>
              <a:t>This figure shows the correlation of LPI bare ground and Canopy gaps. By and large the two indicators correlate except in a few plots. Why? Is that a feature of the spatial distribution of those plots or were there some errors in data collection?  We’d need to look at the plot data and plot photos to explain that. </a:t>
            </a:r>
          </a:p>
        </p:txBody>
      </p:sp>
      <p:sp>
        <p:nvSpPr>
          <p:cNvPr id="4" name="Slide Number Placeholder 3"/>
          <p:cNvSpPr>
            <a:spLocks noGrp="1"/>
          </p:cNvSpPr>
          <p:nvPr>
            <p:ph type="sldNum" sz="quarter" idx="10"/>
          </p:nvPr>
        </p:nvSpPr>
        <p:spPr/>
        <p:txBody>
          <a:bodyPr/>
          <a:lstStyle/>
          <a:p>
            <a:fld id="{9918B4C1-10CE-4383-9EB3-D52292121E67}" type="slidenum">
              <a:rPr lang="en-US" smtClean="0"/>
              <a:t>17</a:t>
            </a:fld>
            <a:endParaRPr lang="en-US"/>
          </a:p>
        </p:txBody>
      </p:sp>
    </p:spTree>
    <p:extLst>
      <p:ext uri="{BB962C8B-B14F-4D97-AF65-F5344CB8AC3E}">
        <p14:creationId xmlns:p14="http://schemas.microsoft.com/office/powerpoint/2010/main" val="2704550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Ultimately you are looking for unexplained errors and bias. Note anomalies and record their explanations. We’d rather have you explain an known error and understand the use limitations of the data than have an unknown error filter through the data set and possibly lead to the wrong management conclusion. </a:t>
            </a:r>
          </a:p>
        </p:txBody>
      </p:sp>
      <p:sp>
        <p:nvSpPr>
          <p:cNvPr id="4" name="Slide Number Placeholder 3"/>
          <p:cNvSpPr>
            <a:spLocks noGrp="1"/>
          </p:cNvSpPr>
          <p:nvPr>
            <p:ph type="sldNum" sz="quarter" idx="10"/>
          </p:nvPr>
        </p:nvSpPr>
        <p:spPr/>
        <p:txBody>
          <a:bodyPr/>
          <a:lstStyle/>
          <a:p>
            <a:fld id="{9918B4C1-10CE-4383-9EB3-D52292121E67}" type="slidenum">
              <a:rPr lang="en-US" smtClean="0"/>
              <a:t>18</a:t>
            </a:fld>
            <a:endParaRPr lang="en-US"/>
          </a:p>
        </p:txBody>
      </p:sp>
    </p:spTree>
    <p:extLst>
      <p:ext uri="{BB962C8B-B14F-4D97-AF65-F5344CB8AC3E}">
        <p14:creationId xmlns:p14="http://schemas.microsoft.com/office/powerpoint/2010/main" val="2030763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talk has just been a brief overview of QA and QC. What I want you to take away from it is that QA &amp;QC are a state of mind. It requires vigilant data handling, active data management, known roles and responsibilities, and learning from your mistakes to improve the process next time. In other words, adaptive monitoring!</a:t>
            </a:r>
          </a:p>
        </p:txBody>
      </p:sp>
      <p:sp>
        <p:nvSpPr>
          <p:cNvPr id="4" name="Slide Number Placeholder 3"/>
          <p:cNvSpPr>
            <a:spLocks noGrp="1"/>
          </p:cNvSpPr>
          <p:nvPr>
            <p:ph type="sldNum" sz="quarter" idx="10"/>
          </p:nvPr>
        </p:nvSpPr>
        <p:spPr/>
        <p:txBody>
          <a:bodyPr/>
          <a:lstStyle/>
          <a:p>
            <a:fld id="{9918B4C1-10CE-4383-9EB3-D52292121E67}" type="slidenum">
              <a:rPr lang="en-US" smtClean="0"/>
              <a:t>19</a:t>
            </a:fld>
            <a:endParaRPr lang="en-US"/>
          </a:p>
        </p:txBody>
      </p:sp>
    </p:spTree>
    <p:extLst>
      <p:ext uri="{BB962C8B-B14F-4D97-AF65-F5344CB8AC3E}">
        <p14:creationId xmlns:p14="http://schemas.microsoft.com/office/powerpoint/2010/main" val="1866069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has three main objectives: 1) to discuss the importance of quality data, 2) Define quality assurance and quality control, and 3) Identify specific actions you can take in QA&amp;QC</a:t>
            </a:r>
          </a:p>
        </p:txBody>
      </p:sp>
      <p:sp>
        <p:nvSpPr>
          <p:cNvPr id="4" name="Slide Number Placeholder 3"/>
          <p:cNvSpPr>
            <a:spLocks noGrp="1"/>
          </p:cNvSpPr>
          <p:nvPr>
            <p:ph type="sldNum" sz="quarter" idx="10"/>
          </p:nvPr>
        </p:nvSpPr>
        <p:spPr/>
        <p:txBody>
          <a:bodyPr/>
          <a:lstStyle/>
          <a:p>
            <a:fld id="{9918B4C1-10CE-4383-9EB3-D52292121E67}" type="slidenum">
              <a:rPr lang="en-US" smtClean="0"/>
              <a:t>2</a:t>
            </a:fld>
            <a:endParaRPr lang="en-US"/>
          </a:p>
        </p:txBody>
      </p:sp>
    </p:spTree>
    <p:extLst>
      <p:ext uri="{BB962C8B-B14F-4D97-AF65-F5344CB8AC3E}">
        <p14:creationId xmlns:p14="http://schemas.microsoft.com/office/powerpoint/2010/main" val="1417016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you’d like to read more about this, more information can be found at these sources (describe). </a:t>
            </a:r>
          </a:p>
        </p:txBody>
      </p:sp>
      <p:sp>
        <p:nvSpPr>
          <p:cNvPr id="4" name="Slide Number Placeholder 3"/>
          <p:cNvSpPr>
            <a:spLocks noGrp="1"/>
          </p:cNvSpPr>
          <p:nvPr>
            <p:ph type="sldNum" sz="quarter" idx="10"/>
          </p:nvPr>
        </p:nvSpPr>
        <p:spPr/>
        <p:txBody>
          <a:bodyPr/>
          <a:lstStyle/>
          <a:p>
            <a:fld id="{9918B4C1-10CE-4383-9EB3-D52292121E67}" type="slidenum">
              <a:rPr lang="en-US" smtClean="0"/>
              <a:t>20</a:t>
            </a:fld>
            <a:endParaRPr lang="en-US"/>
          </a:p>
        </p:txBody>
      </p:sp>
    </p:spTree>
    <p:extLst>
      <p:ext uri="{BB962C8B-B14F-4D97-AF65-F5344CB8AC3E}">
        <p14:creationId xmlns:p14="http://schemas.microsoft.com/office/powerpoint/2010/main" val="1718654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 Data are used in many different ways. Within BLM these applications include treatment effectiveness reports, grazing permit renewals, sage grouse habitat assessments, and assessments of national condition.</a:t>
            </a:r>
          </a:p>
          <a:p>
            <a:endParaRPr lang="en-US" dirty="0"/>
          </a:p>
          <a:p>
            <a:r>
              <a:rPr lang="en-US" dirty="0"/>
              <a:t>However over 40 different organizations used AIM data for other applications and for applied research, including creating secondary, remote sensing based products, cheatgrass cover maps, and modelling wind and water erosion. </a:t>
            </a:r>
          </a:p>
          <a:p>
            <a:endParaRPr lang="en-US" dirty="0"/>
          </a:p>
          <a:p>
            <a:r>
              <a:rPr lang="en-US" dirty="0"/>
              <a:t>All of these groups rely on the AIM data collectors for quality data so that they can have an impact. </a:t>
            </a:r>
          </a:p>
        </p:txBody>
      </p:sp>
      <p:sp>
        <p:nvSpPr>
          <p:cNvPr id="4" name="Slide Number Placeholder 3"/>
          <p:cNvSpPr>
            <a:spLocks noGrp="1"/>
          </p:cNvSpPr>
          <p:nvPr>
            <p:ph type="sldNum" sz="quarter" idx="10"/>
          </p:nvPr>
        </p:nvSpPr>
        <p:spPr/>
        <p:txBody>
          <a:bodyPr/>
          <a:lstStyle/>
          <a:p>
            <a:fld id="{9918B4C1-10CE-4383-9EB3-D52292121E67}" type="slidenum">
              <a:rPr lang="en-US" smtClean="0"/>
              <a:t>3</a:t>
            </a:fld>
            <a:endParaRPr lang="en-US"/>
          </a:p>
        </p:txBody>
      </p:sp>
    </p:spTree>
    <p:extLst>
      <p:ext uri="{BB962C8B-B14F-4D97-AF65-F5344CB8AC3E}">
        <p14:creationId xmlns:p14="http://schemas.microsoft.com/office/powerpoint/2010/main" val="830065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the many uses of AIM data, data quality becomes all the more important. It can be helpful to think about the lifecycle of a dataset, from planning to collecting, to interpret and analyze, summarize, and then decide. The opportunity to affect data quality is at its highest during the planning and collection stage (which is where we are. At the same time, the impact of data quality is at its highest during the decision making phase. So errors that occur during collection magnify as they reach the decision stage. Similarly quality data are also amplified as you move through the data life cycle. </a:t>
            </a:r>
          </a:p>
        </p:txBody>
      </p:sp>
      <p:sp>
        <p:nvSpPr>
          <p:cNvPr id="4" name="Slide Number Placeholder 3"/>
          <p:cNvSpPr>
            <a:spLocks noGrp="1"/>
          </p:cNvSpPr>
          <p:nvPr>
            <p:ph type="sldNum" sz="quarter" idx="10"/>
          </p:nvPr>
        </p:nvSpPr>
        <p:spPr/>
        <p:txBody>
          <a:bodyPr/>
          <a:lstStyle/>
          <a:p>
            <a:fld id="{FE10D316-960A-4321-9AFF-5EB463CC1542}" type="slidenum">
              <a:rPr lang="en-US" smtClean="0"/>
              <a:t>4</a:t>
            </a:fld>
            <a:endParaRPr lang="en-US"/>
          </a:p>
        </p:txBody>
      </p:sp>
    </p:spTree>
    <p:extLst>
      <p:ext uri="{BB962C8B-B14F-4D97-AF65-F5344CB8AC3E}">
        <p14:creationId xmlns:p14="http://schemas.microsoft.com/office/powerpoint/2010/main" val="4005581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get to quality data for informed data management? We develop a defined data flow, which you’ll hear more about later this week. Secondly, we need continuous QA&amp;QC, and along with that active data management. </a:t>
            </a:r>
          </a:p>
        </p:txBody>
      </p:sp>
      <p:sp>
        <p:nvSpPr>
          <p:cNvPr id="4" name="Slide Number Placeholder 3"/>
          <p:cNvSpPr>
            <a:spLocks noGrp="1"/>
          </p:cNvSpPr>
          <p:nvPr>
            <p:ph type="sldNum" sz="quarter" idx="10"/>
          </p:nvPr>
        </p:nvSpPr>
        <p:spPr/>
        <p:txBody>
          <a:bodyPr/>
          <a:lstStyle/>
          <a:p>
            <a:fld id="{9918B4C1-10CE-4383-9EB3-D52292121E67}" type="slidenum">
              <a:rPr lang="en-US" smtClean="0"/>
              <a:t>5</a:t>
            </a:fld>
            <a:endParaRPr lang="en-US"/>
          </a:p>
        </p:txBody>
      </p:sp>
    </p:spTree>
    <p:extLst>
      <p:ext uri="{BB962C8B-B14F-4D97-AF65-F5344CB8AC3E}">
        <p14:creationId xmlns:p14="http://schemas.microsoft.com/office/powerpoint/2010/main" val="4006124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do have a defined data flow within AIM, that identifies every piece of data, who interacts with it, when, and what tools they should use. By identify roles and responsibilities and timelines we cut down on a lot of errors due to disorganization. It may be helpful to build a more specific data flow within your crew. </a:t>
            </a:r>
          </a:p>
        </p:txBody>
      </p:sp>
      <p:sp>
        <p:nvSpPr>
          <p:cNvPr id="4" name="Slide Number Placeholder 3"/>
          <p:cNvSpPr>
            <a:spLocks noGrp="1"/>
          </p:cNvSpPr>
          <p:nvPr>
            <p:ph type="sldNum" sz="quarter" idx="10"/>
          </p:nvPr>
        </p:nvSpPr>
        <p:spPr/>
        <p:txBody>
          <a:bodyPr/>
          <a:lstStyle/>
          <a:p>
            <a:fld id="{9918B4C1-10CE-4383-9EB3-D52292121E67}" type="slidenum">
              <a:rPr lang="en-US" smtClean="0"/>
              <a:t>6</a:t>
            </a:fld>
            <a:endParaRPr lang="en-US"/>
          </a:p>
        </p:txBody>
      </p:sp>
    </p:spTree>
    <p:extLst>
      <p:ext uri="{BB962C8B-B14F-4D97-AF65-F5344CB8AC3E}">
        <p14:creationId xmlns:p14="http://schemas.microsoft.com/office/powerpoint/2010/main" val="2570626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I talk about QA and QC, we should take a minute to talk about what I mean by an error. In AIM we deal with 2 kinds of errors, sampling error and non-sampling error. Sampling errors are </a:t>
            </a:r>
            <a:r>
              <a:rPr lang="en-US" sz="1200" dirty="0"/>
              <a:t>errors introduced when the indicator you are estimating is different than the actual value because you only sampled a portion of the population. We can prevent or reduce these errors by following and preserving a good sample design and be selecting unbiased methods. Most of this has already been done before, but as you will learn later there are some sample design QA&amp;QC steps.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other kinds of errors are non-sampling errors, and this pretty much captures everything else. These errors can be due to commission (i.e., record the wrong plant species) or omission (forget to read a transect). We have the most control over these kinds of errors via QA &amp;QC</a:t>
            </a:r>
          </a:p>
          <a:p>
            <a:endParaRPr lang="en-US" dirty="0"/>
          </a:p>
        </p:txBody>
      </p:sp>
      <p:sp>
        <p:nvSpPr>
          <p:cNvPr id="4" name="Slide Number Placeholder 3"/>
          <p:cNvSpPr>
            <a:spLocks noGrp="1"/>
          </p:cNvSpPr>
          <p:nvPr>
            <p:ph type="sldNum" sz="quarter" idx="10"/>
          </p:nvPr>
        </p:nvSpPr>
        <p:spPr/>
        <p:txBody>
          <a:bodyPr/>
          <a:lstStyle/>
          <a:p>
            <a:fld id="{9918B4C1-10CE-4383-9EB3-D52292121E67}" type="slidenum">
              <a:rPr lang="en-US" smtClean="0"/>
              <a:t>7</a:t>
            </a:fld>
            <a:endParaRPr lang="en-US"/>
          </a:p>
        </p:txBody>
      </p:sp>
    </p:spTree>
    <p:extLst>
      <p:ext uri="{BB962C8B-B14F-4D97-AF65-F5344CB8AC3E}">
        <p14:creationId xmlns:p14="http://schemas.microsoft.com/office/powerpoint/2010/main" val="2004255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exactly do I mean by QA and QC? Let’s define them. </a:t>
            </a:r>
          </a:p>
        </p:txBody>
      </p:sp>
      <p:sp>
        <p:nvSpPr>
          <p:cNvPr id="4" name="Slide Number Placeholder 3"/>
          <p:cNvSpPr>
            <a:spLocks noGrp="1"/>
          </p:cNvSpPr>
          <p:nvPr>
            <p:ph type="sldNum" sz="quarter" idx="10"/>
          </p:nvPr>
        </p:nvSpPr>
        <p:spPr/>
        <p:txBody>
          <a:bodyPr/>
          <a:lstStyle/>
          <a:p>
            <a:fld id="{9918B4C1-10CE-4383-9EB3-D52292121E67}" type="slidenum">
              <a:rPr lang="en-US" smtClean="0"/>
              <a:t>8</a:t>
            </a:fld>
            <a:endParaRPr lang="en-US"/>
          </a:p>
        </p:txBody>
      </p:sp>
    </p:spTree>
    <p:extLst>
      <p:ext uri="{BB962C8B-B14F-4D97-AF65-F5344CB8AC3E}">
        <p14:creationId xmlns:p14="http://schemas.microsoft.com/office/powerpoint/2010/main" val="4062718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QC is a reactive process. </a:t>
            </a:r>
          </a:p>
          <a:p>
            <a:endParaRPr lang="en-US" dirty="0"/>
          </a:p>
          <a:p>
            <a:r>
              <a:rPr lang="en-US" dirty="0"/>
              <a:t>These concepts came out of manufacturing around World War II, so it might be helpful to think about how this relates to producing a car. QA deals with making sure the car is built correctly, the robots and the factor workers are doing their jobs, the car comes together. QC deals with test driving the car and the systems to see if they work properly and correcting any problems there. </a:t>
            </a:r>
          </a:p>
        </p:txBody>
      </p:sp>
      <p:sp>
        <p:nvSpPr>
          <p:cNvPr id="4" name="Slide Number Placeholder 3"/>
          <p:cNvSpPr>
            <a:spLocks noGrp="1"/>
          </p:cNvSpPr>
          <p:nvPr>
            <p:ph type="sldNum" sz="quarter" idx="10"/>
          </p:nvPr>
        </p:nvSpPr>
        <p:spPr/>
        <p:txBody>
          <a:bodyPr/>
          <a:lstStyle/>
          <a:p>
            <a:fld id="{9918B4C1-10CE-4383-9EB3-D52292121E67}" type="slidenum">
              <a:rPr lang="en-US" smtClean="0"/>
              <a:t>9</a:t>
            </a:fld>
            <a:endParaRPr lang="en-US"/>
          </a:p>
        </p:txBody>
      </p:sp>
    </p:spTree>
    <p:extLst>
      <p:ext uri="{BB962C8B-B14F-4D97-AF65-F5344CB8AC3E}">
        <p14:creationId xmlns:p14="http://schemas.microsoft.com/office/powerpoint/2010/main" val="3592177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B2C832-59F1-4E8B-AF2B-E30F868DACAD}"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DB6E2-391F-455B-A6E4-3F70F4EC7B5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1537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B2C832-59F1-4E8B-AF2B-E30F868DACAD}"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DB6E2-391F-455B-A6E4-3F70F4EC7B58}" type="slidenum">
              <a:rPr lang="en-US" smtClean="0"/>
              <a:t>‹#›</a:t>
            </a:fld>
            <a:endParaRPr lang="en-US"/>
          </a:p>
        </p:txBody>
      </p:sp>
    </p:spTree>
    <p:extLst>
      <p:ext uri="{BB962C8B-B14F-4D97-AF65-F5344CB8AC3E}">
        <p14:creationId xmlns:p14="http://schemas.microsoft.com/office/powerpoint/2010/main" val="3456934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B2C832-59F1-4E8B-AF2B-E30F868DACAD}"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DB6E2-391F-455B-A6E4-3F70F4EC7B58}" type="slidenum">
              <a:rPr lang="en-US" smtClean="0"/>
              <a:t>‹#›</a:t>
            </a:fld>
            <a:endParaRPr lang="en-US"/>
          </a:p>
        </p:txBody>
      </p:sp>
    </p:spTree>
    <p:extLst>
      <p:ext uri="{BB962C8B-B14F-4D97-AF65-F5344CB8AC3E}">
        <p14:creationId xmlns:p14="http://schemas.microsoft.com/office/powerpoint/2010/main" val="3266927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B2C832-59F1-4E8B-AF2B-E30F868DACAD}"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DB6E2-391F-455B-A6E4-3F70F4EC7B58}" type="slidenum">
              <a:rPr lang="en-US" smtClean="0"/>
              <a:t>‹#›</a:t>
            </a:fld>
            <a:endParaRPr lang="en-US"/>
          </a:p>
        </p:txBody>
      </p:sp>
    </p:spTree>
    <p:extLst>
      <p:ext uri="{BB962C8B-B14F-4D97-AF65-F5344CB8AC3E}">
        <p14:creationId xmlns:p14="http://schemas.microsoft.com/office/powerpoint/2010/main" val="3939547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B2C832-59F1-4E8B-AF2B-E30F868DACAD}"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DB6E2-391F-455B-A6E4-3F70F4EC7B5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717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B2C832-59F1-4E8B-AF2B-E30F868DACAD}" type="datetimeFigureOut">
              <a:rPr lang="en-US" smtClean="0"/>
              <a:t>3/22/2019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DB6E2-391F-455B-A6E4-3F70F4EC7B58}" type="slidenum">
              <a:rPr lang="en-US" smtClean="0"/>
              <a:t>‹#›</a:t>
            </a:fld>
            <a:endParaRPr lang="en-US"/>
          </a:p>
        </p:txBody>
      </p:sp>
    </p:spTree>
    <p:extLst>
      <p:ext uri="{BB962C8B-B14F-4D97-AF65-F5344CB8AC3E}">
        <p14:creationId xmlns:p14="http://schemas.microsoft.com/office/powerpoint/2010/main" val="3400862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B2C832-59F1-4E8B-AF2B-E30F868DACAD}" type="datetimeFigureOut">
              <a:rPr lang="en-US" smtClean="0"/>
              <a:t>3/22/2019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CDB6E2-391F-455B-A6E4-3F70F4EC7B58}" type="slidenum">
              <a:rPr lang="en-US" smtClean="0"/>
              <a:t>‹#›</a:t>
            </a:fld>
            <a:endParaRPr lang="en-US"/>
          </a:p>
        </p:txBody>
      </p:sp>
    </p:spTree>
    <p:extLst>
      <p:ext uri="{BB962C8B-B14F-4D97-AF65-F5344CB8AC3E}">
        <p14:creationId xmlns:p14="http://schemas.microsoft.com/office/powerpoint/2010/main" val="4197350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B2C832-59F1-4E8B-AF2B-E30F868DACAD}" type="datetimeFigureOut">
              <a:rPr lang="en-US" smtClean="0"/>
              <a:t>3/22/2019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CDB6E2-391F-455B-A6E4-3F70F4EC7B58}" type="slidenum">
              <a:rPr lang="en-US" smtClean="0"/>
              <a:t>‹#›</a:t>
            </a:fld>
            <a:endParaRPr lang="en-US"/>
          </a:p>
        </p:txBody>
      </p:sp>
    </p:spTree>
    <p:extLst>
      <p:ext uri="{BB962C8B-B14F-4D97-AF65-F5344CB8AC3E}">
        <p14:creationId xmlns:p14="http://schemas.microsoft.com/office/powerpoint/2010/main" val="548523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CB2C832-59F1-4E8B-AF2B-E30F868DACAD}" type="datetimeFigureOut">
              <a:rPr lang="en-US" smtClean="0"/>
              <a:t>3/22/2019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FCDB6E2-391F-455B-A6E4-3F70F4EC7B58}" type="slidenum">
              <a:rPr lang="en-US" smtClean="0"/>
              <a:t>‹#›</a:t>
            </a:fld>
            <a:endParaRPr lang="en-US"/>
          </a:p>
        </p:txBody>
      </p:sp>
    </p:spTree>
    <p:extLst>
      <p:ext uri="{BB962C8B-B14F-4D97-AF65-F5344CB8AC3E}">
        <p14:creationId xmlns:p14="http://schemas.microsoft.com/office/powerpoint/2010/main" val="2716450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CB2C832-59F1-4E8B-AF2B-E30F868DACAD}" type="datetimeFigureOut">
              <a:rPr lang="en-US" smtClean="0"/>
              <a:t>3/22/2019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FCDB6E2-391F-455B-A6E4-3F70F4EC7B58}" type="slidenum">
              <a:rPr lang="en-US" smtClean="0"/>
              <a:t>‹#›</a:t>
            </a:fld>
            <a:endParaRPr lang="en-US"/>
          </a:p>
        </p:txBody>
      </p:sp>
    </p:spTree>
    <p:extLst>
      <p:ext uri="{BB962C8B-B14F-4D97-AF65-F5344CB8AC3E}">
        <p14:creationId xmlns:p14="http://schemas.microsoft.com/office/powerpoint/2010/main" val="2964993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CB2C832-59F1-4E8B-AF2B-E30F868DACAD}" type="datetimeFigureOut">
              <a:rPr lang="en-US" smtClean="0"/>
              <a:t>3/22/2019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DB6E2-391F-455B-A6E4-3F70F4EC7B58}" type="slidenum">
              <a:rPr lang="en-US" smtClean="0"/>
              <a:t>‹#›</a:t>
            </a:fld>
            <a:endParaRPr lang="en-US"/>
          </a:p>
        </p:txBody>
      </p:sp>
    </p:spTree>
    <p:extLst>
      <p:ext uri="{BB962C8B-B14F-4D97-AF65-F5344CB8AC3E}">
        <p14:creationId xmlns:p14="http://schemas.microsoft.com/office/powerpoint/2010/main" val="228573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CB2C832-59F1-4E8B-AF2B-E30F868DACAD}" type="datetimeFigureOut">
              <a:rPr lang="en-US" smtClean="0"/>
              <a:t>3/22/2019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FCDB6E2-391F-455B-A6E4-3F70F4EC7B5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8409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www.landscapetoolbox.org/" TargetMode="Externa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9649EE-93D9-459C-9766-5D37A04D66E7}"/>
              </a:ext>
            </a:extLst>
          </p:cNvPr>
          <p:cNvPicPr>
            <a:picLocks noChangeAspect="1"/>
          </p:cNvPicPr>
          <p:nvPr/>
        </p:nvPicPr>
        <p:blipFill>
          <a:blip r:embed="rId3"/>
          <a:stretch>
            <a:fillRect/>
          </a:stretch>
        </p:blipFill>
        <p:spPr>
          <a:xfrm>
            <a:off x="0" y="-90997"/>
            <a:ext cx="12614031" cy="8415924"/>
          </a:xfrm>
          <a:prstGeom prst="rect">
            <a:avLst/>
          </a:prstGeom>
        </p:spPr>
      </p:pic>
      <p:sp>
        <p:nvSpPr>
          <p:cNvPr id="2" name="Title 1"/>
          <p:cNvSpPr>
            <a:spLocks noGrp="1"/>
          </p:cNvSpPr>
          <p:nvPr>
            <p:ph type="ctrTitle"/>
          </p:nvPr>
        </p:nvSpPr>
        <p:spPr/>
        <p:txBody>
          <a:bodyPr>
            <a:normAutofit/>
          </a:bodyPr>
          <a:lstStyle/>
          <a:p>
            <a:r>
              <a:rPr lang="en-US" dirty="0">
                <a:solidFill>
                  <a:schemeClr val="bg1"/>
                </a:solidFill>
              </a:rPr>
              <a:t>Quality Assurance and Quality Control in AIM</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99201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0D0034-F768-41E7-85D4-F38C4DE8577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4F7E42D-8B5A-4FC8-81CD-9E60171F7FA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2" descr="C:\Users\samccord\Downloads\LAphoto\C0384b.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3471"/>
          <a:stretch/>
        </p:blipFill>
        <p:spPr bwMode="auto">
          <a:xfrm>
            <a:off x="4075043" y="10"/>
            <a:ext cx="811127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C04651D-B9F4-4935-A02D-364153FBDF5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516835"/>
            <a:ext cx="3084844" cy="2103875"/>
          </a:xfrm>
        </p:spPr>
        <p:txBody>
          <a:bodyPr>
            <a:normAutofit/>
          </a:bodyPr>
          <a:lstStyle/>
          <a:p>
            <a:r>
              <a:rPr lang="en-US" sz="3600">
                <a:solidFill>
                  <a:srgbClr val="FFFFFF"/>
                </a:solidFill>
              </a:rPr>
              <a:t>Quality Assurance</a:t>
            </a:r>
            <a:br>
              <a:rPr lang="en-US" sz="3600">
                <a:solidFill>
                  <a:srgbClr val="FFFFFF"/>
                </a:solidFill>
              </a:rPr>
            </a:br>
            <a:r>
              <a:rPr lang="en-US" sz="3600">
                <a:solidFill>
                  <a:srgbClr val="FFFFFF"/>
                </a:solidFill>
              </a:rPr>
              <a:t>…preventing errors</a:t>
            </a:r>
          </a:p>
        </p:txBody>
      </p:sp>
      <p:sp>
        <p:nvSpPr>
          <p:cNvPr id="3" name="Content Placeholder 2"/>
          <p:cNvSpPr>
            <a:spLocks noGrp="1"/>
          </p:cNvSpPr>
          <p:nvPr>
            <p:ph idx="1"/>
          </p:nvPr>
        </p:nvSpPr>
        <p:spPr>
          <a:xfrm>
            <a:off x="492371" y="2653800"/>
            <a:ext cx="3084844" cy="3335519"/>
          </a:xfrm>
        </p:spPr>
        <p:txBody>
          <a:bodyPr numCol="1">
            <a:normAutofit lnSpcReduction="10000"/>
          </a:bodyPr>
          <a:lstStyle/>
          <a:p>
            <a:pPr>
              <a:buFont typeface="Wingdings" panose="05000000000000000000" pitchFamily="2" charset="2"/>
              <a:buChar char="ü"/>
            </a:pPr>
            <a:r>
              <a:rPr lang="en-US" sz="2400" dirty="0">
                <a:solidFill>
                  <a:srgbClr val="FFFFFF"/>
                </a:solidFill>
              </a:rPr>
              <a:t>Training</a:t>
            </a:r>
          </a:p>
          <a:p>
            <a:pPr>
              <a:buFont typeface="Wingdings" panose="05000000000000000000" pitchFamily="2" charset="2"/>
              <a:buChar char="ü"/>
            </a:pPr>
            <a:r>
              <a:rPr lang="en-US" sz="2400" dirty="0">
                <a:solidFill>
                  <a:srgbClr val="FFFFFF"/>
                </a:solidFill>
              </a:rPr>
              <a:t>Calibration</a:t>
            </a:r>
          </a:p>
          <a:p>
            <a:pPr lvl="1">
              <a:buFont typeface="Arial" panose="020B0604020202020204" pitchFamily="34" charset="0"/>
              <a:buChar char="•"/>
            </a:pPr>
            <a:r>
              <a:rPr lang="en-US" sz="2400" dirty="0">
                <a:solidFill>
                  <a:srgbClr val="FFFFFF"/>
                </a:solidFill>
              </a:rPr>
              <a:t>Training</a:t>
            </a:r>
          </a:p>
          <a:p>
            <a:pPr lvl="1">
              <a:buFont typeface="Arial" panose="020B0604020202020204" pitchFamily="34" charset="0"/>
              <a:buChar char="•"/>
            </a:pPr>
            <a:r>
              <a:rPr lang="en-US" sz="2400" dirty="0">
                <a:solidFill>
                  <a:srgbClr val="FFFFFF"/>
                </a:solidFill>
              </a:rPr>
              <a:t>Field season</a:t>
            </a:r>
          </a:p>
          <a:p>
            <a:pPr>
              <a:buFont typeface="Wingdings" panose="05000000000000000000" pitchFamily="2" charset="2"/>
              <a:buChar char="ü"/>
            </a:pPr>
            <a:r>
              <a:rPr lang="en-US" sz="2400" dirty="0">
                <a:solidFill>
                  <a:srgbClr val="FFFFFF"/>
                </a:solidFill>
              </a:rPr>
              <a:t>Data management</a:t>
            </a:r>
          </a:p>
          <a:p>
            <a:pPr>
              <a:buFont typeface="Wingdings" panose="05000000000000000000" pitchFamily="2" charset="2"/>
              <a:buChar char="ü"/>
            </a:pPr>
            <a:r>
              <a:rPr lang="en-US" sz="2400" dirty="0">
                <a:solidFill>
                  <a:srgbClr val="FFFFFF"/>
                </a:solidFill>
              </a:rPr>
              <a:t>Electronic data capture</a:t>
            </a:r>
          </a:p>
          <a:p>
            <a:pPr>
              <a:buFont typeface="Wingdings" panose="05000000000000000000" pitchFamily="2" charset="2"/>
              <a:buChar char="ü"/>
            </a:pPr>
            <a:r>
              <a:rPr lang="en-US" sz="2400" dirty="0">
                <a:solidFill>
                  <a:srgbClr val="FFFFFF"/>
                </a:solidFill>
              </a:rPr>
              <a:t>Data checks</a:t>
            </a:r>
          </a:p>
        </p:txBody>
      </p:sp>
    </p:spTree>
    <p:extLst>
      <p:ext uri="{BB962C8B-B14F-4D97-AF65-F5344CB8AC3E}">
        <p14:creationId xmlns:p14="http://schemas.microsoft.com/office/powerpoint/2010/main" val="556133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a:t>
            </a:r>
          </a:p>
        </p:txBody>
      </p:sp>
      <p:sp>
        <p:nvSpPr>
          <p:cNvPr id="3" name="Content Placeholder 2"/>
          <p:cNvSpPr>
            <a:spLocks noGrp="1"/>
          </p:cNvSpPr>
          <p:nvPr>
            <p:ph idx="1"/>
          </p:nvPr>
        </p:nvSpPr>
        <p:spPr>
          <a:xfrm>
            <a:off x="1409700" y="3076577"/>
            <a:ext cx="4191000" cy="1457324"/>
          </a:xfrm>
        </p:spPr>
        <p:txBody>
          <a:bodyPr>
            <a:normAutofit fontScale="92500" lnSpcReduction="10000"/>
          </a:bodyPr>
          <a:lstStyle/>
          <a:p>
            <a:pPr>
              <a:buFont typeface="Wingdings" panose="05000000000000000000" pitchFamily="2" charset="2"/>
              <a:buChar char="ü"/>
            </a:pPr>
            <a:r>
              <a:rPr lang="en-US" sz="2800" dirty="0"/>
              <a:t>All data collectors</a:t>
            </a:r>
          </a:p>
          <a:p>
            <a:pPr>
              <a:buFont typeface="Wingdings" panose="05000000000000000000" pitchFamily="2" charset="2"/>
              <a:buChar char="ü"/>
            </a:pPr>
            <a:r>
              <a:rPr lang="en-US" sz="2800" dirty="0"/>
              <a:t>Frequent</a:t>
            </a:r>
          </a:p>
          <a:p>
            <a:pPr>
              <a:buFont typeface="Wingdings" panose="05000000000000000000" pitchFamily="2" charset="2"/>
              <a:buChar char="ü"/>
            </a:pPr>
            <a:r>
              <a:rPr lang="en-US" sz="2800" dirty="0"/>
              <a:t>Calibration</a:t>
            </a:r>
          </a:p>
          <a:p>
            <a:pPr>
              <a:buFont typeface="Wingdings" panose="05000000000000000000" pitchFamily="2" charset="2"/>
              <a:buChar char="ü"/>
            </a:pPr>
            <a:endParaRPr lang="en-US" dirty="0"/>
          </a:p>
        </p:txBody>
      </p:sp>
      <p:pic>
        <p:nvPicPr>
          <p:cNvPr id="1026" name="Picture 2" descr="C:\Users\samccord\Pictures\Iphone Photos\100APPLE\IMG_01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1" y="1400909"/>
            <a:ext cx="6197601" cy="46482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amccord\Pictures\Iphone Photos\100APPLE\IMG_022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09663" y="-6437313"/>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029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Calibration</a:t>
            </a:r>
          </a:p>
        </p:txBody>
      </p:sp>
      <p:sp>
        <p:nvSpPr>
          <p:cNvPr id="3" name="Content Placeholder 2"/>
          <p:cNvSpPr>
            <a:spLocks noGrp="1"/>
          </p:cNvSpPr>
          <p:nvPr>
            <p:ph idx="1"/>
          </p:nvPr>
        </p:nvSpPr>
        <p:spPr>
          <a:xfrm>
            <a:off x="6496050" y="1924051"/>
            <a:ext cx="4659630" cy="4525963"/>
          </a:xfrm>
        </p:spPr>
        <p:txBody>
          <a:bodyPr>
            <a:normAutofit/>
          </a:bodyPr>
          <a:lstStyle/>
          <a:p>
            <a:pPr>
              <a:buFont typeface="Wingdings" panose="05000000000000000000" pitchFamily="2" charset="2"/>
              <a:buChar char="v"/>
            </a:pPr>
            <a:r>
              <a:rPr lang="en-US" sz="2800" dirty="0"/>
              <a:t>Comparison between data 	collectors</a:t>
            </a:r>
          </a:p>
          <a:p>
            <a:pPr>
              <a:buFont typeface="Wingdings" panose="05000000000000000000" pitchFamily="2" charset="2"/>
              <a:buChar char="v"/>
            </a:pPr>
            <a:r>
              <a:rPr lang="en-US" sz="2800" dirty="0"/>
              <a:t>Training</a:t>
            </a:r>
          </a:p>
          <a:p>
            <a:pPr>
              <a:buFont typeface="Wingdings" panose="05000000000000000000" pitchFamily="2" charset="2"/>
              <a:buChar char="v"/>
            </a:pPr>
            <a:r>
              <a:rPr lang="en-US" sz="2800" dirty="0"/>
              <a:t>Whichever occurs sooner	</a:t>
            </a:r>
          </a:p>
          <a:p>
            <a:pPr lvl="1"/>
            <a:r>
              <a:rPr lang="en-US" sz="2800" dirty="0"/>
              <a:t>Monthly</a:t>
            </a:r>
          </a:p>
          <a:p>
            <a:pPr lvl="1"/>
            <a:r>
              <a:rPr lang="en-US" sz="2800" dirty="0"/>
              <a:t>New ecosystem</a:t>
            </a:r>
          </a:p>
        </p:txBody>
      </p:sp>
      <p:pic>
        <p:nvPicPr>
          <p:cNvPr id="1026" name="Picture 2" descr="C:\Users\samccord\Pictures\Iphone Photos\100APPLE\IMG_02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2173310"/>
            <a:ext cx="42672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473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Establish Data Standards and Structures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n-US" sz="2800" dirty="0"/>
              <a:t>Plot, File, Folder naming conventions</a:t>
            </a:r>
          </a:p>
          <a:p>
            <a:pPr>
              <a:buFont typeface="Wingdings" panose="05000000000000000000" pitchFamily="2" charset="2"/>
              <a:buChar char="ü"/>
            </a:pPr>
            <a:r>
              <a:rPr lang="en-US" sz="2800" dirty="0"/>
              <a:t>Field naming conventions</a:t>
            </a:r>
          </a:p>
          <a:p>
            <a:pPr>
              <a:buFont typeface="Wingdings" panose="05000000000000000000" pitchFamily="2" charset="2"/>
              <a:buChar char="ü"/>
            </a:pPr>
            <a:r>
              <a:rPr lang="en-US" sz="2800" dirty="0"/>
              <a:t>Field format-standard across data types</a:t>
            </a:r>
          </a:p>
          <a:p>
            <a:pPr lvl="1"/>
            <a:r>
              <a:rPr lang="en-US" sz="2800" dirty="0"/>
              <a:t>E.g., 2015-07-04 YYYY-MM-DD</a:t>
            </a:r>
          </a:p>
        </p:txBody>
      </p:sp>
      <p:graphicFrame>
        <p:nvGraphicFramePr>
          <p:cNvPr id="4" name="Table 3"/>
          <p:cNvGraphicFramePr>
            <a:graphicFrameLocks noGrp="1"/>
          </p:cNvGraphicFramePr>
          <p:nvPr>
            <p:extLst>
              <p:ext uri="{D42A27DB-BD31-4B8C-83A1-F6EECF244321}">
                <p14:modId xmlns:p14="http://schemas.microsoft.com/office/powerpoint/2010/main" val="3628294679"/>
              </p:ext>
            </p:extLst>
          </p:nvPr>
        </p:nvGraphicFramePr>
        <p:xfrm>
          <a:off x="6200775" y="3719108"/>
          <a:ext cx="5577840" cy="2149986"/>
        </p:xfrm>
        <a:graphic>
          <a:graphicData uri="http://schemas.openxmlformats.org/drawingml/2006/table">
            <a:tbl>
              <a:tblPr firstRow="1" bandRow="1">
                <a:tableStyleId>{5C22544A-7EE6-4342-B048-85BDC9FD1C3A}</a:tableStyleId>
              </a:tblPr>
              <a:tblGrid>
                <a:gridCol w="3246120">
                  <a:extLst>
                    <a:ext uri="{9D8B030D-6E8A-4147-A177-3AD203B41FA5}">
                      <a16:colId xmlns:a16="http://schemas.microsoft.com/office/drawing/2014/main" val="20000"/>
                    </a:ext>
                  </a:extLst>
                </a:gridCol>
                <a:gridCol w="2331720">
                  <a:extLst>
                    <a:ext uri="{9D8B030D-6E8A-4147-A177-3AD203B41FA5}">
                      <a16:colId xmlns:a16="http://schemas.microsoft.com/office/drawing/2014/main" val="20001"/>
                    </a:ext>
                  </a:extLst>
                </a:gridCol>
              </a:tblGrid>
              <a:tr h="158750">
                <a:tc>
                  <a:txBody>
                    <a:bodyPr/>
                    <a:lstStyle/>
                    <a:p>
                      <a:pPr marL="0" marR="0" algn="ctr">
                        <a:lnSpc>
                          <a:spcPct val="115000"/>
                        </a:lnSpc>
                        <a:spcBef>
                          <a:spcPts val="0"/>
                        </a:spcBef>
                        <a:spcAft>
                          <a:spcPts val="0"/>
                        </a:spcAft>
                      </a:pPr>
                      <a:r>
                        <a:rPr lang="en-US" sz="1200" dirty="0">
                          <a:effectLst/>
                        </a:rPr>
                        <a:t>Data Type</a:t>
                      </a:r>
                      <a:endParaRPr lang="en-US" sz="1100" dirty="0">
                        <a:effectLst/>
                        <a:latin typeface="Cambria"/>
                        <a:ea typeface="Times New Roman"/>
                        <a:cs typeface="Times New Roman"/>
                      </a:endParaRPr>
                    </a:p>
                  </a:txBody>
                  <a:tcPr anchor="ctr"/>
                </a:tc>
                <a:tc>
                  <a:txBody>
                    <a:bodyPr/>
                    <a:lstStyle/>
                    <a:p>
                      <a:pPr marL="0" marR="0" algn="ctr">
                        <a:lnSpc>
                          <a:spcPct val="115000"/>
                        </a:lnSpc>
                        <a:spcBef>
                          <a:spcPts val="0"/>
                        </a:spcBef>
                        <a:spcAft>
                          <a:spcPts val="0"/>
                        </a:spcAft>
                      </a:pPr>
                      <a:r>
                        <a:rPr lang="en-US" sz="1200">
                          <a:effectLst/>
                        </a:rPr>
                        <a:t>Data Management Tool</a:t>
                      </a:r>
                      <a:endParaRPr lang="en-US" sz="1100">
                        <a:effectLst/>
                        <a:latin typeface="Cambria"/>
                        <a:ea typeface="Times New Roman"/>
                        <a:cs typeface="Times New Roman"/>
                      </a:endParaRPr>
                    </a:p>
                  </a:txBody>
                  <a:tcPr anchor="ctr"/>
                </a:tc>
                <a:extLst>
                  <a:ext uri="{0D108BD9-81ED-4DB2-BD59-A6C34878D82A}">
                    <a16:rowId xmlns:a16="http://schemas.microsoft.com/office/drawing/2014/main" val="10000"/>
                  </a:ext>
                </a:extLst>
              </a:tr>
              <a:tr h="201295">
                <a:tc>
                  <a:txBody>
                    <a:bodyPr/>
                    <a:lstStyle/>
                    <a:p>
                      <a:pPr marL="0" marR="0" algn="ctr">
                        <a:lnSpc>
                          <a:spcPct val="115000"/>
                        </a:lnSpc>
                        <a:spcBef>
                          <a:spcPts val="0"/>
                        </a:spcBef>
                        <a:spcAft>
                          <a:spcPts val="0"/>
                        </a:spcAft>
                      </a:pPr>
                      <a:r>
                        <a:rPr lang="en-US" sz="1200" dirty="0">
                          <a:effectLst/>
                        </a:rPr>
                        <a:t>AIM Data (field data and calibration data)</a:t>
                      </a:r>
                      <a:endParaRPr lang="en-US" sz="1100" dirty="0">
                        <a:effectLst/>
                        <a:latin typeface="Cambria"/>
                        <a:ea typeface="Times New Roman"/>
                        <a:cs typeface="Times New Roman"/>
                      </a:endParaRPr>
                    </a:p>
                  </a:txBody>
                  <a:tcPr anchor="ctr"/>
                </a:tc>
                <a:tc>
                  <a:txBody>
                    <a:bodyPr/>
                    <a:lstStyle/>
                    <a:p>
                      <a:pPr marL="0" marR="0" algn="ctr">
                        <a:lnSpc>
                          <a:spcPct val="115000"/>
                        </a:lnSpc>
                        <a:spcBef>
                          <a:spcPts val="0"/>
                        </a:spcBef>
                        <a:spcAft>
                          <a:spcPts val="0"/>
                        </a:spcAft>
                      </a:pPr>
                      <a:r>
                        <a:rPr lang="en-US" sz="1200">
                          <a:effectLst/>
                        </a:rPr>
                        <a:t>DIMA (Project and Calibration)</a:t>
                      </a:r>
                      <a:endParaRPr lang="en-US" sz="1100">
                        <a:effectLst/>
                        <a:latin typeface="Cambria"/>
                        <a:ea typeface="Times New Roman"/>
                        <a:cs typeface="Times New Roman"/>
                      </a:endParaRPr>
                    </a:p>
                  </a:txBody>
                  <a:tcPr anchor="ctr"/>
                </a:tc>
                <a:extLst>
                  <a:ext uri="{0D108BD9-81ED-4DB2-BD59-A6C34878D82A}">
                    <a16:rowId xmlns:a16="http://schemas.microsoft.com/office/drawing/2014/main" val="10001"/>
                  </a:ext>
                </a:extLst>
              </a:tr>
              <a:tr h="201295">
                <a:tc>
                  <a:txBody>
                    <a:bodyPr/>
                    <a:lstStyle/>
                    <a:p>
                      <a:pPr marL="0" marR="0" algn="ctr">
                        <a:lnSpc>
                          <a:spcPct val="115000"/>
                        </a:lnSpc>
                        <a:spcBef>
                          <a:spcPts val="0"/>
                        </a:spcBef>
                        <a:spcAft>
                          <a:spcPts val="0"/>
                        </a:spcAft>
                      </a:pPr>
                      <a:r>
                        <a:rPr lang="en-US" sz="1200">
                          <a:effectLst/>
                        </a:rPr>
                        <a:t>Plot Status (sample design and plot rejection)</a:t>
                      </a:r>
                      <a:endParaRPr lang="en-US" sz="1100">
                        <a:effectLst/>
                        <a:latin typeface="Cambria"/>
                        <a:ea typeface="Times New Roman"/>
                        <a:cs typeface="Times New Roman"/>
                      </a:endParaRPr>
                    </a:p>
                  </a:txBody>
                  <a:tcPr anchor="ctr"/>
                </a:tc>
                <a:tc>
                  <a:txBody>
                    <a:bodyPr/>
                    <a:lstStyle/>
                    <a:p>
                      <a:pPr marL="0" marR="0" algn="ctr">
                        <a:lnSpc>
                          <a:spcPct val="115000"/>
                        </a:lnSpc>
                        <a:spcBef>
                          <a:spcPts val="0"/>
                        </a:spcBef>
                        <a:spcAft>
                          <a:spcPts val="0"/>
                        </a:spcAft>
                      </a:pPr>
                      <a:r>
                        <a:rPr lang="en-US" sz="1200">
                          <a:effectLst/>
                        </a:rPr>
                        <a:t>Plot Tracking excel</a:t>
                      </a:r>
                      <a:endParaRPr lang="en-US" sz="1100">
                        <a:effectLst/>
                        <a:latin typeface="Cambria"/>
                        <a:ea typeface="Times New Roman"/>
                        <a:cs typeface="Times New Roman"/>
                      </a:endParaRPr>
                    </a:p>
                  </a:txBody>
                  <a:tcPr anchor="ctr"/>
                </a:tc>
                <a:extLst>
                  <a:ext uri="{0D108BD9-81ED-4DB2-BD59-A6C34878D82A}">
                    <a16:rowId xmlns:a16="http://schemas.microsoft.com/office/drawing/2014/main" val="10002"/>
                  </a:ext>
                </a:extLst>
              </a:tr>
              <a:tr h="201295">
                <a:tc>
                  <a:txBody>
                    <a:bodyPr/>
                    <a:lstStyle/>
                    <a:p>
                      <a:pPr marL="0" marR="0" algn="ctr">
                        <a:lnSpc>
                          <a:spcPct val="115000"/>
                        </a:lnSpc>
                        <a:spcBef>
                          <a:spcPts val="0"/>
                        </a:spcBef>
                        <a:spcAft>
                          <a:spcPts val="0"/>
                        </a:spcAft>
                      </a:pPr>
                      <a:r>
                        <a:rPr lang="en-US" sz="1200">
                          <a:effectLst/>
                        </a:rPr>
                        <a:t>Missing data (errors in dataset)</a:t>
                      </a:r>
                      <a:endParaRPr lang="en-US" sz="1100">
                        <a:effectLst/>
                        <a:latin typeface="Cambria"/>
                        <a:ea typeface="Times New Roman"/>
                        <a:cs typeface="Times New Roman"/>
                      </a:endParaRPr>
                    </a:p>
                  </a:txBody>
                  <a:tcPr anchor="ctr"/>
                </a:tc>
                <a:tc>
                  <a:txBody>
                    <a:bodyPr/>
                    <a:lstStyle/>
                    <a:p>
                      <a:pPr marL="0" marR="0" algn="ctr">
                        <a:lnSpc>
                          <a:spcPct val="115000"/>
                        </a:lnSpc>
                        <a:spcBef>
                          <a:spcPts val="0"/>
                        </a:spcBef>
                        <a:spcAft>
                          <a:spcPts val="0"/>
                        </a:spcAft>
                      </a:pPr>
                      <a:r>
                        <a:rPr lang="en-US" sz="1200">
                          <a:effectLst/>
                        </a:rPr>
                        <a:t>Missing Data/Known Errors template</a:t>
                      </a:r>
                      <a:endParaRPr lang="en-US" sz="1100">
                        <a:effectLst/>
                        <a:latin typeface="Cambria"/>
                        <a:ea typeface="Times New Roman"/>
                        <a:cs typeface="Times New Roman"/>
                      </a:endParaRPr>
                    </a:p>
                  </a:txBody>
                  <a:tcPr anchor="ctr"/>
                </a:tc>
                <a:extLst>
                  <a:ext uri="{0D108BD9-81ED-4DB2-BD59-A6C34878D82A}">
                    <a16:rowId xmlns:a16="http://schemas.microsoft.com/office/drawing/2014/main" val="10003"/>
                  </a:ext>
                </a:extLst>
              </a:tr>
              <a:tr h="201295">
                <a:tc>
                  <a:txBody>
                    <a:bodyPr/>
                    <a:lstStyle/>
                    <a:p>
                      <a:pPr marL="0" marR="0" algn="ctr">
                        <a:lnSpc>
                          <a:spcPct val="115000"/>
                        </a:lnSpc>
                        <a:spcBef>
                          <a:spcPts val="0"/>
                        </a:spcBef>
                        <a:spcAft>
                          <a:spcPts val="0"/>
                        </a:spcAft>
                      </a:pPr>
                      <a:r>
                        <a:rPr lang="en-US" sz="1200">
                          <a:effectLst/>
                        </a:rPr>
                        <a:t>Photos</a:t>
                      </a:r>
                      <a:endParaRPr lang="en-US" sz="1100">
                        <a:effectLst/>
                        <a:latin typeface="Cambria"/>
                        <a:ea typeface="Times New Roman"/>
                        <a:cs typeface="Times New Roman"/>
                      </a:endParaRPr>
                    </a:p>
                  </a:txBody>
                  <a:tcPr anchor="ctr"/>
                </a:tc>
                <a:tc>
                  <a:txBody>
                    <a:bodyPr/>
                    <a:lstStyle/>
                    <a:p>
                      <a:pPr marL="0" marR="0" algn="ctr">
                        <a:lnSpc>
                          <a:spcPct val="115000"/>
                        </a:lnSpc>
                        <a:spcBef>
                          <a:spcPts val="0"/>
                        </a:spcBef>
                        <a:spcAft>
                          <a:spcPts val="0"/>
                        </a:spcAft>
                      </a:pPr>
                      <a:r>
                        <a:rPr lang="en-US" sz="1200">
                          <a:effectLst/>
                        </a:rPr>
                        <a:t>------</a:t>
                      </a:r>
                      <a:endParaRPr lang="en-US" sz="1100">
                        <a:effectLst/>
                        <a:latin typeface="Cambria"/>
                        <a:ea typeface="Times New Roman"/>
                        <a:cs typeface="Times New Roman"/>
                      </a:endParaRPr>
                    </a:p>
                  </a:txBody>
                  <a:tcPr anchor="ctr"/>
                </a:tc>
                <a:extLst>
                  <a:ext uri="{0D108BD9-81ED-4DB2-BD59-A6C34878D82A}">
                    <a16:rowId xmlns:a16="http://schemas.microsoft.com/office/drawing/2014/main" val="10004"/>
                  </a:ext>
                </a:extLst>
              </a:tr>
              <a:tr h="274320">
                <a:tc>
                  <a:txBody>
                    <a:bodyPr/>
                    <a:lstStyle/>
                    <a:p>
                      <a:pPr marL="0" marR="0" algn="ctr">
                        <a:lnSpc>
                          <a:spcPct val="115000"/>
                        </a:lnSpc>
                        <a:spcBef>
                          <a:spcPts val="0"/>
                        </a:spcBef>
                        <a:spcAft>
                          <a:spcPts val="0"/>
                        </a:spcAft>
                      </a:pPr>
                      <a:r>
                        <a:rPr lang="en-US" sz="1200">
                          <a:effectLst/>
                        </a:rPr>
                        <a:t>Description of the season, issues/concerns, successes, etc.</a:t>
                      </a:r>
                      <a:endParaRPr lang="en-US" sz="1100">
                        <a:effectLst/>
                        <a:latin typeface="Cambria"/>
                        <a:ea typeface="Times New Roman"/>
                        <a:cs typeface="Times New Roman"/>
                      </a:endParaRPr>
                    </a:p>
                  </a:txBody>
                  <a:tcPr anchor="ctr"/>
                </a:tc>
                <a:tc>
                  <a:txBody>
                    <a:bodyPr/>
                    <a:lstStyle/>
                    <a:p>
                      <a:pPr marL="0" marR="0" algn="ctr">
                        <a:lnSpc>
                          <a:spcPct val="115000"/>
                        </a:lnSpc>
                        <a:spcBef>
                          <a:spcPts val="0"/>
                        </a:spcBef>
                        <a:spcAft>
                          <a:spcPts val="0"/>
                        </a:spcAft>
                      </a:pPr>
                      <a:r>
                        <a:rPr lang="en-US" sz="1200" dirty="0">
                          <a:effectLst/>
                        </a:rPr>
                        <a:t>Implementation Summary Template</a:t>
                      </a:r>
                      <a:endParaRPr lang="en-US" sz="1100" dirty="0">
                        <a:effectLst/>
                        <a:latin typeface="Cambria"/>
                        <a:ea typeface="Times New Roman"/>
                        <a:cs typeface="Times New Roman"/>
                      </a:endParaRPr>
                    </a:p>
                  </a:txBody>
                  <a:tcPr anchor="ctr"/>
                </a:tc>
                <a:extLst>
                  <a:ext uri="{0D108BD9-81ED-4DB2-BD59-A6C34878D82A}">
                    <a16:rowId xmlns:a16="http://schemas.microsoft.com/office/drawing/2014/main" val="10005"/>
                  </a:ext>
                </a:extLst>
              </a:tr>
            </a:tbl>
          </a:graphicData>
        </a:graphic>
      </p:graphicFrame>
      <p:sp>
        <p:nvSpPr>
          <p:cNvPr id="5" name="TextBox 4">
            <a:extLst>
              <a:ext uri="{FF2B5EF4-FFF2-40B4-BE49-F238E27FC236}">
                <a16:creationId xmlns:a16="http://schemas.microsoft.com/office/drawing/2014/main" id="{CDE1B4EC-074B-41F5-8060-A0F7B212881F}"/>
              </a:ext>
            </a:extLst>
          </p:cNvPr>
          <p:cNvSpPr txBox="1"/>
          <p:nvPr/>
        </p:nvSpPr>
        <p:spPr>
          <a:xfrm>
            <a:off x="8509006" y="2405069"/>
            <a:ext cx="2344366" cy="646331"/>
          </a:xfrm>
          <a:prstGeom prst="rect">
            <a:avLst/>
          </a:prstGeom>
          <a:solidFill>
            <a:schemeClr val="accent5"/>
          </a:solidFill>
        </p:spPr>
        <p:txBody>
          <a:bodyPr wrap="square" rtlCol="0">
            <a:spAutoFit/>
          </a:bodyPr>
          <a:lstStyle/>
          <a:p>
            <a:r>
              <a:rPr lang="en-US" dirty="0"/>
              <a:t>See the AIM Data Management Protocol!</a:t>
            </a:r>
          </a:p>
        </p:txBody>
      </p:sp>
      <p:pic>
        <p:nvPicPr>
          <p:cNvPr id="7" name="Picture 2">
            <a:extLst>
              <a:ext uri="{FF2B5EF4-FFF2-40B4-BE49-F238E27FC236}">
                <a16:creationId xmlns:a16="http://schemas.microsoft.com/office/drawing/2014/main" id="{0C75F89C-D4A0-48E0-9EE1-F6D27B76CA3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286" t="20313" r="28959" b="20234"/>
          <a:stretch/>
        </p:blipFill>
        <p:spPr bwMode="auto">
          <a:xfrm>
            <a:off x="2723183" y="4166938"/>
            <a:ext cx="1978705" cy="1702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170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90D0034-F768-41E7-85D4-F38C4DE8577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F7E42D-8B5A-4FC8-81CD-9E60171F7FA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a16="http://schemas.microsoft.com/office/drawing/2014/main" id="{EE860AF1-D3EA-46B8-9F82-99512A6217F3}"/>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1294"/>
          <a:stretch/>
        </p:blipFill>
        <p:spPr>
          <a:xfrm>
            <a:off x="4075043" y="10"/>
            <a:ext cx="8111272" cy="6857990"/>
          </a:xfrm>
          <a:prstGeom prst="rect">
            <a:avLst/>
          </a:prstGeom>
        </p:spPr>
      </p:pic>
      <p:sp>
        <p:nvSpPr>
          <p:cNvPr id="31" name="Rectangle 30">
            <a:extLst>
              <a:ext uri="{FF2B5EF4-FFF2-40B4-BE49-F238E27FC236}">
                <a16:creationId xmlns:a16="http://schemas.microsoft.com/office/drawing/2014/main" id="{8C04651D-B9F4-4935-A02D-364153FBDF5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516835"/>
            <a:ext cx="3084844" cy="2103875"/>
          </a:xfrm>
        </p:spPr>
        <p:txBody>
          <a:bodyPr>
            <a:normAutofit/>
          </a:bodyPr>
          <a:lstStyle/>
          <a:p>
            <a:r>
              <a:rPr lang="en-US" sz="3600">
                <a:solidFill>
                  <a:srgbClr val="FFFFFF"/>
                </a:solidFill>
              </a:rPr>
              <a:t>Quality Control</a:t>
            </a:r>
            <a:br>
              <a:rPr lang="en-US" sz="3600">
                <a:solidFill>
                  <a:srgbClr val="FFFFFF"/>
                </a:solidFill>
              </a:rPr>
            </a:br>
            <a:r>
              <a:rPr lang="en-US" sz="3600">
                <a:solidFill>
                  <a:srgbClr val="FFFFFF"/>
                </a:solidFill>
              </a:rPr>
              <a:t>…quantifying errors</a:t>
            </a:r>
          </a:p>
        </p:txBody>
      </p:sp>
      <p:sp>
        <p:nvSpPr>
          <p:cNvPr id="3" name="Content Placeholder 2"/>
          <p:cNvSpPr>
            <a:spLocks noGrp="1"/>
          </p:cNvSpPr>
          <p:nvPr>
            <p:ph idx="1"/>
          </p:nvPr>
        </p:nvSpPr>
        <p:spPr>
          <a:xfrm>
            <a:off x="492371" y="2653800"/>
            <a:ext cx="3084844" cy="3335519"/>
          </a:xfrm>
        </p:spPr>
        <p:txBody>
          <a:bodyPr>
            <a:normAutofit/>
          </a:bodyPr>
          <a:lstStyle/>
          <a:p>
            <a:pPr marL="201168" lvl="1" indent="0">
              <a:buNone/>
            </a:pPr>
            <a:r>
              <a:rPr lang="en-US" sz="2800" dirty="0">
                <a:solidFill>
                  <a:srgbClr val="FFFFFF"/>
                </a:solidFill>
              </a:rPr>
              <a:t>Are the data…</a:t>
            </a:r>
          </a:p>
          <a:p>
            <a:pPr marL="726948" lvl="2" indent="-342900">
              <a:buFont typeface="+mj-lt"/>
              <a:buAutoNum type="arabicPeriod"/>
            </a:pPr>
            <a:r>
              <a:rPr lang="en-US" sz="2800" dirty="0">
                <a:solidFill>
                  <a:srgbClr val="FFFFFF"/>
                </a:solidFill>
              </a:rPr>
              <a:t>Correct?</a:t>
            </a:r>
          </a:p>
          <a:p>
            <a:pPr marL="726948" lvl="2" indent="-342900">
              <a:buFont typeface="+mj-lt"/>
              <a:buAutoNum type="arabicPeriod"/>
            </a:pPr>
            <a:r>
              <a:rPr lang="en-US" sz="2800" dirty="0">
                <a:solidFill>
                  <a:srgbClr val="FFFFFF"/>
                </a:solidFill>
              </a:rPr>
              <a:t>Complete?</a:t>
            </a:r>
          </a:p>
          <a:p>
            <a:pPr marL="726948" lvl="2" indent="-342900">
              <a:buFont typeface="+mj-lt"/>
              <a:buAutoNum type="arabicPeriod"/>
            </a:pPr>
            <a:r>
              <a:rPr lang="en-US" sz="2800" dirty="0">
                <a:solidFill>
                  <a:srgbClr val="FFFFFF"/>
                </a:solidFill>
              </a:rPr>
              <a:t>Consistent?</a:t>
            </a:r>
          </a:p>
        </p:txBody>
      </p:sp>
    </p:spTree>
    <p:extLst>
      <p:ext uri="{BB962C8B-B14F-4D97-AF65-F5344CB8AC3E}">
        <p14:creationId xmlns:p14="http://schemas.microsoft.com/office/powerpoint/2010/main" val="828453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53794-41F6-41ED-AABA-28C4E7E9E026}"/>
              </a:ext>
            </a:extLst>
          </p:cNvPr>
          <p:cNvSpPr>
            <a:spLocks noGrp="1"/>
          </p:cNvSpPr>
          <p:nvPr>
            <p:ph type="title"/>
          </p:nvPr>
        </p:nvSpPr>
        <p:spPr/>
        <p:txBody>
          <a:bodyPr/>
          <a:lstStyle/>
          <a:p>
            <a:r>
              <a:rPr lang="en-US" dirty="0"/>
              <a:t>Are the data complete?</a:t>
            </a:r>
          </a:p>
        </p:txBody>
      </p:sp>
      <p:sp>
        <p:nvSpPr>
          <p:cNvPr id="3" name="Content Placeholder 2">
            <a:extLst>
              <a:ext uri="{FF2B5EF4-FFF2-40B4-BE49-F238E27FC236}">
                <a16:creationId xmlns:a16="http://schemas.microsoft.com/office/drawing/2014/main" id="{985F3215-9033-490C-8D9B-B452DD05B6B4}"/>
              </a:ext>
            </a:extLst>
          </p:cNvPr>
          <p:cNvSpPr>
            <a:spLocks noGrp="1"/>
          </p:cNvSpPr>
          <p:nvPr>
            <p:ph idx="1"/>
          </p:nvPr>
        </p:nvSpPr>
        <p:spPr/>
        <p:txBody>
          <a:bodyPr/>
          <a:lstStyle/>
          <a:p>
            <a:pPr>
              <a:buFont typeface="Wingdings" panose="05000000000000000000" pitchFamily="2" charset="2"/>
              <a:buChar char="ü"/>
            </a:pPr>
            <a:r>
              <a:rPr lang="en-US" dirty="0"/>
              <a:t>Every measurement on every line for every method</a:t>
            </a:r>
          </a:p>
          <a:p>
            <a:pPr lvl="1">
              <a:buFont typeface="Wingdings" panose="05000000000000000000" pitchFamily="2" charset="2"/>
              <a:buChar char="Ø"/>
            </a:pPr>
            <a:r>
              <a:rPr lang="en-US" dirty="0"/>
              <a:t>3 lines</a:t>
            </a:r>
          </a:p>
          <a:p>
            <a:pPr lvl="1">
              <a:buFont typeface="Wingdings" panose="05000000000000000000" pitchFamily="2" charset="2"/>
              <a:buChar char="Ø"/>
            </a:pPr>
            <a:r>
              <a:rPr lang="en-US" dirty="0"/>
              <a:t>LPI, Gap, Height, Species inventory, Species Stability….</a:t>
            </a:r>
          </a:p>
          <a:p>
            <a:pPr lvl="1">
              <a:buFont typeface="Wingdings" panose="05000000000000000000" pitchFamily="2" charset="2"/>
              <a:buChar char="Ø"/>
            </a:pPr>
            <a:r>
              <a:rPr lang="en-US" dirty="0"/>
              <a:t>Soil pit, plot photos</a:t>
            </a:r>
          </a:p>
          <a:p>
            <a:pPr lvl="1">
              <a:buFont typeface="Wingdings" panose="05000000000000000000" pitchFamily="2" charset="2"/>
              <a:buChar char="ü"/>
            </a:pPr>
            <a:endParaRPr lang="en-US" dirty="0"/>
          </a:p>
          <a:p>
            <a:pPr>
              <a:buFont typeface="Wingdings" panose="05000000000000000000" pitchFamily="2" charset="2"/>
              <a:buChar char="ü"/>
            </a:pPr>
            <a:r>
              <a:rPr lang="en-US" dirty="0"/>
              <a:t>Tools</a:t>
            </a:r>
          </a:p>
          <a:p>
            <a:pPr lvl="1">
              <a:buFont typeface="Wingdings" panose="05000000000000000000" pitchFamily="2" charset="2"/>
              <a:buChar char="Ø"/>
            </a:pPr>
            <a:r>
              <a:rPr lang="en-US" dirty="0"/>
              <a:t>Visual checks</a:t>
            </a:r>
          </a:p>
          <a:p>
            <a:pPr lvl="1">
              <a:buFont typeface="Wingdings" panose="05000000000000000000" pitchFamily="2" charset="2"/>
              <a:buChar char="Ø"/>
            </a:pPr>
            <a:r>
              <a:rPr lang="en-US" dirty="0"/>
              <a:t>DIMA “Data Status” Button</a:t>
            </a:r>
          </a:p>
          <a:p>
            <a:pPr lvl="1">
              <a:buFont typeface="Wingdings" panose="05000000000000000000" pitchFamily="2" charset="2"/>
              <a:buChar char="Ø"/>
            </a:pPr>
            <a:r>
              <a:rPr lang="en-US" dirty="0"/>
              <a:t>DIMA Reports</a:t>
            </a:r>
          </a:p>
          <a:p>
            <a:pPr lvl="1">
              <a:buFont typeface="Wingdings" panose="05000000000000000000" pitchFamily="2" charset="2"/>
              <a:buChar char="Ø"/>
            </a:pPr>
            <a:r>
              <a:rPr lang="en-US" dirty="0"/>
              <a:t>Missing Data Tracking Sheet</a:t>
            </a:r>
          </a:p>
          <a:p>
            <a:pPr lvl="1">
              <a:buFont typeface="Wingdings" panose="05000000000000000000" pitchFamily="2" charset="2"/>
              <a:buChar char="Ø"/>
            </a:pPr>
            <a:r>
              <a:rPr lang="en-US" dirty="0"/>
              <a:t>Plot Checklist in Manual</a:t>
            </a:r>
          </a:p>
        </p:txBody>
      </p:sp>
      <p:pic>
        <p:nvPicPr>
          <p:cNvPr id="4" name="Picture 15">
            <a:extLst>
              <a:ext uri="{FF2B5EF4-FFF2-40B4-BE49-F238E27FC236}">
                <a16:creationId xmlns:a16="http://schemas.microsoft.com/office/drawing/2014/main" id="{9186F132-423F-4776-9C1B-A7B2A84EE1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7808" y="1845734"/>
            <a:ext cx="5037104" cy="3608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E394C8A4-430D-4066-9FE1-C05FA3E6E5BF}"/>
              </a:ext>
            </a:extLst>
          </p:cNvPr>
          <p:cNvSpPr txBox="1"/>
          <p:nvPr/>
        </p:nvSpPr>
        <p:spPr>
          <a:xfrm>
            <a:off x="7336121" y="5590247"/>
            <a:ext cx="4134781" cy="523220"/>
          </a:xfrm>
          <a:prstGeom prst="rect">
            <a:avLst/>
          </a:prstGeom>
          <a:noFill/>
        </p:spPr>
        <p:txBody>
          <a:bodyPr wrap="square" rtlCol="0">
            <a:spAutoFit/>
          </a:bodyPr>
          <a:lstStyle/>
          <a:p>
            <a:pPr algn="ctr"/>
            <a:r>
              <a:rPr lang="en-US" sz="2800" b="1" dirty="0"/>
              <a:t>Complete</a:t>
            </a:r>
            <a:r>
              <a:rPr lang="en-US" sz="2800" dirty="0"/>
              <a:t> data sets</a:t>
            </a:r>
          </a:p>
        </p:txBody>
      </p:sp>
    </p:spTree>
    <p:extLst>
      <p:ext uri="{BB962C8B-B14F-4D97-AF65-F5344CB8AC3E}">
        <p14:creationId xmlns:p14="http://schemas.microsoft.com/office/powerpoint/2010/main" val="2901259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77E15-438E-4CED-98F8-0E0E1B850934}"/>
              </a:ext>
            </a:extLst>
          </p:cNvPr>
          <p:cNvSpPr>
            <a:spLocks noGrp="1"/>
          </p:cNvSpPr>
          <p:nvPr>
            <p:ph type="title"/>
          </p:nvPr>
        </p:nvSpPr>
        <p:spPr/>
        <p:txBody>
          <a:bodyPr/>
          <a:lstStyle/>
          <a:p>
            <a:r>
              <a:rPr lang="en-US" dirty="0"/>
              <a:t>Are the data correct?</a:t>
            </a:r>
          </a:p>
        </p:txBody>
      </p:sp>
      <p:sp>
        <p:nvSpPr>
          <p:cNvPr id="3" name="Content Placeholder 2">
            <a:extLst>
              <a:ext uri="{FF2B5EF4-FFF2-40B4-BE49-F238E27FC236}">
                <a16:creationId xmlns:a16="http://schemas.microsoft.com/office/drawing/2014/main" id="{ABEFBEBE-9F7F-4FE5-85F8-6D0A92A91BD2}"/>
              </a:ext>
            </a:extLst>
          </p:cNvPr>
          <p:cNvSpPr>
            <a:spLocks noGrp="1"/>
          </p:cNvSpPr>
          <p:nvPr>
            <p:ph idx="1"/>
          </p:nvPr>
        </p:nvSpPr>
        <p:spPr>
          <a:xfrm>
            <a:off x="1097280" y="1845734"/>
            <a:ext cx="6017380" cy="4023360"/>
          </a:xfrm>
        </p:spPr>
        <p:txBody>
          <a:bodyPr>
            <a:normAutofit fontScale="92500" lnSpcReduction="20000"/>
          </a:bodyPr>
          <a:lstStyle/>
          <a:p>
            <a:pPr>
              <a:buFont typeface="Wingdings" panose="05000000000000000000" pitchFamily="2" charset="2"/>
              <a:buChar char="ü"/>
            </a:pPr>
            <a:r>
              <a:rPr lang="en-US" dirty="0"/>
              <a:t>Were the data recorded correctly?</a:t>
            </a:r>
          </a:p>
          <a:p>
            <a:pPr lvl="1">
              <a:buFont typeface="Wingdings" panose="05000000000000000000" pitchFamily="2" charset="2"/>
              <a:buChar char="Ø"/>
            </a:pPr>
            <a:r>
              <a:rPr lang="en-US" dirty="0"/>
              <a:t>In the field</a:t>
            </a:r>
          </a:p>
          <a:p>
            <a:pPr lvl="1">
              <a:buFont typeface="Wingdings" panose="05000000000000000000" pitchFamily="2" charset="2"/>
              <a:buChar char="Ø"/>
            </a:pPr>
            <a:r>
              <a:rPr lang="en-US" dirty="0"/>
              <a:t>Office data entry</a:t>
            </a:r>
          </a:p>
          <a:p>
            <a:pPr lvl="2">
              <a:buFont typeface="Wingdings" panose="05000000000000000000" pitchFamily="2" charset="2"/>
              <a:buChar char="Ø"/>
            </a:pPr>
            <a:r>
              <a:rPr lang="en-US" dirty="0"/>
              <a:t>One person enters all data, and then two people check with one person at the computer and another reading the data sheet.</a:t>
            </a:r>
          </a:p>
          <a:p>
            <a:pPr>
              <a:buFont typeface="Wingdings" panose="05000000000000000000" pitchFamily="2" charset="2"/>
              <a:buChar char="ü"/>
            </a:pPr>
            <a:r>
              <a:rPr lang="en-US" dirty="0"/>
              <a:t>Logical checks</a:t>
            </a:r>
          </a:p>
          <a:p>
            <a:pPr lvl="1">
              <a:buFont typeface="Wingdings" panose="05000000000000000000" pitchFamily="2" charset="2"/>
              <a:buChar char="Ø"/>
            </a:pPr>
            <a:r>
              <a:rPr lang="en-US" dirty="0"/>
              <a:t>% Cover should be ≤100%</a:t>
            </a:r>
          </a:p>
          <a:p>
            <a:pPr lvl="1">
              <a:buFont typeface="Wingdings" panose="05000000000000000000" pitchFamily="2" charset="2"/>
              <a:buChar char="Ø"/>
            </a:pPr>
            <a:r>
              <a:rPr lang="en-US" dirty="0"/>
              <a:t>Height values should be consistent with vegetation types (300 cm sagebrush???)</a:t>
            </a:r>
          </a:p>
          <a:p>
            <a:pPr lvl="1">
              <a:buFont typeface="Wingdings" panose="05000000000000000000" pitchFamily="2" charset="2"/>
              <a:buChar char="Ø"/>
            </a:pPr>
            <a:r>
              <a:rPr lang="en-US" dirty="0"/>
              <a:t>Correct plant codes used for that location</a:t>
            </a:r>
          </a:p>
          <a:p>
            <a:pPr lvl="1">
              <a:buFont typeface="Wingdings" panose="05000000000000000000" pitchFamily="2" charset="2"/>
              <a:buChar char="Ø"/>
            </a:pPr>
            <a:r>
              <a:rPr lang="en-US" dirty="0"/>
              <a:t>Plot GPS locations</a:t>
            </a:r>
          </a:p>
          <a:p>
            <a:pPr>
              <a:buFont typeface="Wingdings" panose="05000000000000000000" pitchFamily="2" charset="2"/>
              <a:buChar char="Ø"/>
            </a:pPr>
            <a:r>
              <a:rPr lang="en-US" dirty="0"/>
              <a:t>Lab checks</a:t>
            </a:r>
          </a:p>
          <a:p>
            <a:pPr lvl="1">
              <a:buFont typeface="Wingdings" panose="05000000000000000000" pitchFamily="2" charset="2"/>
              <a:buChar char="Ø"/>
            </a:pPr>
            <a:r>
              <a:rPr lang="en-US" dirty="0"/>
              <a:t>Voucher plant specimens</a:t>
            </a:r>
          </a:p>
          <a:p>
            <a:pPr lvl="1">
              <a:buFont typeface="Wingdings" panose="05000000000000000000" pitchFamily="2" charset="2"/>
              <a:buChar char="Ø"/>
            </a:pPr>
            <a:r>
              <a:rPr lang="en-US" dirty="0"/>
              <a:t>Voucher soil specimens</a:t>
            </a:r>
          </a:p>
          <a:p>
            <a:pPr lvl="1">
              <a:buFont typeface="Wingdings" panose="05000000000000000000" pitchFamily="2" charset="2"/>
              <a:buChar char="ü"/>
            </a:pPr>
            <a:endParaRPr lang="en-US" dirty="0"/>
          </a:p>
        </p:txBody>
      </p:sp>
      <p:pic>
        <p:nvPicPr>
          <p:cNvPr id="4" name="Picture 22">
            <a:extLst>
              <a:ext uri="{FF2B5EF4-FFF2-40B4-BE49-F238E27FC236}">
                <a16:creationId xmlns:a16="http://schemas.microsoft.com/office/drawing/2014/main" id="{1E918A53-668F-426D-B10D-88D660330C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2276" y="2021969"/>
            <a:ext cx="5019724" cy="3209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B447CDDA-3CE6-4C71-A400-908821C4A595}"/>
              </a:ext>
            </a:extLst>
          </p:cNvPr>
          <p:cNvSpPr txBox="1"/>
          <p:nvPr/>
        </p:nvSpPr>
        <p:spPr>
          <a:xfrm>
            <a:off x="7370837" y="5231812"/>
            <a:ext cx="4750261" cy="954107"/>
          </a:xfrm>
          <a:prstGeom prst="rect">
            <a:avLst/>
          </a:prstGeom>
          <a:noFill/>
        </p:spPr>
        <p:txBody>
          <a:bodyPr wrap="square" rtlCol="0">
            <a:spAutoFit/>
          </a:bodyPr>
          <a:lstStyle/>
          <a:p>
            <a:pPr algn="ctr"/>
            <a:r>
              <a:rPr lang="en-US" sz="2800" b="1" dirty="0"/>
              <a:t>Correct</a:t>
            </a:r>
            <a:r>
              <a:rPr lang="en-US" sz="2800" dirty="0"/>
              <a:t> plant protocols were followed</a:t>
            </a:r>
          </a:p>
        </p:txBody>
      </p:sp>
    </p:spTree>
    <p:extLst>
      <p:ext uri="{BB962C8B-B14F-4D97-AF65-F5344CB8AC3E}">
        <p14:creationId xmlns:p14="http://schemas.microsoft.com/office/powerpoint/2010/main" val="2117769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0780A-16B5-41A4-9186-64AF627CB263}"/>
              </a:ext>
            </a:extLst>
          </p:cNvPr>
          <p:cNvSpPr>
            <a:spLocks noGrp="1"/>
          </p:cNvSpPr>
          <p:nvPr>
            <p:ph type="title"/>
          </p:nvPr>
        </p:nvSpPr>
        <p:spPr/>
        <p:txBody>
          <a:bodyPr/>
          <a:lstStyle/>
          <a:p>
            <a:r>
              <a:rPr lang="en-US" dirty="0"/>
              <a:t>Are the data consistent?</a:t>
            </a:r>
          </a:p>
        </p:txBody>
      </p:sp>
      <p:sp>
        <p:nvSpPr>
          <p:cNvPr id="3" name="Content Placeholder 2">
            <a:extLst>
              <a:ext uri="{FF2B5EF4-FFF2-40B4-BE49-F238E27FC236}">
                <a16:creationId xmlns:a16="http://schemas.microsoft.com/office/drawing/2014/main" id="{33C11044-E10F-44B0-8DA4-077902D31A59}"/>
              </a:ext>
            </a:extLst>
          </p:cNvPr>
          <p:cNvSpPr>
            <a:spLocks noGrp="1"/>
          </p:cNvSpPr>
          <p:nvPr>
            <p:ph idx="1"/>
          </p:nvPr>
        </p:nvSpPr>
        <p:spPr/>
        <p:txBody>
          <a:bodyPr/>
          <a:lstStyle/>
          <a:p>
            <a:pPr>
              <a:buFont typeface="Wingdings" panose="05000000000000000000" pitchFamily="2" charset="2"/>
              <a:buChar char="ü"/>
            </a:pPr>
            <a:r>
              <a:rPr lang="en-US" dirty="0"/>
              <a:t>Internal consistency</a:t>
            </a:r>
          </a:p>
          <a:p>
            <a:pPr lvl="1">
              <a:buFont typeface="Wingdings" panose="05000000000000000000" pitchFamily="2" charset="2"/>
              <a:buChar char="Ø"/>
            </a:pPr>
            <a:r>
              <a:rPr lang="en-US" dirty="0"/>
              <a:t>LPI and Gap tell the same story</a:t>
            </a:r>
          </a:p>
          <a:p>
            <a:pPr lvl="1">
              <a:buFont typeface="Wingdings" panose="05000000000000000000" pitchFamily="2" charset="2"/>
              <a:buChar char="Ø"/>
            </a:pPr>
            <a:r>
              <a:rPr lang="en-US" dirty="0"/>
              <a:t>Photos corroborate data</a:t>
            </a:r>
          </a:p>
          <a:p>
            <a:pPr lvl="1">
              <a:buFont typeface="Wingdings" panose="05000000000000000000" pitchFamily="2" charset="2"/>
              <a:buChar char="Ø"/>
            </a:pPr>
            <a:r>
              <a:rPr lang="en-US" dirty="0"/>
              <a:t>Soils and ecological site match data</a:t>
            </a:r>
          </a:p>
          <a:p>
            <a:pPr lvl="1">
              <a:buFont typeface="Wingdings" panose="05000000000000000000" pitchFamily="2" charset="2"/>
              <a:buChar char="Ø"/>
            </a:pPr>
            <a:r>
              <a:rPr lang="en-US" dirty="0"/>
              <a:t>Data are recorded and stored in the same way</a:t>
            </a:r>
          </a:p>
          <a:p>
            <a:pPr lvl="1">
              <a:buFont typeface="Wingdings" panose="05000000000000000000" pitchFamily="2" charset="2"/>
              <a:buChar char="Ø"/>
            </a:pPr>
            <a:endParaRPr lang="en-US" dirty="0"/>
          </a:p>
          <a:p>
            <a:pPr>
              <a:buFont typeface="Wingdings" panose="05000000000000000000" pitchFamily="2" charset="2"/>
              <a:buChar char="ü"/>
            </a:pPr>
            <a:r>
              <a:rPr lang="en-US" dirty="0"/>
              <a:t>External consistency</a:t>
            </a:r>
          </a:p>
          <a:p>
            <a:pPr lvl="1">
              <a:buFont typeface="Wingdings" panose="05000000000000000000" pitchFamily="2" charset="2"/>
              <a:buChar char="Ø"/>
            </a:pPr>
            <a:r>
              <a:rPr lang="en-US" dirty="0"/>
              <a:t>Plant codes match USDA Plants List</a:t>
            </a:r>
          </a:p>
          <a:p>
            <a:pPr lvl="1">
              <a:buFont typeface="Wingdings" panose="05000000000000000000" pitchFamily="2" charset="2"/>
              <a:buChar char="Ø"/>
            </a:pPr>
            <a:r>
              <a:rPr lang="en-US" dirty="0"/>
              <a:t>Unknown plant protocols are followed</a:t>
            </a:r>
          </a:p>
        </p:txBody>
      </p:sp>
      <p:pic>
        <p:nvPicPr>
          <p:cNvPr id="4" name="Picture 8">
            <a:extLst>
              <a:ext uri="{FF2B5EF4-FFF2-40B4-BE49-F238E27FC236}">
                <a16:creationId xmlns:a16="http://schemas.microsoft.com/office/drawing/2014/main" id="{5D828BB5-607D-4DD6-815A-E932782EA1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6713" y="1982893"/>
            <a:ext cx="5248661" cy="3749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a:extLst>
              <a:ext uri="{FF2B5EF4-FFF2-40B4-BE49-F238E27FC236}">
                <a16:creationId xmlns:a16="http://schemas.microsoft.com/office/drawing/2014/main" id="{DC01C90C-E01D-4A2A-BB60-FF75849402A3}"/>
              </a:ext>
            </a:extLst>
          </p:cNvPr>
          <p:cNvSpPr/>
          <p:nvPr/>
        </p:nvSpPr>
        <p:spPr>
          <a:xfrm>
            <a:off x="6877050" y="2495550"/>
            <a:ext cx="1657350" cy="1447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7290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 for Unexplained Bias</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297" t="39399" r="34014" b="20548"/>
          <a:stretch/>
        </p:blipFill>
        <p:spPr bwMode="auto">
          <a:xfrm>
            <a:off x="7429861" y="1887467"/>
            <a:ext cx="3725819" cy="2464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363645" y="4501657"/>
            <a:ext cx="4319954" cy="1815882"/>
          </a:xfrm>
          <a:prstGeom prst="rect">
            <a:avLst/>
          </a:prstGeom>
          <a:noFill/>
        </p:spPr>
        <p:txBody>
          <a:bodyPr wrap="square" rtlCol="0">
            <a:spAutoFit/>
          </a:bodyPr>
          <a:lstStyle/>
          <a:p>
            <a:r>
              <a:rPr lang="en-US" sz="2800" dirty="0"/>
              <a:t>Maps of locations by time sampled can identify geographic bias to your data across the field season. </a:t>
            </a:r>
          </a:p>
        </p:txBody>
      </p:sp>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44871" y="2262352"/>
            <a:ext cx="4034617" cy="2881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DB03FE4C-C30B-4162-9D88-24A8124887B1}"/>
              </a:ext>
            </a:extLst>
          </p:cNvPr>
          <p:cNvSpPr txBox="1"/>
          <p:nvPr/>
        </p:nvSpPr>
        <p:spPr>
          <a:xfrm>
            <a:off x="1204111" y="2100404"/>
            <a:ext cx="5142368" cy="3970318"/>
          </a:xfrm>
          <a:prstGeom prst="rect">
            <a:avLst/>
          </a:prstGeom>
          <a:noFill/>
        </p:spPr>
        <p:txBody>
          <a:bodyPr wrap="square" rtlCol="0">
            <a:spAutoFit/>
          </a:bodyPr>
          <a:lstStyle/>
          <a:p>
            <a:pPr marL="285750" indent="-285750">
              <a:buFont typeface="Wingdings" panose="05000000000000000000" pitchFamily="2" charset="2"/>
              <a:buChar char="ü"/>
            </a:pPr>
            <a:r>
              <a:rPr lang="en-US" sz="3600" dirty="0">
                <a:solidFill>
                  <a:schemeClr val="accent5"/>
                </a:solidFill>
              </a:rPr>
              <a:t>Are there errors or trend in your data that you can’t explain?</a:t>
            </a:r>
          </a:p>
          <a:p>
            <a:pPr marL="285750" indent="-285750">
              <a:buFont typeface="Wingdings" panose="05000000000000000000" pitchFamily="2" charset="2"/>
              <a:buChar char="ü"/>
            </a:pPr>
            <a:endParaRPr lang="en-US" sz="3600" dirty="0">
              <a:solidFill>
                <a:schemeClr val="accent5"/>
              </a:solidFill>
            </a:endParaRPr>
          </a:p>
          <a:p>
            <a:pPr marL="285750" indent="-285750">
              <a:buFont typeface="Wingdings" panose="05000000000000000000" pitchFamily="2" charset="2"/>
              <a:buChar char="ü"/>
            </a:pPr>
            <a:r>
              <a:rPr lang="en-US" sz="3600" dirty="0">
                <a:solidFill>
                  <a:schemeClr val="accent5"/>
                </a:solidFill>
              </a:rPr>
              <a:t>Record explanations in the Missing Data/Known Errors Log!</a:t>
            </a:r>
          </a:p>
        </p:txBody>
      </p:sp>
    </p:spTree>
    <p:extLst>
      <p:ext uri="{BB962C8B-B14F-4D97-AF65-F5344CB8AC3E}">
        <p14:creationId xmlns:p14="http://schemas.microsoft.com/office/powerpoint/2010/main" val="594694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lstStyle/>
          <a:p>
            <a:r>
              <a:rPr lang="en-US"/>
              <a:t>Implementing QA and QC</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2800" dirty="0"/>
              <a:t>Vigilant data handling</a:t>
            </a:r>
          </a:p>
          <a:p>
            <a:pPr>
              <a:buFont typeface="Wingdings" panose="05000000000000000000" pitchFamily="2" charset="2"/>
              <a:buChar char="v"/>
            </a:pPr>
            <a:r>
              <a:rPr lang="en-US" sz="2800" dirty="0"/>
              <a:t>Active data management</a:t>
            </a:r>
          </a:p>
          <a:p>
            <a:pPr lvl="1"/>
            <a:r>
              <a:rPr lang="en-US" sz="2800" dirty="0"/>
              <a:t>Before, during, after data collection</a:t>
            </a:r>
          </a:p>
          <a:p>
            <a:pPr>
              <a:buFont typeface="Wingdings" panose="05000000000000000000" pitchFamily="2" charset="2"/>
              <a:buChar char="v"/>
            </a:pPr>
            <a:r>
              <a:rPr lang="en-US" sz="2800" dirty="0"/>
              <a:t>Known Roles and Responsibilities</a:t>
            </a:r>
          </a:p>
          <a:p>
            <a:pPr lvl="1"/>
            <a:r>
              <a:rPr lang="en-US" sz="2800" dirty="0"/>
              <a:t>Who is responsible for QA &amp; QC?</a:t>
            </a:r>
          </a:p>
          <a:p>
            <a:pPr>
              <a:buFont typeface="Wingdings" panose="05000000000000000000" pitchFamily="2" charset="2"/>
              <a:buChar char="v"/>
            </a:pPr>
            <a:r>
              <a:rPr lang="en-US" sz="2800" dirty="0"/>
              <a:t>Adaptive Monitoring</a:t>
            </a:r>
          </a:p>
        </p:txBody>
      </p:sp>
      <p:grpSp>
        <p:nvGrpSpPr>
          <p:cNvPr id="4" name="Group 3"/>
          <p:cNvGrpSpPr/>
          <p:nvPr/>
        </p:nvGrpSpPr>
        <p:grpSpPr>
          <a:xfrm>
            <a:off x="6847114" y="1987553"/>
            <a:ext cx="4956789" cy="3468461"/>
            <a:chOff x="23298758" y="27886205"/>
            <a:chExt cx="6948224" cy="4861946"/>
          </a:xfrm>
        </p:grpSpPr>
        <p:pic>
          <p:nvPicPr>
            <p:cNvPr id="5" name="Picture 2" descr="Image result for adaptive 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93486" y="27886205"/>
              <a:ext cx="3958768" cy="382021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3298758" y="31583293"/>
              <a:ext cx="6948224" cy="1164858"/>
            </a:xfrm>
            <a:prstGeom prst="rect">
              <a:avLst/>
            </a:prstGeom>
          </p:spPr>
          <p:txBody>
            <a:bodyPr wrap="square">
              <a:spAutoFit/>
            </a:bodyPr>
            <a:lstStyle/>
            <a:p>
              <a:pPr algn="ctr"/>
              <a:r>
                <a:rPr lang="en-US" sz="2800" dirty="0"/>
                <a:t>   </a:t>
              </a:r>
              <a:r>
                <a:rPr lang="en-US" sz="2000" dirty="0"/>
                <a:t>Use the results of QA and QC to improve your monitoring project. </a:t>
              </a:r>
            </a:p>
          </p:txBody>
        </p:sp>
      </p:grpSp>
    </p:spTree>
    <p:extLst>
      <p:ext uri="{BB962C8B-B14F-4D97-AF65-F5344CB8AC3E}">
        <p14:creationId xmlns:p14="http://schemas.microsoft.com/office/powerpoint/2010/main" val="1037679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0D0034-F768-41E7-85D4-F38C4DE8577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pic>
        <p:nvPicPr>
          <p:cNvPr id="4" name="Picture 2" descr="C:\Users\samccord\Downloads\LAphoto\C0384b.jpg">
            <a:extLst>
              <a:ext uri="{FF2B5EF4-FFF2-40B4-BE49-F238E27FC236}">
                <a16:creationId xmlns:a16="http://schemas.microsoft.com/office/drawing/2014/main" id="{90CB2A06-8856-4F7E-81F5-DAA973FD084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3471"/>
          <a:stretch/>
        </p:blipFill>
        <p:spPr bwMode="auto">
          <a:xfrm>
            <a:off x="4075043" y="10"/>
            <a:ext cx="8111272"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5A0A5CF6-407C-4691-8122-49DF69D0020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927" y="2633962"/>
            <a:ext cx="27432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809AD2A-121F-4FA2-AE75-A74F537625DC}"/>
              </a:ext>
            </a:extLst>
          </p:cNvPr>
          <p:cNvSpPr>
            <a:spLocks noGrp="1"/>
          </p:cNvSpPr>
          <p:nvPr>
            <p:ph type="title"/>
          </p:nvPr>
        </p:nvSpPr>
        <p:spPr>
          <a:xfrm>
            <a:off x="477078" y="516835"/>
            <a:ext cx="3100136" cy="2103875"/>
          </a:xfrm>
        </p:spPr>
        <p:txBody>
          <a:bodyPr>
            <a:normAutofit/>
          </a:bodyPr>
          <a:lstStyle/>
          <a:p>
            <a:r>
              <a:rPr lang="en-US" sz="3600" dirty="0"/>
              <a:t>Objectives</a:t>
            </a:r>
          </a:p>
        </p:txBody>
      </p:sp>
      <p:sp>
        <p:nvSpPr>
          <p:cNvPr id="3" name="Content Placeholder 2">
            <a:extLst>
              <a:ext uri="{FF2B5EF4-FFF2-40B4-BE49-F238E27FC236}">
                <a16:creationId xmlns:a16="http://schemas.microsoft.com/office/drawing/2014/main" id="{C08A6525-6CB5-43AA-96CE-216F774A194C}"/>
              </a:ext>
            </a:extLst>
          </p:cNvPr>
          <p:cNvSpPr>
            <a:spLocks noGrp="1"/>
          </p:cNvSpPr>
          <p:nvPr>
            <p:ph idx="1"/>
          </p:nvPr>
        </p:nvSpPr>
        <p:spPr>
          <a:xfrm>
            <a:off x="492371" y="2736574"/>
            <a:ext cx="3084844" cy="3366047"/>
          </a:xfrm>
        </p:spPr>
        <p:txBody>
          <a:bodyPr>
            <a:normAutofit lnSpcReduction="10000"/>
          </a:bodyPr>
          <a:lstStyle/>
          <a:p>
            <a:pPr marL="342900" indent="-342900">
              <a:buFont typeface="+mj-lt"/>
              <a:buAutoNum type="arabicPeriod"/>
            </a:pPr>
            <a:r>
              <a:rPr lang="en-US" sz="2800" dirty="0"/>
              <a:t>Discuss importance of quality data</a:t>
            </a:r>
          </a:p>
          <a:p>
            <a:pPr marL="342900" indent="-342900">
              <a:buFont typeface="+mj-lt"/>
              <a:buAutoNum type="arabicPeriod"/>
            </a:pPr>
            <a:r>
              <a:rPr lang="en-US" sz="2800" dirty="0"/>
              <a:t>Define quality assurance and quality control</a:t>
            </a:r>
          </a:p>
          <a:p>
            <a:pPr marL="342900" indent="-342900">
              <a:buFont typeface="+mj-lt"/>
              <a:buAutoNum type="arabicPeriod"/>
            </a:pPr>
            <a:r>
              <a:rPr lang="en-US" sz="2800" dirty="0"/>
              <a:t>Identify specific QA and QC actions</a:t>
            </a:r>
          </a:p>
        </p:txBody>
      </p:sp>
    </p:spTree>
    <p:extLst>
      <p:ext uri="{BB962C8B-B14F-4D97-AF65-F5344CB8AC3E}">
        <p14:creationId xmlns:p14="http://schemas.microsoft.com/office/powerpoint/2010/main" val="3879320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grpSp>
        <p:nvGrpSpPr>
          <p:cNvPr id="4" name="Group 3"/>
          <p:cNvGrpSpPr/>
          <p:nvPr/>
        </p:nvGrpSpPr>
        <p:grpSpPr>
          <a:xfrm>
            <a:off x="1095375" y="1825625"/>
            <a:ext cx="10334625" cy="4072361"/>
            <a:chOff x="29473472" y="27849487"/>
            <a:chExt cx="10334625" cy="4072361"/>
          </a:xfrm>
        </p:grpSpPr>
        <p:pic>
          <p:nvPicPr>
            <p:cNvPr id="5" name="Picture 4"/>
            <p:cNvPicPr>
              <a:picLocks noChangeAspect="1"/>
            </p:cNvPicPr>
            <p:nvPr/>
          </p:nvPicPr>
          <p:blipFill>
            <a:blip r:embed="rId3"/>
            <a:stretch>
              <a:fillRect/>
            </a:stretch>
          </p:blipFill>
          <p:spPr>
            <a:xfrm>
              <a:off x="35668356" y="27849487"/>
              <a:ext cx="1898244" cy="2454626"/>
            </a:xfrm>
            <a:prstGeom prst="rect">
              <a:avLst/>
            </a:prstGeom>
          </p:spPr>
        </p:pic>
        <p:pic>
          <p:nvPicPr>
            <p:cNvPr id="6"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35" t="17765" r="2254"/>
            <a:stretch/>
          </p:blipFill>
          <p:spPr bwMode="auto">
            <a:xfrm>
              <a:off x="31235597" y="27908327"/>
              <a:ext cx="3506031" cy="2405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9473472" y="30598409"/>
              <a:ext cx="10334625" cy="1323439"/>
            </a:xfrm>
            <a:prstGeom prst="rect">
              <a:avLst/>
            </a:prstGeom>
            <a:noFill/>
          </p:spPr>
          <p:txBody>
            <a:bodyPr wrap="square" rtlCol="0">
              <a:spAutoFit/>
            </a:bodyPr>
            <a:lstStyle/>
            <a:p>
              <a:pPr marL="457200" indent="-457200">
                <a:buFont typeface="+mj-lt"/>
                <a:buAutoNum type="arabicPeriod"/>
              </a:pPr>
              <a:r>
                <a:rPr lang="en-US" sz="2000" dirty="0">
                  <a:solidFill>
                    <a:srgbClr val="000000"/>
                  </a:solidFill>
                  <a:ea typeface="Calibri" panose="020F0502020204030204" pitchFamily="34" charset="0"/>
                  <a:cs typeface="Calibri" panose="020F0502020204030204" pitchFamily="34" charset="0"/>
                  <a:hlinkClick r:id="rId5"/>
                </a:rPr>
                <a:t>https://www.landscapetoolbox.org</a:t>
              </a:r>
              <a:endParaRPr lang="en-US" sz="2000" dirty="0">
                <a:solidFill>
                  <a:srgbClr val="000000"/>
                </a:solidFill>
                <a:ea typeface="Calibri" panose="020F0502020204030204" pitchFamily="34" charset="0"/>
                <a:cs typeface="Calibri" panose="020F0502020204030204" pitchFamily="34" charset="0"/>
              </a:endParaRPr>
            </a:p>
            <a:p>
              <a:pPr marL="457200" indent="-457200">
                <a:buFont typeface="+mj-lt"/>
                <a:buAutoNum type="arabicPeriod"/>
              </a:pPr>
              <a:r>
                <a:rPr lang="en-US" sz="2000" dirty="0">
                  <a:solidFill>
                    <a:srgbClr val="000000"/>
                  </a:solidFill>
                  <a:ea typeface="Calibri" panose="020F0502020204030204" pitchFamily="34" charset="0"/>
                  <a:cs typeface="Calibri" panose="020F0502020204030204" pitchFamily="34" charset="0"/>
                </a:rPr>
                <a:t>Herrick, J.E., Van Zee, J.W., McCord, S.E., </a:t>
              </a:r>
              <a:r>
                <a:rPr lang="en-US" sz="2000" dirty="0" err="1">
                  <a:solidFill>
                    <a:srgbClr val="000000"/>
                  </a:solidFill>
                  <a:ea typeface="Calibri" panose="020F0502020204030204" pitchFamily="34" charset="0"/>
                  <a:cs typeface="Calibri" panose="020F0502020204030204" pitchFamily="34" charset="0"/>
                </a:rPr>
                <a:t>Courtright</a:t>
              </a:r>
              <a:r>
                <a:rPr lang="en-US" sz="2000" dirty="0">
                  <a:solidFill>
                    <a:srgbClr val="000000"/>
                  </a:solidFill>
                  <a:ea typeface="Calibri" panose="020F0502020204030204" pitchFamily="34" charset="0"/>
                  <a:cs typeface="Calibri" panose="020F0502020204030204" pitchFamily="34" charset="0"/>
                </a:rPr>
                <a:t>, E.M., Karl, J.W., Burkett, L.M., In Prep. 	Monitoring Manual for Grassland, </a:t>
              </a:r>
              <a:r>
                <a:rPr lang="en-US" sz="2000" dirty="0" err="1">
                  <a:solidFill>
                    <a:srgbClr val="000000"/>
                  </a:solidFill>
                  <a:ea typeface="Calibri" panose="020F0502020204030204" pitchFamily="34" charset="0"/>
                  <a:cs typeface="Calibri" panose="020F0502020204030204" pitchFamily="34" charset="0"/>
                </a:rPr>
                <a:t>Shrubland</a:t>
              </a:r>
              <a:r>
                <a:rPr lang="en-US" sz="2000" dirty="0">
                  <a:solidFill>
                    <a:srgbClr val="000000"/>
                  </a:solidFill>
                  <a:ea typeface="Calibri" panose="020F0502020204030204" pitchFamily="34" charset="0"/>
                  <a:cs typeface="Calibri" panose="020F0502020204030204" pitchFamily="34" charset="0"/>
                </a:rPr>
                <a:t>, and Savanna Ecosystems.</a:t>
              </a:r>
            </a:p>
            <a:p>
              <a:pPr marL="457200" indent="-457200">
                <a:buFont typeface="+mj-lt"/>
                <a:buAutoNum type="arabicPeriod"/>
              </a:pPr>
              <a:r>
                <a:rPr lang="en-US" sz="2000" dirty="0"/>
                <a:t>Wickham, Hadley. "Tidy data." </a:t>
              </a:r>
              <a:r>
                <a:rPr lang="en-US" sz="2000" i="1" dirty="0"/>
                <a:t>Journal of Statistical Software</a:t>
              </a:r>
              <a:r>
                <a:rPr lang="en-US" sz="2000" dirty="0"/>
                <a:t> 59.10 (2014): 1-23.</a:t>
              </a:r>
            </a:p>
          </p:txBody>
        </p:sp>
      </p:grpSp>
    </p:spTree>
    <p:extLst>
      <p:ext uri="{BB962C8B-B14F-4D97-AF65-F5344CB8AC3E}">
        <p14:creationId xmlns:p14="http://schemas.microsoft.com/office/powerpoint/2010/main" val="907775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Diverse Applications of AIM Data</a:t>
            </a:r>
          </a:p>
        </p:txBody>
      </p:sp>
      <p:pic>
        <p:nvPicPr>
          <p:cNvPr id="3" name="Picture 2">
            <a:extLst>
              <a:ext uri="{FF2B5EF4-FFF2-40B4-BE49-F238E27FC236}">
                <a16:creationId xmlns:a16="http://schemas.microsoft.com/office/drawing/2014/main" id="{500EC2A7-E2DC-4801-AD02-2F89AD59E21D}"/>
              </a:ext>
            </a:extLst>
          </p:cNvPr>
          <p:cNvPicPr>
            <a:picLocks noChangeAspect="1"/>
          </p:cNvPicPr>
          <p:nvPr/>
        </p:nvPicPr>
        <p:blipFill rotWithShape="1">
          <a:blip r:embed="rId3"/>
          <a:srcRect l="23760" t="22906" r="39517" b="16923"/>
          <a:stretch/>
        </p:blipFill>
        <p:spPr>
          <a:xfrm>
            <a:off x="3362922" y="1880380"/>
            <a:ext cx="2740667" cy="2806664"/>
          </a:xfrm>
          <a:prstGeom prst="rect">
            <a:avLst/>
          </a:prstGeom>
          <a:ln>
            <a:noFill/>
          </a:ln>
          <a:effectLst>
            <a:outerShdw blurRad="190500" algn="tl" rotWithShape="0">
              <a:srgbClr val="000000">
                <a:alpha val="70000"/>
              </a:srgbClr>
            </a:outerShdw>
          </a:effectLst>
        </p:spPr>
      </p:pic>
      <p:pic>
        <p:nvPicPr>
          <p:cNvPr id="17" name="Picture 16">
            <a:extLst>
              <a:ext uri="{FF2B5EF4-FFF2-40B4-BE49-F238E27FC236}">
                <a16:creationId xmlns:a16="http://schemas.microsoft.com/office/drawing/2014/main" id="{3F052ACD-6C2B-47C1-AE3D-1EB41F0C981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97280" y="1803402"/>
            <a:ext cx="1907618" cy="2655660"/>
          </a:xfrm>
          <a:prstGeom prst="rect">
            <a:avLst/>
          </a:prstGeom>
        </p:spPr>
      </p:pic>
      <p:pic>
        <p:nvPicPr>
          <p:cNvPr id="6" name="Picture 5">
            <a:extLst>
              <a:ext uri="{FF2B5EF4-FFF2-40B4-BE49-F238E27FC236}">
                <a16:creationId xmlns:a16="http://schemas.microsoft.com/office/drawing/2014/main" id="{B19F5A3D-34DA-4545-876E-75E6257A6B2C}"/>
              </a:ext>
            </a:extLst>
          </p:cNvPr>
          <p:cNvPicPr>
            <a:picLocks noChangeAspect="1"/>
          </p:cNvPicPr>
          <p:nvPr/>
        </p:nvPicPr>
        <p:blipFill rotWithShape="1">
          <a:blip r:embed="rId5"/>
          <a:srcRect l="29567" t="13470" r="30556"/>
          <a:stretch/>
        </p:blipFill>
        <p:spPr>
          <a:xfrm>
            <a:off x="2095760" y="3283712"/>
            <a:ext cx="1773704" cy="2318825"/>
          </a:xfrm>
          <a:prstGeom prst="rect">
            <a:avLst/>
          </a:prstGeom>
        </p:spPr>
      </p:pic>
      <p:pic>
        <p:nvPicPr>
          <p:cNvPr id="1026" name="Picture 2" descr="Image result for sage grouse">
            <a:extLst>
              <a:ext uri="{FF2B5EF4-FFF2-40B4-BE49-F238E27FC236}">
                <a16:creationId xmlns:a16="http://schemas.microsoft.com/office/drawing/2014/main" id="{CAA8DA20-CAAB-4C6A-B227-3809ED1F7B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6067" y="3504027"/>
            <a:ext cx="2234125" cy="148941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581D03A-12E2-40D6-B786-E5BB2F3180FE}"/>
              </a:ext>
            </a:extLst>
          </p:cNvPr>
          <p:cNvSpPr txBox="1"/>
          <p:nvPr/>
        </p:nvSpPr>
        <p:spPr>
          <a:xfrm>
            <a:off x="975360" y="5706794"/>
            <a:ext cx="3643863" cy="375915"/>
          </a:xfrm>
          <a:prstGeom prst="rect">
            <a:avLst/>
          </a:prstGeom>
          <a:solidFill>
            <a:schemeClr val="accent6"/>
          </a:solidFill>
        </p:spPr>
        <p:txBody>
          <a:bodyPr wrap="square" rtlCol="0">
            <a:spAutoFit/>
          </a:bodyPr>
          <a:lstStyle/>
          <a:p>
            <a:r>
              <a:rPr lang="en-US" dirty="0"/>
              <a:t>BLM Reports-Field Office to National</a:t>
            </a:r>
          </a:p>
        </p:txBody>
      </p:sp>
      <p:grpSp>
        <p:nvGrpSpPr>
          <p:cNvPr id="18" name="Group 17">
            <a:extLst>
              <a:ext uri="{FF2B5EF4-FFF2-40B4-BE49-F238E27FC236}">
                <a16:creationId xmlns:a16="http://schemas.microsoft.com/office/drawing/2014/main" id="{D9371E93-FB17-45D5-B7D5-883CB0E0CA88}"/>
              </a:ext>
            </a:extLst>
          </p:cNvPr>
          <p:cNvGrpSpPr/>
          <p:nvPr/>
        </p:nvGrpSpPr>
        <p:grpSpPr>
          <a:xfrm>
            <a:off x="7073141" y="1803402"/>
            <a:ext cx="4802437" cy="4279307"/>
            <a:chOff x="7073141" y="1803402"/>
            <a:chExt cx="4802437" cy="4279307"/>
          </a:xfrm>
        </p:grpSpPr>
        <p:pic>
          <p:nvPicPr>
            <p:cNvPr id="16" name="Picture 15">
              <a:extLst>
                <a:ext uri="{FF2B5EF4-FFF2-40B4-BE49-F238E27FC236}">
                  <a16:creationId xmlns:a16="http://schemas.microsoft.com/office/drawing/2014/main" id="{9D1A6964-E214-4097-A0A6-3134BE9FB74D}"/>
                </a:ext>
              </a:extLst>
            </p:cNvPr>
            <p:cNvPicPr>
              <a:picLocks noChangeAspect="1"/>
            </p:cNvPicPr>
            <p:nvPr/>
          </p:nvPicPr>
          <p:blipFill rotWithShape="1">
            <a:blip r:embed="rId7"/>
            <a:srcRect l="22844" t="50581" r="45039" b="-2118"/>
            <a:stretch/>
          </p:blipFill>
          <p:spPr>
            <a:xfrm>
              <a:off x="7073141" y="2175960"/>
              <a:ext cx="2618481" cy="2531598"/>
            </a:xfrm>
            <a:prstGeom prst="rect">
              <a:avLst/>
            </a:prstGeom>
          </p:spPr>
        </p:pic>
        <p:pic>
          <p:nvPicPr>
            <p:cNvPr id="13" name="Picture 12">
              <a:extLst>
                <a:ext uri="{FF2B5EF4-FFF2-40B4-BE49-F238E27FC236}">
                  <a16:creationId xmlns:a16="http://schemas.microsoft.com/office/drawing/2014/main" id="{57DF7A9D-FBD0-4550-82CC-53F5EA1F3E14}"/>
                </a:ext>
              </a:extLst>
            </p:cNvPr>
            <p:cNvPicPr>
              <a:picLocks noChangeAspect="1"/>
            </p:cNvPicPr>
            <p:nvPr/>
          </p:nvPicPr>
          <p:blipFill rotWithShape="1">
            <a:blip r:embed="rId8"/>
            <a:srcRect l="29402" t="14428" r="31050"/>
            <a:stretch/>
          </p:blipFill>
          <p:spPr>
            <a:xfrm>
              <a:off x="9759318" y="1803402"/>
              <a:ext cx="2116260" cy="2758855"/>
            </a:xfrm>
            <a:prstGeom prst="rect">
              <a:avLst/>
            </a:prstGeom>
          </p:spPr>
        </p:pic>
        <p:pic>
          <p:nvPicPr>
            <p:cNvPr id="1028" name="Picture 4" descr="https://www.mrlc.gov/images/Shrubland_Product_lg.jpg">
              <a:extLst>
                <a:ext uri="{FF2B5EF4-FFF2-40B4-BE49-F238E27FC236}">
                  <a16:creationId xmlns:a16="http://schemas.microsoft.com/office/drawing/2014/main" id="{4A38A27F-CD14-4664-A14C-2DD2DC4AE15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80525" y="3323570"/>
              <a:ext cx="3018117" cy="2032782"/>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F8BEC978-F898-4506-904A-F6D447D31A7C}"/>
                </a:ext>
              </a:extLst>
            </p:cNvPr>
            <p:cNvSpPr txBox="1"/>
            <p:nvPr/>
          </p:nvSpPr>
          <p:spPr>
            <a:xfrm>
              <a:off x="7971693" y="5706794"/>
              <a:ext cx="1895473" cy="375915"/>
            </a:xfrm>
            <a:prstGeom prst="rect">
              <a:avLst/>
            </a:prstGeom>
            <a:solidFill>
              <a:schemeClr val="accent6"/>
            </a:solidFill>
          </p:spPr>
          <p:txBody>
            <a:bodyPr wrap="square" rtlCol="0">
              <a:spAutoFit/>
            </a:bodyPr>
            <a:lstStyle/>
            <a:p>
              <a:r>
                <a:rPr lang="en-US" dirty="0"/>
                <a:t>Applied Research</a:t>
              </a:r>
            </a:p>
          </p:txBody>
        </p:sp>
      </p:grpSp>
    </p:spTree>
    <p:extLst>
      <p:ext uri="{BB962C8B-B14F-4D97-AF65-F5344CB8AC3E}">
        <p14:creationId xmlns:p14="http://schemas.microsoft.com/office/powerpoint/2010/main" val="219404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0C4CAFB3-3485-4709-BC86-09720C130A12}"/>
              </a:ext>
            </a:extLst>
          </p:cNvPr>
          <p:cNvGrpSpPr/>
          <p:nvPr/>
        </p:nvGrpSpPr>
        <p:grpSpPr>
          <a:xfrm>
            <a:off x="1091093" y="858560"/>
            <a:ext cx="7793580" cy="5349025"/>
            <a:chOff x="3026898" y="839104"/>
            <a:chExt cx="7793580" cy="5349025"/>
          </a:xfrm>
        </p:grpSpPr>
        <p:grpSp>
          <p:nvGrpSpPr>
            <p:cNvPr id="27" name="Group 26">
              <a:extLst>
                <a:ext uri="{FF2B5EF4-FFF2-40B4-BE49-F238E27FC236}">
                  <a16:creationId xmlns:a16="http://schemas.microsoft.com/office/drawing/2014/main" id="{593115BC-2551-46D0-83BA-9CD48D3FE660}"/>
                </a:ext>
              </a:extLst>
            </p:cNvPr>
            <p:cNvGrpSpPr/>
            <p:nvPr/>
          </p:nvGrpSpPr>
          <p:grpSpPr>
            <a:xfrm>
              <a:off x="3026898" y="839104"/>
              <a:ext cx="6340335" cy="5349025"/>
              <a:chOff x="3026898" y="839104"/>
              <a:chExt cx="6340335" cy="5349025"/>
            </a:xfrm>
          </p:grpSpPr>
          <p:graphicFrame>
            <p:nvGraphicFramePr>
              <p:cNvPr id="3" name="Diagram 2">
                <a:extLst>
                  <a:ext uri="{FF2B5EF4-FFF2-40B4-BE49-F238E27FC236}">
                    <a16:creationId xmlns:a16="http://schemas.microsoft.com/office/drawing/2014/main" id="{D3EE8A33-2885-481C-84C9-AEB3F545565D}"/>
                  </a:ext>
                </a:extLst>
              </p:cNvPr>
              <p:cNvGraphicFramePr/>
              <p:nvPr>
                <p:extLst>
                  <p:ext uri="{D42A27DB-BD31-4B8C-83A1-F6EECF244321}">
                    <p14:modId xmlns:p14="http://schemas.microsoft.com/office/powerpoint/2010/main" val="2003304646"/>
                  </p:ext>
                </p:extLst>
              </p:nvPr>
            </p:nvGraphicFramePr>
            <p:xfrm>
              <a:off x="3026898" y="914062"/>
              <a:ext cx="6340335" cy="5199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Arrow: Down 20">
                <a:extLst>
                  <a:ext uri="{FF2B5EF4-FFF2-40B4-BE49-F238E27FC236}">
                    <a16:creationId xmlns:a16="http://schemas.microsoft.com/office/drawing/2014/main" id="{B3674F12-EC2F-41EA-B809-5C66F48C27F9}"/>
                  </a:ext>
                </a:extLst>
              </p:cNvPr>
              <p:cNvSpPr/>
              <p:nvPr/>
            </p:nvSpPr>
            <p:spPr>
              <a:xfrm rot="19729038">
                <a:off x="3863661" y="839104"/>
                <a:ext cx="635358" cy="5349025"/>
              </a:xfrm>
              <a:prstGeom prst="downArrow">
                <a:avLst/>
              </a:prstGeom>
              <a:gradFill>
                <a:gsLst>
                  <a:gs pos="0">
                    <a:schemeClr val="bg1"/>
                  </a:gs>
                  <a:gs pos="37000">
                    <a:schemeClr val="accent1">
                      <a:lumMod val="45000"/>
                      <a:lumOff val="55000"/>
                    </a:schemeClr>
                  </a:gs>
                  <a:gs pos="64000">
                    <a:schemeClr val="accent1">
                      <a:lumMod val="45000"/>
                      <a:lumOff val="55000"/>
                    </a:schemeClr>
                  </a:gs>
                  <a:gs pos="100000">
                    <a:schemeClr val="tx2"/>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1BCD295-3595-4E44-86CA-B5F0ABBB4D53}"/>
                  </a:ext>
                </a:extLst>
              </p:cNvPr>
              <p:cNvSpPr txBox="1"/>
              <p:nvPr/>
            </p:nvSpPr>
            <p:spPr>
              <a:xfrm rot="3532844">
                <a:off x="2297095" y="3082342"/>
                <a:ext cx="3498398" cy="369332"/>
              </a:xfrm>
              <a:prstGeom prst="rect">
                <a:avLst/>
              </a:prstGeom>
              <a:noFill/>
            </p:spPr>
            <p:txBody>
              <a:bodyPr wrap="square" rtlCol="0">
                <a:spAutoFit/>
              </a:bodyPr>
              <a:lstStyle/>
              <a:p>
                <a:r>
                  <a:rPr lang="en-US" dirty="0"/>
                  <a:t>Opportunity to affect data quality</a:t>
                </a:r>
              </a:p>
            </p:txBody>
          </p:sp>
        </p:grpSp>
        <p:grpSp>
          <p:nvGrpSpPr>
            <p:cNvPr id="26" name="Group 25">
              <a:extLst>
                <a:ext uri="{FF2B5EF4-FFF2-40B4-BE49-F238E27FC236}">
                  <a16:creationId xmlns:a16="http://schemas.microsoft.com/office/drawing/2014/main" id="{773E67F4-6516-4254-8C0B-D3271416D92E}"/>
                </a:ext>
              </a:extLst>
            </p:cNvPr>
            <p:cNvGrpSpPr/>
            <p:nvPr/>
          </p:nvGrpSpPr>
          <p:grpSpPr>
            <a:xfrm rot="14586125">
              <a:off x="7827270" y="923410"/>
              <a:ext cx="637391" cy="5349025"/>
              <a:chOff x="9140505" y="563487"/>
              <a:chExt cx="637391" cy="5349025"/>
            </a:xfrm>
          </p:grpSpPr>
          <p:sp>
            <p:nvSpPr>
              <p:cNvPr id="24" name="Arrow: Down 23">
                <a:extLst>
                  <a:ext uri="{FF2B5EF4-FFF2-40B4-BE49-F238E27FC236}">
                    <a16:creationId xmlns:a16="http://schemas.microsoft.com/office/drawing/2014/main" id="{6539C679-D0F9-4262-AF96-6060B20DAF93}"/>
                  </a:ext>
                </a:extLst>
              </p:cNvPr>
              <p:cNvSpPr/>
              <p:nvPr/>
            </p:nvSpPr>
            <p:spPr>
              <a:xfrm rot="19729038">
                <a:off x="9142538" y="563487"/>
                <a:ext cx="635358" cy="5349025"/>
              </a:xfrm>
              <a:prstGeom prst="downArrow">
                <a:avLst/>
              </a:prstGeom>
              <a:gradFill>
                <a:gsLst>
                  <a:gs pos="0">
                    <a:schemeClr val="bg1"/>
                  </a:gs>
                  <a:gs pos="37000">
                    <a:schemeClr val="accent1">
                      <a:lumMod val="45000"/>
                      <a:lumOff val="55000"/>
                    </a:schemeClr>
                  </a:gs>
                  <a:gs pos="64000">
                    <a:schemeClr val="accent1">
                      <a:lumMod val="45000"/>
                      <a:lumOff val="55000"/>
                    </a:schemeClr>
                  </a:gs>
                  <a:gs pos="100000">
                    <a:schemeClr val="tx2"/>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8F0CE42-0257-4047-91D6-7DF2A91C03C8}"/>
                  </a:ext>
                </a:extLst>
              </p:cNvPr>
              <p:cNvSpPr txBox="1"/>
              <p:nvPr/>
            </p:nvSpPr>
            <p:spPr>
              <a:xfrm rot="3532844">
                <a:off x="7575972" y="2806725"/>
                <a:ext cx="3498398" cy="369332"/>
              </a:xfrm>
              <a:prstGeom prst="rect">
                <a:avLst/>
              </a:prstGeom>
              <a:noFill/>
            </p:spPr>
            <p:txBody>
              <a:bodyPr wrap="square" rtlCol="0">
                <a:spAutoFit/>
              </a:bodyPr>
              <a:lstStyle/>
              <a:p>
                <a:r>
                  <a:rPr lang="en-US" dirty="0"/>
                  <a:t>Impact of Data Quality</a:t>
                </a:r>
              </a:p>
            </p:txBody>
          </p:sp>
        </p:grpSp>
      </p:grpSp>
      <p:pic>
        <p:nvPicPr>
          <p:cNvPr id="30" name="Picture 2" descr="http://68.media.tumblr.com/839d947e64b4cc7a7e699e25e3cddc68/tumblr_nxm47oaz0m1rcc3hoo3_1280.jpg">
            <a:extLst>
              <a:ext uri="{FF2B5EF4-FFF2-40B4-BE49-F238E27FC236}">
                <a16:creationId xmlns:a16="http://schemas.microsoft.com/office/drawing/2014/main" id="{91819357-9E21-44BB-81BF-8D77CA9E8EE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50956" y="3711437"/>
            <a:ext cx="3505200" cy="2335888"/>
          </a:xfrm>
          <a:prstGeom prst="rect">
            <a:avLst/>
          </a:prstGeom>
          <a:noFill/>
          <a:extLst>
            <a:ext uri="{909E8E84-426E-40DD-AFC4-6F175D3DCCD1}">
              <a14:hiddenFill xmlns:a14="http://schemas.microsoft.com/office/drawing/2010/main">
                <a:solidFill>
                  <a:srgbClr val="FFFFFF"/>
                </a:solidFill>
              </a14:hiddenFill>
            </a:ext>
          </a:extLst>
        </p:spPr>
      </p:pic>
      <p:sp>
        <p:nvSpPr>
          <p:cNvPr id="31" name="Title 1">
            <a:extLst>
              <a:ext uri="{FF2B5EF4-FFF2-40B4-BE49-F238E27FC236}">
                <a16:creationId xmlns:a16="http://schemas.microsoft.com/office/drawing/2014/main" id="{0729D68A-B793-4C9B-AFFB-0432549246AF}"/>
              </a:ext>
            </a:extLst>
          </p:cNvPr>
          <p:cNvSpPr txBox="1">
            <a:spLocks/>
          </p:cNvSpPr>
          <p:nvPr/>
        </p:nvSpPr>
        <p:spPr>
          <a:xfrm>
            <a:off x="8228173" y="876758"/>
            <a:ext cx="2807858" cy="21038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r>
              <a:rPr lang="en-US" sz="3600" dirty="0"/>
              <a:t>We need quality data!</a:t>
            </a:r>
          </a:p>
        </p:txBody>
      </p:sp>
    </p:spTree>
    <p:extLst>
      <p:ext uri="{BB962C8B-B14F-4D97-AF65-F5344CB8AC3E}">
        <p14:creationId xmlns:p14="http://schemas.microsoft.com/office/powerpoint/2010/main" val="3892580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Data for Informed Management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Defined data flow</a:t>
            </a:r>
          </a:p>
          <a:p>
            <a:pPr>
              <a:buFont typeface="Arial" panose="020B0604020202020204" pitchFamily="34" charset="0"/>
              <a:buChar char="•"/>
            </a:pPr>
            <a:r>
              <a:rPr lang="en-US" dirty="0"/>
              <a:t>Continuous quality assurance and quality control</a:t>
            </a:r>
          </a:p>
          <a:p>
            <a:pPr>
              <a:buFont typeface="Arial" panose="020B0604020202020204" pitchFamily="34" charset="0"/>
              <a:buChar char="•"/>
            </a:pPr>
            <a:r>
              <a:rPr lang="en-US" dirty="0"/>
              <a:t>Active data management</a:t>
            </a:r>
          </a:p>
        </p:txBody>
      </p:sp>
      <p:pic>
        <p:nvPicPr>
          <p:cNvPr id="4" name="Picture 2" descr="http://aim.landscapetoolbox.org/wp-content/uploads/2015/11/AIMEfforts_20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3495676"/>
            <a:ext cx="3352800" cy="259140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68.media.tumblr.com/839d947e64b4cc7a7e699e25e3cddc68/tumblr_nxm47oaz0m1rcc3hoo3_128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3674908"/>
            <a:ext cx="3505200" cy="2335888"/>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p:cNvSpPr/>
          <p:nvPr/>
        </p:nvSpPr>
        <p:spPr>
          <a:xfrm>
            <a:off x="5852916" y="4791378"/>
            <a:ext cx="457200" cy="2286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5832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Defined Data Flow</a:t>
            </a:r>
          </a:p>
        </p:txBody>
      </p:sp>
      <p:sp>
        <p:nvSpPr>
          <p:cNvPr id="3" name="Content Placeholder 2"/>
          <p:cNvSpPr>
            <a:spLocks noGrp="1"/>
          </p:cNvSpPr>
          <p:nvPr>
            <p:ph idx="1"/>
          </p:nvPr>
        </p:nvSpPr>
        <p:spPr/>
        <p:txBody>
          <a:bodyPr/>
          <a:lstStyle/>
          <a:p>
            <a:endParaRPr lang="en-US"/>
          </a:p>
        </p:txBody>
      </p:sp>
      <p:pic>
        <p:nvPicPr>
          <p:cNvPr id="4" name="image13.jpg"/>
          <p:cNvPicPr/>
          <p:nvPr/>
        </p:nvPicPr>
        <p:blipFill>
          <a:blip r:embed="rId3">
            <a:extLst>
              <a:ext uri="{28A0092B-C50C-407E-A947-70E740481C1C}">
                <a14:useLocalDpi xmlns:a14="http://schemas.microsoft.com/office/drawing/2010/main" val="0"/>
              </a:ext>
            </a:extLst>
          </a:blip>
          <a:srcRect t="16897" b="4482"/>
          <a:stretch>
            <a:fillRect/>
          </a:stretch>
        </p:blipFill>
        <p:spPr>
          <a:xfrm>
            <a:off x="2352674" y="1845734"/>
            <a:ext cx="7239601" cy="4268553"/>
          </a:xfrm>
          <a:prstGeom prst="rect">
            <a:avLst/>
          </a:prstGeom>
          <a:ln/>
        </p:spPr>
      </p:pic>
      <p:sp>
        <p:nvSpPr>
          <p:cNvPr id="5" name="TextBox 4">
            <a:extLst>
              <a:ext uri="{FF2B5EF4-FFF2-40B4-BE49-F238E27FC236}">
                <a16:creationId xmlns:a16="http://schemas.microsoft.com/office/drawing/2014/main" id="{F098ADFD-4A41-4DF8-970C-4C36290E530D}"/>
              </a:ext>
            </a:extLst>
          </p:cNvPr>
          <p:cNvSpPr txBox="1"/>
          <p:nvPr/>
        </p:nvSpPr>
        <p:spPr>
          <a:xfrm>
            <a:off x="9382329" y="5462913"/>
            <a:ext cx="2344366" cy="646331"/>
          </a:xfrm>
          <a:prstGeom prst="rect">
            <a:avLst/>
          </a:prstGeom>
          <a:solidFill>
            <a:schemeClr val="accent5"/>
          </a:solidFill>
        </p:spPr>
        <p:txBody>
          <a:bodyPr wrap="square" rtlCol="0">
            <a:spAutoFit/>
          </a:bodyPr>
          <a:lstStyle/>
          <a:p>
            <a:r>
              <a:rPr lang="en-US" dirty="0"/>
              <a:t>See the AIM Data Management Protocol!</a:t>
            </a:r>
          </a:p>
        </p:txBody>
      </p:sp>
    </p:spTree>
    <p:extLst>
      <p:ext uri="{BB962C8B-B14F-4D97-AF65-F5344CB8AC3E}">
        <p14:creationId xmlns:p14="http://schemas.microsoft.com/office/powerpoint/2010/main" val="3925693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2400" dirty="0"/>
              <a:t>Sampling Errors</a:t>
            </a:r>
          </a:p>
          <a:p>
            <a:pPr lvl="1"/>
            <a:r>
              <a:rPr lang="en-US" sz="2400" dirty="0"/>
              <a:t>Errors introduced when the indicator you are estimating is different than the actual value because you only sampled a portion of the population</a:t>
            </a:r>
          </a:p>
          <a:p>
            <a:pPr lvl="1"/>
            <a:r>
              <a:rPr lang="en-US" sz="2400" dirty="0"/>
              <a:t>Reduced by good sample design and method selection</a:t>
            </a:r>
          </a:p>
          <a:p>
            <a:pPr>
              <a:buFont typeface="Wingdings" panose="05000000000000000000" pitchFamily="2" charset="2"/>
              <a:buChar char="v"/>
            </a:pPr>
            <a:r>
              <a:rPr lang="en-US" sz="2400" dirty="0"/>
              <a:t>Non-sampling Errors</a:t>
            </a:r>
          </a:p>
          <a:p>
            <a:pPr lvl="1"/>
            <a:r>
              <a:rPr lang="en-US" sz="2400" dirty="0"/>
              <a:t>Errors not due to sampling (e.g., measurement error)</a:t>
            </a:r>
          </a:p>
          <a:p>
            <a:pPr lvl="2"/>
            <a:r>
              <a:rPr lang="en-US" sz="2400" dirty="0"/>
              <a:t>Commission</a:t>
            </a:r>
          </a:p>
          <a:p>
            <a:pPr lvl="2"/>
            <a:r>
              <a:rPr lang="en-US" sz="2400" dirty="0"/>
              <a:t>Omission</a:t>
            </a:r>
          </a:p>
          <a:p>
            <a:pPr lvl="1"/>
            <a:r>
              <a:rPr lang="en-US" sz="2400" dirty="0"/>
              <a:t>Reduced by quality assurance and quality control</a:t>
            </a:r>
          </a:p>
          <a:p>
            <a:pPr lvl="1"/>
            <a:endParaRPr lang="en-US" dirty="0"/>
          </a:p>
        </p:txBody>
      </p:sp>
    </p:spTree>
    <p:extLst>
      <p:ext uri="{BB962C8B-B14F-4D97-AF65-F5344CB8AC3E}">
        <p14:creationId xmlns:p14="http://schemas.microsoft.com/office/powerpoint/2010/main" val="235102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Quality Assurance</a:t>
            </a:r>
          </a:p>
        </p:txBody>
      </p:sp>
      <p:sp>
        <p:nvSpPr>
          <p:cNvPr id="3" name="Content Placeholder 2"/>
          <p:cNvSpPr>
            <a:spLocks noGrp="1"/>
          </p:cNvSpPr>
          <p:nvPr>
            <p:ph idx="1"/>
          </p:nvPr>
        </p:nvSpPr>
        <p:spPr>
          <a:xfrm>
            <a:off x="1097280" y="2522009"/>
            <a:ext cx="10058400" cy="4023360"/>
          </a:xfrm>
        </p:spPr>
        <p:txBody>
          <a:bodyPr>
            <a:normAutofit/>
          </a:bodyPr>
          <a:lstStyle/>
          <a:p>
            <a:r>
              <a:rPr lang="en-US" sz="2800" i="1" u="sng" dirty="0">
                <a:solidFill>
                  <a:schemeClr val="tx2"/>
                </a:solidFill>
              </a:rPr>
              <a:t>Quality Assurance: </a:t>
            </a:r>
            <a:r>
              <a:rPr lang="en-US" sz="2800" dirty="0">
                <a:solidFill>
                  <a:schemeClr val="tx2"/>
                </a:solidFill>
              </a:rPr>
              <a:t>proactive process to minimize the chance of an error being inserted into your data</a:t>
            </a:r>
          </a:p>
          <a:p>
            <a:endParaRPr lang="en-US" b="1" dirty="0"/>
          </a:p>
          <a:p>
            <a:endParaRPr lang="en-US" b="1" dirty="0"/>
          </a:p>
          <a:p>
            <a:endParaRPr lang="en-US" b="1" dirty="0"/>
          </a:p>
        </p:txBody>
      </p:sp>
      <p:sp>
        <p:nvSpPr>
          <p:cNvPr id="4" name="Rectangle 3"/>
          <p:cNvSpPr/>
          <p:nvPr/>
        </p:nvSpPr>
        <p:spPr>
          <a:xfrm>
            <a:off x="2362200" y="4343400"/>
            <a:ext cx="7391400" cy="523220"/>
          </a:xfrm>
          <a:prstGeom prst="rect">
            <a:avLst/>
          </a:prstGeom>
        </p:spPr>
        <p:txBody>
          <a:bodyPr wrap="square">
            <a:spAutoFit/>
          </a:bodyPr>
          <a:lstStyle/>
          <a:p>
            <a:r>
              <a:rPr lang="en-US" sz="2800" b="1" dirty="0"/>
              <a:t>GOAL: to prevent errors during data collection</a:t>
            </a:r>
          </a:p>
        </p:txBody>
      </p:sp>
    </p:spTree>
    <p:extLst>
      <p:ext uri="{BB962C8B-B14F-4D97-AF65-F5344CB8AC3E}">
        <p14:creationId xmlns:p14="http://schemas.microsoft.com/office/powerpoint/2010/main" val="3865950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Control</a:t>
            </a:r>
          </a:p>
        </p:txBody>
      </p:sp>
      <p:sp>
        <p:nvSpPr>
          <p:cNvPr id="3" name="Content Placeholder 2"/>
          <p:cNvSpPr>
            <a:spLocks noGrp="1"/>
          </p:cNvSpPr>
          <p:nvPr>
            <p:ph idx="1"/>
          </p:nvPr>
        </p:nvSpPr>
        <p:spPr>
          <a:xfrm>
            <a:off x="1097280" y="2550795"/>
            <a:ext cx="10058400" cy="4023360"/>
          </a:xfrm>
        </p:spPr>
        <p:txBody>
          <a:bodyPr/>
          <a:lstStyle/>
          <a:p>
            <a:r>
              <a:rPr lang="en-US" sz="2800" i="1" u="sng" dirty="0">
                <a:solidFill>
                  <a:schemeClr val="tx2"/>
                </a:solidFill>
              </a:rPr>
              <a:t>Quality Control:</a:t>
            </a:r>
            <a:r>
              <a:rPr lang="en-US" sz="2800" i="1" dirty="0">
                <a:solidFill>
                  <a:schemeClr val="tx2"/>
                </a:solidFill>
              </a:rPr>
              <a:t> reactive process is to detect, note, and if possible fix, errors which occurred in the data collection and storage process</a:t>
            </a:r>
          </a:p>
          <a:p>
            <a:endParaRPr lang="en-US" i="1" dirty="0"/>
          </a:p>
          <a:p>
            <a:endParaRPr lang="en-US" dirty="0"/>
          </a:p>
        </p:txBody>
      </p:sp>
      <p:sp>
        <p:nvSpPr>
          <p:cNvPr id="4" name="Rectangle 3"/>
          <p:cNvSpPr/>
          <p:nvPr/>
        </p:nvSpPr>
        <p:spPr>
          <a:xfrm>
            <a:off x="2209800" y="4495800"/>
            <a:ext cx="8624346" cy="1077218"/>
          </a:xfrm>
          <a:prstGeom prst="rect">
            <a:avLst/>
          </a:prstGeom>
        </p:spPr>
        <p:txBody>
          <a:bodyPr wrap="square">
            <a:spAutoFit/>
          </a:bodyPr>
          <a:lstStyle/>
          <a:p>
            <a:r>
              <a:rPr lang="en-US" sz="3200" b="1" dirty="0"/>
              <a:t>GOAL: to identify errors/problems after data</a:t>
            </a:r>
          </a:p>
          <a:p>
            <a:r>
              <a:rPr lang="en-US" sz="3200" b="1" dirty="0"/>
              <a:t>are collected and before they are released</a:t>
            </a:r>
          </a:p>
        </p:txBody>
      </p:sp>
    </p:spTree>
    <p:extLst>
      <p:ext uri="{BB962C8B-B14F-4D97-AF65-F5344CB8AC3E}">
        <p14:creationId xmlns:p14="http://schemas.microsoft.com/office/powerpoint/2010/main" val="4231112823"/>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971</TotalTime>
  <Words>2056</Words>
  <Application>Microsoft Office PowerPoint</Application>
  <PresentationFormat>Widescreen</PresentationFormat>
  <Paragraphs>204</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Cambria</vt:lpstr>
      <vt:lpstr>Wingdings</vt:lpstr>
      <vt:lpstr>Retrospect</vt:lpstr>
      <vt:lpstr>Quality Assurance and Quality Control in AIM</vt:lpstr>
      <vt:lpstr>Objectives</vt:lpstr>
      <vt:lpstr>Diverse Applications of AIM Data</vt:lpstr>
      <vt:lpstr>PowerPoint Presentation</vt:lpstr>
      <vt:lpstr>Quality Data for Informed Management</vt:lpstr>
      <vt:lpstr>Defined Data Flow</vt:lpstr>
      <vt:lpstr>Errors</vt:lpstr>
      <vt:lpstr>Quality Assurance</vt:lpstr>
      <vt:lpstr>Quality Control</vt:lpstr>
      <vt:lpstr>Quality Assurance …preventing errors</vt:lpstr>
      <vt:lpstr>Training</vt:lpstr>
      <vt:lpstr>Calibration</vt:lpstr>
      <vt:lpstr>Establish Data Standards and Structures</vt:lpstr>
      <vt:lpstr>Quality Control …quantifying errors</vt:lpstr>
      <vt:lpstr>Are the data complete?</vt:lpstr>
      <vt:lpstr>Are the data correct?</vt:lpstr>
      <vt:lpstr>Are the data consistent?</vt:lpstr>
      <vt:lpstr>Look for Unexplained Bias</vt:lpstr>
      <vt:lpstr>Implementing QA and QC</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Quality Assurance and Quality Control in Monitoring</dc:title>
  <dc:creator>Sarah McCord</dc:creator>
  <cp:lastModifiedBy>Christopher Green</cp:lastModifiedBy>
  <cp:revision>39</cp:revision>
  <dcterms:created xsi:type="dcterms:W3CDTF">2017-02-13T21:53:43Z</dcterms:created>
  <dcterms:modified xsi:type="dcterms:W3CDTF">2019-03-22T19:06:06Z</dcterms:modified>
</cp:coreProperties>
</file>