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2"/>
  </p:notesMasterIdLst>
  <p:sldIdLst>
    <p:sldId id="411" r:id="rId2"/>
    <p:sldId id="412" r:id="rId3"/>
    <p:sldId id="406" r:id="rId4"/>
    <p:sldId id="260" r:id="rId5"/>
    <p:sldId id="261" r:id="rId6"/>
    <p:sldId id="258" r:id="rId7"/>
    <p:sldId id="257" r:id="rId8"/>
    <p:sldId id="264" r:id="rId9"/>
    <p:sldId id="414" r:id="rId10"/>
    <p:sldId id="415" r:id="rId11"/>
    <p:sldId id="277" r:id="rId12"/>
    <p:sldId id="267" r:id="rId13"/>
    <p:sldId id="281" r:id="rId14"/>
    <p:sldId id="283" r:id="rId15"/>
    <p:sldId id="278" r:id="rId16"/>
    <p:sldId id="285" r:id="rId17"/>
    <p:sldId id="286" r:id="rId18"/>
    <p:sldId id="295" r:id="rId19"/>
    <p:sldId id="296" r:id="rId20"/>
    <p:sldId id="303" r:id="rId21"/>
    <p:sldId id="304" r:id="rId22"/>
    <p:sldId id="313" r:id="rId23"/>
    <p:sldId id="319" r:id="rId24"/>
    <p:sldId id="337" r:id="rId25"/>
    <p:sldId id="342" r:id="rId26"/>
    <p:sldId id="344" r:id="rId27"/>
    <p:sldId id="346" r:id="rId28"/>
    <p:sldId id="348" r:id="rId29"/>
    <p:sldId id="354" r:id="rId30"/>
    <p:sldId id="356" r:id="rId31"/>
    <p:sldId id="357" r:id="rId32"/>
    <p:sldId id="363" r:id="rId33"/>
    <p:sldId id="368" r:id="rId34"/>
    <p:sldId id="376" r:id="rId35"/>
    <p:sldId id="377" r:id="rId36"/>
    <p:sldId id="378" r:id="rId37"/>
    <p:sldId id="427" r:id="rId38"/>
    <p:sldId id="409" r:id="rId39"/>
    <p:sldId id="272" r:id="rId40"/>
    <p:sldId id="273" r:id="rId41"/>
    <p:sldId id="269" r:id="rId42"/>
    <p:sldId id="275" r:id="rId43"/>
    <p:sldId id="282" r:id="rId44"/>
    <p:sldId id="293" r:id="rId45"/>
    <p:sldId id="298" r:id="rId46"/>
    <p:sldId id="299" r:id="rId47"/>
    <p:sldId id="305" r:id="rId48"/>
    <p:sldId id="306" r:id="rId49"/>
    <p:sldId id="307" r:id="rId50"/>
    <p:sldId id="309" r:id="rId51"/>
    <p:sldId id="310" r:id="rId52"/>
    <p:sldId id="314" r:id="rId53"/>
    <p:sldId id="316" r:id="rId54"/>
    <p:sldId id="318" r:id="rId55"/>
    <p:sldId id="322" r:id="rId56"/>
    <p:sldId id="323" r:id="rId57"/>
    <p:sldId id="395" r:id="rId58"/>
    <p:sldId id="336" r:id="rId59"/>
    <p:sldId id="424" r:id="rId60"/>
    <p:sldId id="425" r:id="rId61"/>
    <p:sldId id="325" r:id="rId62"/>
    <p:sldId id="326" r:id="rId63"/>
    <p:sldId id="329" r:id="rId64"/>
    <p:sldId id="331" r:id="rId65"/>
    <p:sldId id="335" r:id="rId66"/>
    <p:sldId id="341" r:id="rId67"/>
    <p:sldId id="343" r:id="rId68"/>
    <p:sldId id="350" r:id="rId69"/>
    <p:sldId id="351" r:id="rId70"/>
    <p:sldId id="352" r:id="rId71"/>
    <p:sldId id="358" r:id="rId72"/>
    <p:sldId id="361" r:id="rId73"/>
    <p:sldId id="366" r:id="rId74"/>
    <p:sldId id="370" r:id="rId75"/>
    <p:sldId id="372" r:id="rId76"/>
    <p:sldId id="373" r:id="rId77"/>
    <p:sldId id="380" r:id="rId78"/>
    <p:sldId id="381" r:id="rId79"/>
    <p:sldId id="385" r:id="rId80"/>
    <p:sldId id="389" r:id="rId81"/>
    <p:sldId id="397" r:id="rId82"/>
    <p:sldId id="404" r:id="rId83"/>
    <p:sldId id="402" r:id="rId84"/>
    <p:sldId id="405" r:id="rId85"/>
    <p:sldId id="413" r:id="rId86"/>
    <p:sldId id="419" r:id="rId87"/>
    <p:sldId id="410" r:id="rId88"/>
    <p:sldId id="263" r:id="rId89"/>
    <p:sldId id="265" r:id="rId90"/>
    <p:sldId id="274" r:id="rId91"/>
    <p:sldId id="279" r:id="rId92"/>
    <p:sldId id="288" r:id="rId93"/>
    <p:sldId id="289" r:id="rId94"/>
    <p:sldId id="290" r:id="rId95"/>
    <p:sldId id="294" r:id="rId96"/>
    <p:sldId id="297" r:id="rId97"/>
    <p:sldId id="300" r:id="rId98"/>
    <p:sldId id="301" r:id="rId99"/>
    <p:sldId id="308" r:id="rId100"/>
    <p:sldId id="317" r:id="rId101"/>
    <p:sldId id="320" r:id="rId102"/>
    <p:sldId id="321" r:id="rId103"/>
    <p:sldId id="327" r:id="rId104"/>
    <p:sldId id="330" r:id="rId105"/>
    <p:sldId id="345" r:id="rId106"/>
    <p:sldId id="355" r:id="rId107"/>
    <p:sldId id="359" r:id="rId108"/>
    <p:sldId id="360" r:id="rId109"/>
    <p:sldId id="362" r:id="rId110"/>
    <p:sldId id="365" r:id="rId111"/>
    <p:sldId id="367" r:id="rId112"/>
    <p:sldId id="375" r:id="rId113"/>
    <p:sldId id="382" r:id="rId114"/>
    <p:sldId id="387" r:id="rId115"/>
    <p:sldId id="392" r:id="rId116"/>
    <p:sldId id="396" r:id="rId117"/>
    <p:sldId id="398" r:id="rId118"/>
    <p:sldId id="418" r:id="rId119"/>
    <p:sldId id="426" r:id="rId120"/>
    <p:sldId id="407" r:id="rId121"/>
    <p:sldId id="256" r:id="rId122"/>
    <p:sldId id="259" r:id="rId123"/>
    <p:sldId id="262" r:id="rId124"/>
    <p:sldId id="266" r:id="rId125"/>
    <p:sldId id="268" r:id="rId126"/>
    <p:sldId id="270" r:id="rId127"/>
    <p:sldId id="271" r:id="rId128"/>
    <p:sldId id="276" r:id="rId129"/>
    <p:sldId id="280" r:id="rId130"/>
    <p:sldId id="284" r:id="rId131"/>
    <p:sldId id="287" r:id="rId132"/>
    <p:sldId id="291" r:id="rId133"/>
    <p:sldId id="292" r:id="rId134"/>
    <p:sldId id="312" r:id="rId135"/>
    <p:sldId id="315" r:id="rId136"/>
    <p:sldId id="324" r:id="rId137"/>
    <p:sldId id="328" r:id="rId138"/>
    <p:sldId id="332" r:id="rId139"/>
    <p:sldId id="333" r:id="rId140"/>
    <p:sldId id="334" r:id="rId141"/>
    <p:sldId id="338" r:id="rId142"/>
    <p:sldId id="340" r:id="rId143"/>
    <p:sldId id="347" r:id="rId144"/>
    <p:sldId id="349" r:id="rId145"/>
    <p:sldId id="353" r:id="rId146"/>
    <p:sldId id="364" r:id="rId147"/>
    <p:sldId id="369" r:id="rId148"/>
    <p:sldId id="371" r:id="rId149"/>
    <p:sldId id="374" r:id="rId150"/>
    <p:sldId id="379" r:id="rId151"/>
    <p:sldId id="383" r:id="rId152"/>
    <p:sldId id="386" r:id="rId153"/>
    <p:sldId id="420" r:id="rId154"/>
    <p:sldId id="421" r:id="rId155"/>
    <p:sldId id="388" r:id="rId156"/>
    <p:sldId id="390" r:id="rId157"/>
    <p:sldId id="391" r:id="rId158"/>
    <p:sldId id="393" r:id="rId159"/>
    <p:sldId id="394" r:id="rId160"/>
    <p:sldId id="399" r:id="rId161"/>
    <p:sldId id="400" r:id="rId162"/>
    <p:sldId id="401" r:id="rId163"/>
    <p:sldId id="403" r:id="rId164"/>
    <p:sldId id="408" r:id="rId165"/>
    <p:sldId id="302" r:id="rId166"/>
    <p:sldId id="339" r:id="rId167"/>
    <p:sldId id="384" r:id="rId168"/>
    <p:sldId id="416" r:id="rId169"/>
    <p:sldId id="417" r:id="rId170"/>
    <p:sldId id="422" r:id="rId1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8568EB5-A36C-4B91-97B8-5691C19D5499}">
          <p14:sldIdLst>
            <p14:sldId id="411"/>
            <p14:sldId id="412"/>
            <p14:sldId id="406"/>
            <p14:sldId id="260"/>
            <p14:sldId id="261"/>
            <p14:sldId id="258"/>
            <p14:sldId id="257"/>
            <p14:sldId id="264"/>
            <p14:sldId id="414"/>
            <p14:sldId id="415"/>
            <p14:sldId id="277"/>
            <p14:sldId id="267"/>
            <p14:sldId id="281"/>
            <p14:sldId id="283"/>
            <p14:sldId id="278"/>
            <p14:sldId id="285"/>
            <p14:sldId id="286"/>
            <p14:sldId id="295"/>
            <p14:sldId id="296"/>
            <p14:sldId id="303"/>
            <p14:sldId id="304"/>
            <p14:sldId id="313"/>
            <p14:sldId id="319"/>
            <p14:sldId id="337"/>
            <p14:sldId id="342"/>
            <p14:sldId id="344"/>
            <p14:sldId id="346"/>
            <p14:sldId id="348"/>
            <p14:sldId id="354"/>
            <p14:sldId id="356"/>
            <p14:sldId id="357"/>
            <p14:sldId id="363"/>
            <p14:sldId id="368"/>
            <p14:sldId id="376"/>
            <p14:sldId id="377"/>
            <p14:sldId id="378"/>
            <p14:sldId id="427"/>
            <p14:sldId id="409"/>
            <p14:sldId id="272"/>
            <p14:sldId id="273"/>
            <p14:sldId id="269"/>
            <p14:sldId id="275"/>
            <p14:sldId id="282"/>
            <p14:sldId id="293"/>
            <p14:sldId id="298"/>
            <p14:sldId id="299"/>
            <p14:sldId id="305"/>
            <p14:sldId id="306"/>
            <p14:sldId id="307"/>
            <p14:sldId id="309"/>
            <p14:sldId id="310"/>
            <p14:sldId id="314"/>
            <p14:sldId id="316"/>
            <p14:sldId id="318"/>
            <p14:sldId id="322"/>
            <p14:sldId id="323"/>
            <p14:sldId id="395"/>
            <p14:sldId id="336"/>
            <p14:sldId id="424"/>
            <p14:sldId id="425"/>
            <p14:sldId id="325"/>
            <p14:sldId id="326"/>
            <p14:sldId id="329"/>
            <p14:sldId id="331"/>
            <p14:sldId id="335"/>
            <p14:sldId id="341"/>
            <p14:sldId id="343"/>
            <p14:sldId id="350"/>
            <p14:sldId id="351"/>
            <p14:sldId id="352"/>
            <p14:sldId id="358"/>
            <p14:sldId id="361"/>
            <p14:sldId id="366"/>
            <p14:sldId id="370"/>
            <p14:sldId id="372"/>
            <p14:sldId id="373"/>
            <p14:sldId id="380"/>
            <p14:sldId id="381"/>
            <p14:sldId id="385"/>
            <p14:sldId id="389"/>
            <p14:sldId id="397"/>
            <p14:sldId id="404"/>
            <p14:sldId id="402"/>
            <p14:sldId id="405"/>
            <p14:sldId id="413"/>
            <p14:sldId id="419"/>
            <p14:sldId id="410"/>
            <p14:sldId id="263"/>
            <p14:sldId id="265"/>
            <p14:sldId id="274"/>
            <p14:sldId id="279"/>
            <p14:sldId id="288"/>
            <p14:sldId id="289"/>
            <p14:sldId id="290"/>
            <p14:sldId id="294"/>
            <p14:sldId id="297"/>
            <p14:sldId id="300"/>
            <p14:sldId id="301"/>
            <p14:sldId id="308"/>
            <p14:sldId id="317"/>
            <p14:sldId id="320"/>
            <p14:sldId id="321"/>
            <p14:sldId id="327"/>
            <p14:sldId id="330"/>
            <p14:sldId id="345"/>
            <p14:sldId id="355"/>
            <p14:sldId id="359"/>
            <p14:sldId id="360"/>
            <p14:sldId id="362"/>
            <p14:sldId id="365"/>
            <p14:sldId id="367"/>
            <p14:sldId id="375"/>
            <p14:sldId id="382"/>
            <p14:sldId id="387"/>
            <p14:sldId id="392"/>
            <p14:sldId id="396"/>
            <p14:sldId id="398"/>
            <p14:sldId id="418"/>
            <p14:sldId id="426"/>
            <p14:sldId id="407"/>
            <p14:sldId id="256"/>
            <p14:sldId id="259"/>
            <p14:sldId id="262"/>
            <p14:sldId id="266"/>
            <p14:sldId id="268"/>
            <p14:sldId id="270"/>
            <p14:sldId id="271"/>
            <p14:sldId id="276"/>
            <p14:sldId id="280"/>
            <p14:sldId id="284"/>
            <p14:sldId id="287"/>
            <p14:sldId id="291"/>
            <p14:sldId id="292"/>
            <p14:sldId id="312"/>
            <p14:sldId id="315"/>
            <p14:sldId id="324"/>
            <p14:sldId id="328"/>
            <p14:sldId id="332"/>
            <p14:sldId id="333"/>
            <p14:sldId id="334"/>
            <p14:sldId id="338"/>
            <p14:sldId id="340"/>
            <p14:sldId id="347"/>
            <p14:sldId id="349"/>
            <p14:sldId id="353"/>
            <p14:sldId id="364"/>
            <p14:sldId id="369"/>
            <p14:sldId id="371"/>
            <p14:sldId id="374"/>
            <p14:sldId id="379"/>
            <p14:sldId id="383"/>
            <p14:sldId id="386"/>
            <p14:sldId id="420"/>
            <p14:sldId id="421"/>
            <p14:sldId id="388"/>
            <p14:sldId id="390"/>
            <p14:sldId id="391"/>
            <p14:sldId id="393"/>
            <p14:sldId id="394"/>
            <p14:sldId id="399"/>
            <p14:sldId id="400"/>
            <p14:sldId id="401"/>
            <p14:sldId id="403"/>
            <p14:sldId id="408"/>
            <p14:sldId id="302"/>
            <p14:sldId id="339"/>
            <p14:sldId id="384"/>
            <p14:sldId id="416"/>
            <p14:sldId id="417"/>
            <p14:sldId id="42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7" autoAdjust="0"/>
    <p:restoredTop sz="94672" autoAdjust="0"/>
  </p:normalViewPr>
  <p:slideViewPr>
    <p:cSldViewPr>
      <p:cViewPr>
        <p:scale>
          <a:sx n="110" d="100"/>
          <a:sy n="110" d="100"/>
        </p:scale>
        <p:origin x="-1236" y="-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1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theme" Target="theme/theme1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D7B99-C9F0-405B-9171-ED637EC46924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D537D-DCCF-434A-B496-98A943A64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69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D537D-DCCF-434A-B496-98A943A643ED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76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3EB8-0CA9-49FF-BA0E-635C66D7E4B0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4C28-8A18-4BCF-957E-09519104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38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3EB8-0CA9-49FF-BA0E-635C66D7E4B0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4C28-8A18-4BCF-957E-09519104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8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3EB8-0CA9-49FF-BA0E-635C66D7E4B0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4C28-8A18-4BCF-957E-09519104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6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3EB8-0CA9-49FF-BA0E-635C66D7E4B0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4C28-8A18-4BCF-957E-09519104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3EB8-0CA9-49FF-BA0E-635C66D7E4B0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4C28-8A18-4BCF-957E-09519104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29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3EB8-0CA9-49FF-BA0E-635C66D7E4B0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4C28-8A18-4BCF-957E-09519104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13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3EB8-0CA9-49FF-BA0E-635C66D7E4B0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4C28-8A18-4BCF-957E-09519104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8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3EB8-0CA9-49FF-BA0E-635C66D7E4B0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4C28-8A18-4BCF-957E-09519104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3EB8-0CA9-49FF-BA0E-635C66D7E4B0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4C28-8A18-4BCF-957E-09519104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14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3EB8-0CA9-49FF-BA0E-635C66D7E4B0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4C28-8A18-4BCF-957E-09519104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55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3EB8-0CA9-49FF-BA0E-635C66D7E4B0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4C28-8A18-4BCF-957E-09519104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8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53EB8-0CA9-49FF-BA0E-635C66D7E4B0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24C28-8A18-4BCF-957E-09519104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4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3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g"/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3.jp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g"/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g"/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g"/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8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g"/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8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g"/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8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g"/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8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8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8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g"/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g"/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8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8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g"/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8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g"/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8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8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2.jp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8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8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8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8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g"/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1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g"/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8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g"/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8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8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g"/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8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8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4.jp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g"/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8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g"/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8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g"/><Relationship Id="rId2" Type="http://schemas.openxmlformats.org/officeDocument/2006/relationships/image" Target="../media/image299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g"/><Relationship Id="rId2" Type="http://schemas.openxmlformats.org/officeDocument/2006/relationships/image" Target="../media/image301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9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6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6205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FLORA NEOMEXICAIMA</a:t>
            </a:r>
            <a:endParaRPr lang="en-US" sz="4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flipH="1">
            <a:off x="4532313" y="4690021"/>
            <a:ext cx="4611687" cy="145083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LCDO AIM CREW 2016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965" y="1981200"/>
            <a:ext cx="4334935" cy="24384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4294822"/>
            <a:ext cx="4556760" cy="2563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4263"/>
            <a:ext cx="4783176" cy="269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43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Bromus</a:t>
            </a:r>
            <a:r>
              <a:rPr lang="en-US" i="1" dirty="0" smtClean="0"/>
              <a:t> tectorum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961" y="0"/>
            <a:ext cx="3238039" cy="325153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USDA Code: BRTE</a:t>
            </a:r>
          </a:p>
          <a:p>
            <a:r>
              <a:rPr lang="en-US" dirty="0" smtClean="0"/>
              <a:t>Common Name: </a:t>
            </a:r>
            <a:r>
              <a:rPr lang="en-US" dirty="0" err="1" smtClean="0"/>
              <a:t>Cheatgrass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Poaceae</a:t>
            </a:r>
            <a:endParaRPr lang="en-US" dirty="0" smtClean="0"/>
          </a:p>
          <a:p>
            <a:r>
              <a:rPr lang="en-US" dirty="0" err="1" smtClean="0"/>
              <a:t>Habitat:</a:t>
            </a:r>
            <a:r>
              <a:rPr lang="en-US" dirty="0" err="1"/>
              <a:t>disturbed</a:t>
            </a:r>
            <a:r>
              <a:rPr lang="en-US" dirty="0"/>
              <a:t> sites, such as overgrazed rangelands, fields, sand dunes, road verges, and waste places. It is highly competitive and dominates rapidly after fire, especially in sagebrush areas.</a:t>
            </a:r>
            <a:endParaRPr lang="en-US" dirty="0" smtClean="0"/>
          </a:p>
          <a:p>
            <a:r>
              <a:rPr lang="en-US" dirty="0" smtClean="0"/>
              <a:t>Description: Annual. </a:t>
            </a:r>
            <a:r>
              <a:rPr lang="en-US" b="1" dirty="0"/>
              <a:t>Culms</a:t>
            </a:r>
            <a:r>
              <a:rPr lang="en-US" dirty="0"/>
              <a:t> 5-90 cm, erect, slender, </a:t>
            </a:r>
            <a:r>
              <a:rPr lang="en-US" dirty="0" err="1"/>
              <a:t>puberulent</a:t>
            </a:r>
            <a:r>
              <a:rPr lang="en-US" dirty="0"/>
              <a:t> below the panicle. </a:t>
            </a:r>
            <a:r>
              <a:rPr lang="en-US" b="1" dirty="0"/>
              <a:t>Sheaths</a:t>
            </a:r>
            <a:r>
              <a:rPr lang="en-US" dirty="0"/>
              <a:t> usually densely and softly </a:t>
            </a:r>
            <a:r>
              <a:rPr lang="en-US" dirty="0" err="1"/>
              <a:t>retrorsely</a:t>
            </a:r>
            <a:r>
              <a:rPr lang="en-US" dirty="0"/>
              <a:t> pubescent to </a:t>
            </a:r>
            <a:r>
              <a:rPr lang="en-US" dirty="0" err="1"/>
              <a:t>pilose</a:t>
            </a:r>
            <a:r>
              <a:rPr lang="en-US" dirty="0"/>
              <a:t>, upper sheaths sometimes glabrous; </a:t>
            </a:r>
            <a:r>
              <a:rPr lang="en-US" b="1" dirty="0"/>
              <a:t>auricles</a:t>
            </a:r>
            <a:r>
              <a:rPr lang="en-US" dirty="0"/>
              <a:t> absent; </a:t>
            </a:r>
            <a:r>
              <a:rPr lang="en-US" b="1" dirty="0"/>
              <a:t>ligules</a:t>
            </a:r>
            <a:r>
              <a:rPr lang="en-US" dirty="0"/>
              <a:t> 2-3 mm, glabrous, obtuse, lacerate; </a:t>
            </a:r>
            <a:r>
              <a:rPr lang="en-US" b="1" dirty="0"/>
              <a:t>blades</a:t>
            </a:r>
            <a:r>
              <a:rPr lang="en-US" dirty="0"/>
              <a:t> to 16 cm long, 1-6 mm wide, both surfaces softly hairy. </a:t>
            </a:r>
            <a:r>
              <a:rPr lang="en-US" b="1" dirty="0"/>
              <a:t>Panicles</a:t>
            </a:r>
            <a:r>
              <a:rPr lang="en-US" dirty="0"/>
              <a:t> 5-20 cm long, 3-8 cm wide, open, lax, drooping distally, usually 1-sided; </a:t>
            </a:r>
            <a:r>
              <a:rPr lang="en-US" b="1" dirty="0"/>
              <a:t>branches</a:t>
            </a:r>
            <a:r>
              <a:rPr lang="en-US" dirty="0"/>
              <a:t> 1-4 cm, drooping, usually 1-sided and longer than the </a:t>
            </a:r>
            <a:r>
              <a:rPr lang="en-US" dirty="0" err="1"/>
              <a:t>spikelets</a:t>
            </a:r>
            <a:r>
              <a:rPr lang="en-US" dirty="0"/>
              <a:t>, usually at least 1 branch with 4-8 </a:t>
            </a:r>
            <a:r>
              <a:rPr lang="en-US" dirty="0" err="1"/>
              <a:t>spikelets</a:t>
            </a:r>
            <a:r>
              <a:rPr lang="en-US" dirty="0"/>
              <a:t>. </a:t>
            </a:r>
            <a:r>
              <a:rPr lang="en-US" b="1" dirty="0" err="1"/>
              <a:t>Spikelets</a:t>
            </a:r>
            <a:r>
              <a:rPr lang="en-US" dirty="0"/>
              <a:t> 10-20 mm, usually shorter than the panicle branches, sides parallel or diverging distally, moderately laterally compressed, often purplish-tinged, not densely crowded, with 4-8 florets. </a:t>
            </a:r>
            <a:r>
              <a:rPr lang="en-US" b="1" dirty="0"/>
              <a:t>Glumes</a:t>
            </a:r>
            <a:r>
              <a:rPr lang="en-US" dirty="0"/>
              <a:t> villous, pubescent, or glabrous, margins hyaline; </a:t>
            </a:r>
            <a:r>
              <a:rPr lang="en-US" b="1" dirty="0"/>
              <a:t>lower glumes</a:t>
            </a:r>
            <a:r>
              <a:rPr lang="en-US" dirty="0"/>
              <a:t> 4-9 mm, 1-veined; </a:t>
            </a:r>
            <a:r>
              <a:rPr lang="en-US" b="1" dirty="0"/>
              <a:t>upper glumes</a:t>
            </a:r>
            <a:r>
              <a:rPr lang="en-US" dirty="0"/>
              <a:t> 7-13 mm, 3-5-veined; </a:t>
            </a:r>
            <a:r>
              <a:rPr lang="en-US" b="1" dirty="0"/>
              <a:t>lemmas</a:t>
            </a:r>
            <a:r>
              <a:rPr lang="en-US" dirty="0"/>
              <a:t> 9-12 mm, lanceolate, glabrous or pubescent to </a:t>
            </a:r>
            <a:r>
              <a:rPr lang="en-US" dirty="0" err="1"/>
              <a:t>pilose</a:t>
            </a:r>
            <a:r>
              <a:rPr lang="en-US" dirty="0"/>
              <a:t>, 5-7-veined, rounded over the </a:t>
            </a:r>
            <a:r>
              <a:rPr lang="en-US" dirty="0" err="1"/>
              <a:t>midvein</a:t>
            </a:r>
            <a:r>
              <a:rPr lang="en-US" dirty="0"/>
              <a:t>, margins hyaline, often with some hairs longer than those on the back, apices acuminate, hyaline, bifid, teeth 0.8-2(3) mm; </a:t>
            </a:r>
            <a:r>
              <a:rPr lang="en-US" b="1" dirty="0"/>
              <a:t>awns</a:t>
            </a:r>
            <a:r>
              <a:rPr lang="en-US" dirty="0"/>
              <a:t> 10-18 mm, straight, </a:t>
            </a:r>
            <a:endParaRPr lang="en-US" dirty="0" smtClean="0"/>
          </a:p>
          <a:p>
            <a:r>
              <a:rPr lang="en-US" b="1" dirty="0" smtClean="0"/>
              <a:t>Invasive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263760"/>
            <a:ext cx="3594240" cy="359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417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Chaetopappa</a:t>
            </a:r>
            <a:r>
              <a:rPr lang="en-US" i="1" dirty="0" smtClean="0"/>
              <a:t> </a:t>
            </a:r>
            <a:r>
              <a:rPr lang="en-US" i="1" dirty="0" err="1" smtClean="0"/>
              <a:t>ericoides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616" y="0"/>
            <a:ext cx="3803624" cy="285271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CHER2</a:t>
            </a:r>
            <a:endParaRPr lang="en-US" dirty="0" smtClean="0"/>
          </a:p>
          <a:p>
            <a:r>
              <a:rPr lang="en-US" dirty="0"/>
              <a:t>Common Name: Heath-aster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Habitat:</a:t>
            </a:r>
          </a:p>
          <a:p>
            <a:endParaRPr lang="en-US" dirty="0"/>
          </a:p>
          <a:p>
            <a:r>
              <a:rPr lang="en-US" dirty="0" smtClean="0"/>
              <a:t>Description: </a:t>
            </a:r>
            <a:r>
              <a:rPr lang="en-US" dirty="0"/>
              <a:t>Perennial forb to subshrub, to 15 cm; caudex ± woody; stems ascending to erect, generally branched, strigose, ± glandular </a:t>
            </a:r>
            <a:r>
              <a:rPr lang="en-US" b="1" dirty="0"/>
              <a:t>Leaves</a:t>
            </a:r>
            <a:r>
              <a:rPr lang="en-US" dirty="0"/>
              <a:t>: basal and </a:t>
            </a:r>
            <a:r>
              <a:rPr lang="en-US" dirty="0" err="1"/>
              <a:t>cauline</a:t>
            </a:r>
            <a:r>
              <a:rPr lang="en-US" dirty="0"/>
              <a:t> (basal 0 at flower), 4-12 mm, alternate, entire, linear to scale-like, pointing up along stem, obtuse to abruptly pointed, ± glandular, bristly-hairy below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895600"/>
            <a:ext cx="3887208" cy="291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879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Chamaesyce </a:t>
            </a:r>
            <a:r>
              <a:rPr lang="en-US" i="1" dirty="0" err="1" smtClean="0"/>
              <a:t>albomarginata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80" y="15240"/>
            <a:ext cx="3406140" cy="22707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CHAL11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Rattleweed</a:t>
            </a:r>
            <a:r>
              <a:rPr lang="en-US" dirty="0"/>
              <a:t> </a:t>
            </a:r>
            <a:r>
              <a:rPr lang="en-US" dirty="0" smtClean="0"/>
              <a:t>spurge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Euphorbiaceae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Habitat: Dry slopes</a:t>
            </a:r>
          </a:p>
          <a:p>
            <a:endParaRPr lang="en-US" dirty="0"/>
          </a:p>
          <a:p>
            <a:r>
              <a:rPr lang="en-US" dirty="0" smtClean="0"/>
              <a:t>Description: Prostrate </a:t>
            </a:r>
            <a:r>
              <a:rPr lang="en-US" dirty="0"/>
              <a:t>perennial forb branching from central point </a:t>
            </a:r>
            <a:r>
              <a:rPr lang="en-US" b="1" dirty="0"/>
              <a:t>Leaves</a:t>
            </a:r>
            <a:r>
              <a:rPr lang="en-US" dirty="0"/>
              <a:t>: herbage glabrous with milky sap, stipules united into a glabrous, membranous scale </a:t>
            </a:r>
            <a:endParaRPr lang="en-US" dirty="0" smtClean="0"/>
          </a:p>
          <a:p>
            <a:r>
              <a:rPr lang="en-US" dirty="0" smtClean="0"/>
              <a:t>Native</a:t>
            </a:r>
          </a:p>
          <a:p>
            <a:endParaRPr lang="en-US" dirty="0"/>
          </a:p>
          <a:p>
            <a:r>
              <a:rPr lang="en-US" dirty="0" smtClean="0"/>
              <a:t>Perennial, and may appear buried unlike other annual </a:t>
            </a:r>
            <a:r>
              <a:rPr lang="en-US" i="1" dirty="0" err="1" smtClean="0"/>
              <a:t>Chamaesyce</a:t>
            </a:r>
            <a:r>
              <a:rPr lang="en-US" i="1" dirty="0" smtClean="0"/>
              <a:t> sp.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905000"/>
            <a:ext cx="3726225" cy="373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075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Physaria</a:t>
            </a:r>
            <a:r>
              <a:rPr lang="en-US" i="1" dirty="0" smtClean="0"/>
              <a:t> </a:t>
            </a:r>
            <a:r>
              <a:rPr lang="en-US" i="1" dirty="0" err="1" smtClean="0"/>
              <a:t>fendleri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04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LEFE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Fendler’s</a:t>
            </a:r>
            <a:r>
              <a:rPr lang="en-US" dirty="0"/>
              <a:t> </a:t>
            </a:r>
            <a:r>
              <a:rPr lang="en-US" dirty="0" err="1" smtClean="0"/>
              <a:t>bladderpod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Brassicaceae</a:t>
            </a:r>
            <a:endParaRPr lang="en-US" dirty="0" smtClean="0"/>
          </a:p>
          <a:p>
            <a:r>
              <a:rPr lang="en-US" dirty="0" smtClean="0"/>
              <a:t>Previous names: </a:t>
            </a:r>
            <a:r>
              <a:rPr lang="en-US" i="1" dirty="0" err="1" smtClean="0"/>
              <a:t>Lequerella</a:t>
            </a:r>
            <a:r>
              <a:rPr lang="en-US" i="1" dirty="0" smtClean="0"/>
              <a:t> </a:t>
            </a:r>
            <a:r>
              <a:rPr lang="en-US" i="1" dirty="0" err="1" smtClean="0"/>
              <a:t>fendleri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Habitat: hills</a:t>
            </a:r>
            <a:r>
              <a:rPr lang="en-US" dirty="0"/>
              <a:t>, gravels, sandy washes, rocky slopes, bluffs, shallow drainage areas, plains and desert shrub areas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Description: </a:t>
            </a:r>
            <a:r>
              <a:rPr lang="en-US" dirty="0"/>
              <a:t>caudex branched, (sometimes woody at base); densely (silvery) pubescent, </a:t>
            </a:r>
            <a:r>
              <a:rPr lang="en-US" dirty="0" err="1"/>
              <a:t>trichomes</a:t>
            </a:r>
            <a:r>
              <a:rPr lang="en-US" dirty="0"/>
              <a:t> (sessile or short-stalked), several-rayed, rays not furcate, fused (webbed) ca. 1/2 their length, (tuberculate throughout or tubercles scarce or absent over center). </a:t>
            </a:r>
            <a:r>
              <a:rPr lang="en-US" b="1" dirty="0"/>
              <a:t>Stems</a:t>
            </a:r>
            <a:r>
              <a:rPr lang="en-US" dirty="0"/>
              <a:t> several from base, erect or laterally </a:t>
            </a:r>
            <a:r>
              <a:rPr lang="en-US" dirty="0" smtClean="0"/>
              <a:t>decumbent</a:t>
            </a:r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60" y="2971800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6767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Thymophylla</a:t>
            </a:r>
            <a:r>
              <a:rPr lang="en-US" i="1" dirty="0" smtClean="0"/>
              <a:t> </a:t>
            </a:r>
            <a:r>
              <a:rPr lang="en-US" i="1" dirty="0" err="1" smtClean="0"/>
              <a:t>pentachaeta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0"/>
            <a:ext cx="3121152" cy="312115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THPE4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Parralena</a:t>
            </a:r>
            <a:r>
              <a:rPr lang="en-US" dirty="0" smtClean="0"/>
              <a:t>. Five </a:t>
            </a:r>
            <a:r>
              <a:rPr lang="en-US" dirty="0" err="1" smtClean="0"/>
              <a:t>Needeled</a:t>
            </a:r>
            <a:r>
              <a:rPr lang="en-US" dirty="0" smtClean="0"/>
              <a:t> prickly leaf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</a:t>
            </a:r>
          </a:p>
          <a:p>
            <a:r>
              <a:rPr lang="en-US" dirty="0" smtClean="0"/>
              <a:t>Description: </a:t>
            </a:r>
            <a:r>
              <a:rPr lang="en-US" b="1" dirty="0"/>
              <a:t>Plant</a:t>
            </a:r>
            <a:r>
              <a:rPr lang="en-US" dirty="0"/>
              <a:t>: Perennial forb to 30 cm </a:t>
            </a:r>
            <a:r>
              <a:rPr lang="en-US" b="1" dirty="0"/>
              <a:t>Leaves</a:t>
            </a:r>
            <a:r>
              <a:rPr lang="en-US" dirty="0"/>
              <a:t>: leaves with translucent oil glands, filiform and clustered at </a:t>
            </a:r>
            <a:r>
              <a:rPr lang="en-US" dirty="0" smtClean="0"/>
              <a:t>nodes</a:t>
            </a:r>
          </a:p>
          <a:p>
            <a:endParaRPr lang="en-US" dirty="0"/>
          </a:p>
          <a:p>
            <a:r>
              <a:rPr lang="en-US" dirty="0" smtClean="0"/>
              <a:t>Has an elevated flower head, unlike </a:t>
            </a:r>
            <a:r>
              <a:rPr lang="en-US" i="1" dirty="0" smtClean="0"/>
              <a:t>T. </a:t>
            </a:r>
            <a:r>
              <a:rPr lang="en-US" i="1" dirty="0" err="1" smtClean="0"/>
              <a:t>acerosa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2860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1348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Pectis</a:t>
            </a:r>
            <a:r>
              <a:rPr lang="en-US" i="1" dirty="0" smtClean="0"/>
              <a:t> </a:t>
            </a:r>
            <a:r>
              <a:rPr lang="en-US" i="1" dirty="0" err="1" smtClean="0"/>
              <a:t>angustifolia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52400"/>
            <a:ext cx="3429000" cy="2286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PEAN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Limoncillo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</a:t>
            </a:r>
          </a:p>
          <a:p>
            <a:r>
              <a:rPr lang="en-US" dirty="0" err="1" smtClean="0"/>
              <a:t>Description:</a:t>
            </a:r>
            <a:r>
              <a:rPr lang="en-US" b="1" dirty="0" err="1"/>
              <a:t>Annuals</a:t>
            </a:r>
            <a:r>
              <a:rPr lang="en-US" b="1" dirty="0"/>
              <a:t> or perennials,</a:t>
            </a:r>
            <a:r>
              <a:rPr lang="en-US" dirty="0"/>
              <a:t> 1-20 cm (caudices slender, woody); herbage lemon-scented or spicy-scented. </a:t>
            </a:r>
            <a:r>
              <a:rPr lang="en-US" b="1" dirty="0"/>
              <a:t>Stems</a:t>
            </a:r>
            <a:r>
              <a:rPr lang="en-US" dirty="0"/>
              <a:t> erect or ascending, glabrous or </a:t>
            </a:r>
            <a:r>
              <a:rPr lang="en-US" dirty="0" err="1"/>
              <a:t>puberulent</a:t>
            </a:r>
            <a:r>
              <a:rPr lang="en-US" dirty="0"/>
              <a:t>. </a:t>
            </a:r>
            <a:r>
              <a:rPr lang="en-US" b="1" dirty="0"/>
              <a:t>Leaves</a:t>
            </a:r>
            <a:r>
              <a:rPr lang="en-US" dirty="0"/>
              <a:t> linear, 10-45 × 1-3 mm, margins with 2-5 pairs of bristles 1-2 mm, faces glabrous (dotted with oil-glands 0.2-0.7 mm). </a:t>
            </a:r>
            <a:r>
              <a:rPr lang="en-US" b="1" dirty="0"/>
              <a:t>Heads</a:t>
            </a:r>
            <a:r>
              <a:rPr lang="en-US" dirty="0"/>
              <a:t> in congested, </a:t>
            </a:r>
            <a:r>
              <a:rPr lang="en-US" dirty="0" err="1"/>
              <a:t>cymiform</a:t>
            </a:r>
            <a:r>
              <a:rPr lang="en-US" dirty="0"/>
              <a:t> </a:t>
            </a:r>
            <a:r>
              <a:rPr lang="en-US" dirty="0" smtClean="0"/>
              <a:t>arrays</a:t>
            </a:r>
          </a:p>
          <a:p>
            <a:endParaRPr lang="en-US" dirty="0"/>
          </a:p>
          <a:p>
            <a:r>
              <a:rPr lang="en-US" dirty="0" smtClean="0"/>
              <a:t>Has no </a:t>
            </a:r>
            <a:r>
              <a:rPr lang="en-US" dirty="0" err="1" smtClean="0"/>
              <a:t>pappus</a:t>
            </a:r>
            <a:r>
              <a:rPr lang="en-US" dirty="0" smtClean="0"/>
              <a:t>, unlike </a:t>
            </a:r>
            <a:r>
              <a:rPr lang="en-US" i="1" dirty="0" smtClean="0"/>
              <a:t>P. </a:t>
            </a:r>
            <a:r>
              <a:rPr lang="en-US" i="1" dirty="0" err="1" smtClean="0"/>
              <a:t>papposa</a:t>
            </a:r>
            <a:r>
              <a:rPr lang="en-US" i="1" dirty="0" smtClean="0"/>
              <a:t>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362200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5397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Tiquilia</a:t>
            </a:r>
            <a:r>
              <a:rPr lang="en-US" i="1" dirty="0" smtClean="0"/>
              <a:t> </a:t>
            </a:r>
            <a:r>
              <a:rPr lang="en-US" i="1" dirty="0" err="1" smtClean="0"/>
              <a:t>canescens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2400"/>
            <a:ext cx="4457700" cy="2971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TICA3</a:t>
            </a:r>
            <a:endParaRPr lang="en-US" dirty="0" smtClean="0"/>
          </a:p>
          <a:p>
            <a:r>
              <a:rPr lang="en-US" dirty="0"/>
              <a:t>Common Name: Woolly </a:t>
            </a:r>
            <a:r>
              <a:rPr lang="en-US" dirty="0" err="1" smtClean="0"/>
              <a:t>crinklemat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Boraginaceae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/>
              <a:t>Slopes, ridges of broken granite, limestone, gneiss; 500-1500 m. 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b="1" dirty="0"/>
              <a:t>Leaves</a:t>
            </a:r>
            <a:r>
              <a:rPr lang="en-US" dirty="0"/>
              <a:t>: leaves irregularly alternate and clustered, ovate-elliptic &lt;1 cm long, soft-</a:t>
            </a:r>
            <a:r>
              <a:rPr lang="en-US" dirty="0" err="1"/>
              <a:t>canescent</a:t>
            </a:r>
            <a:r>
              <a:rPr lang="en-US" dirty="0"/>
              <a:t>, grayish; veins obscure, margin entire, spiny-ciliate </a:t>
            </a:r>
            <a:r>
              <a:rPr lang="en-US" b="1" dirty="0"/>
              <a:t>INFLORESCENCE</a:t>
            </a:r>
            <a:r>
              <a:rPr lang="en-US" dirty="0"/>
              <a:t>: ± axillary; flowers ± solitary; bracts 0 </a:t>
            </a:r>
            <a:r>
              <a:rPr lang="en-US" b="1" dirty="0"/>
              <a:t>Flowers</a:t>
            </a:r>
            <a:r>
              <a:rPr lang="en-US" dirty="0"/>
              <a:t>: calyx 3-5 mm, free 2/3-3/4 length; corolla 5-lobed, generally ± funnel-shaped, tube yellow when young, appendages 0; style branched &lt; 1/3 from tip, shortly </a:t>
            </a:r>
            <a:r>
              <a:rPr lang="en-US" dirty="0" err="1"/>
              <a:t>exserted</a:t>
            </a:r>
            <a:r>
              <a:rPr lang="en-US" dirty="0"/>
              <a:t> from calyx 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06" y="2667000"/>
            <a:ext cx="3485834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3979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Sida</a:t>
            </a:r>
            <a:r>
              <a:rPr lang="en-US" i="1" dirty="0" smtClean="0"/>
              <a:t> </a:t>
            </a:r>
            <a:r>
              <a:rPr lang="en-US" i="1" dirty="0" err="1" smtClean="0"/>
              <a:t>abutifolia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480"/>
            <a:ext cx="2936081" cy="293608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194300"/>
          </a:xfrm>
        </p:spPr>
        <p:txBody>
          <a:bodyPr>
            <a:normAutofit/>
          </a:bodyPr>
          <a:lstStyle/>
          <a:p>
            <a:r>
              <a:rPr lang="en-US" dirty="0"/>
              <a:t>USDA Code: SIAB</a:t>
            </a:r>
            <a:endParaRPr lang="en-US" dirty="0" smtClean="0"/>
          </a:p>
          <a:p>
            <a:r>
              <a:rPr lang="en-US" dirty="0"/>
              <a:t>Common Name: Spreading </a:t>
            </a:r>
            <a:r>
              <a:rPr lang="en-US" dirty="0" smtClean="0"/>
              <a:t>fan-petal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Malvaceae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Habitat:</a:t>
            </a:r>
            <a:r>
              <a:rPr lang="en-US" dirty="0" err="1"/>
              <a:t>Arid</a:t>
            </a:r>
            <a:r>
              <a:rPr lang="en-US" dirty="0"/>
              <a:t>, sandy plains and on roadsides</a:t>
            </a:r>
            <a:endParaRPr lang="en-US" dirty="0" smtClean="0"/>
          </a:p>
          <a:p>
            <a:r>
              <a:rPr lang="en-US" dirty="0" err="1" smtClean="0"/>
              <a:t>Description:</a:t>
            </a:r>
            <a:r>
              <a:rPr lang="en-US" dirty="0" err="1"/>
              <a:t>perennial</a:t>
            </a:r>
            <a:r>
              <a:rPr lang="en-US" dirty="0"/>
              <a:t> herb; Procumbent perennial herbs, stellate-pubescent and usually with simple hairs 1-2 mm long </a:t>
            </a:r>
            <a:r>
              <a:rPr lang="en-US" b="1" dirty="0"/>
              <a:t>Leaves</a:t>
            </a:r>
            <a:r>
              <a:rPr lang="en-US" dirty="0"/>
              <a:t>: ovate to oblong, crenate, up to 1.5 cm long (occasionally larger) </a:t>
            </a:r>
            <a:r>
              <a:rPr lang="en-US" b="1" dirty="0"/>
              <a:t>Flowers</a:t>
            </a:r>
            <a:r>
              <a:rPr lang="en-US" dirty="0"/>
              <a:t>: solitary in the leaf axils on slender pedicels; calyx 4-5(-7) mm long; petals white, 5-6 mm long; styles 5 </a:t>
            </a:r>
            <a:r>
              <a:rPr lang="en-US" b="1" dirty="0"/>
              <a:t>Fruit</a:t>
            </a:r>
            <a:r>
              <a:rPr lang="en-US" dirty="0"/>
              <a:t>: FRUITS oblate-conical schizocarp, pubescent, 5 mm diameter; mericarps 5, with apical spines 0-0.5 mm long; SEEDS solitary, </a:t>
            </a:r>
            <a:r>
              <a:rPr lang="en-US" dirty="0" smtClean="0"/>
              <a:t>glabrous</a:t>
            </a:r>
          </a:p>
          <a:p>
            <a:endParaRPr lang="en-US" dirty="0"/>
          </a:p>
          <a:p>
            <a:r>
              <a:rPr lang="en-US" dirty="0" smtClean="0"/>
              <a:t>Non-Native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209800"/>
            <a:ext cx="3726225" cy="373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6671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Sphaeralcea</a:t>
            </a:r>
            <a:r>
              <a:rPr lang="en-US" i="1" dirty="0" smtClean="0"/>
              <a:t> </a:t>
            </a:r>
            <a:r>
              <a:rPr lang="en-US" i="1" dirty="0" err="1" smtClean="0"/>
              <a:t>emoryi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963" y="1066800"/>
            <a:ext cx="3221037" cy="483155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SPEM</a:t>
            </a:r>
            <a:endParaRPr lang="en-US" dirty="0" smtClean="0"/>
          </a:p>
          <a:p>
            <a:r>
              <a:rPr lang="en-US" dirty="0"/>
              <a:t>Common Name: Emory’s </a:t>
            </a:r>
            <a:r>
              <a:rPr lang="en-US" dirty="0" err="1" smtClean="0"/>
              <a:t>globemallow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Malvaceae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</a:t>
            </a:r>
          </a:p>
          <a:p>
            <a:r>
              <a:rPr lang="en-US" dirty="0" err="1" smtClean="0"/>
              <a:t>Description:</a:t>
            </a:r>
            <a:r>
              <a:rPr lang="en-US" dirty="0" err="1"/>
              <a:t>Perennial</a:t>
            </a:r>
            <a:r>
              <a:rPr lang="en-US" dirty="0"/>
              <a:t> forb or subshrub to &gt; 1 m; herbage stellate pubescent </a:t>
            </a:r>
            <a:r>
              <a:rPr lang="en-US" b="1" dirty="0"/>
              <a:t>Leaves</a:t>
            </a:r>
            <a:r>
              <a:rPr lang="en-US" dirty="0"/>
              <a:t>: leaves alternate, ovate-triangular, 3-lobed, 3-5 cm long </a:t>
            </a:r>
            <a:r>
              <a:rPr lang="en-US" b="1" dirty="0"/>
              <a:t>Flowers</a:t>
            </a:r>
            <a:r>
              <a:rPr lang="en-US" dirty="0"/>
              <a:t>: inflorescence racemose-</a:t>
            </a:r>
            <a:r>
              <a:rPr lang="en-US" dirty="0" err="1"/>
              <a:t>paniculate</a:t>
            </a:r>
            <a:r>
              <a:rPr lang="en-US" dirty="0"/>
              <a:t>, many-flowered; corolla reddish, petals 10-12 mm long 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0480"/>
            <a:ext cx="2684250" cy="35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9245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Mentzelia</a:t>
            </a:r>
            <a:r>
              <a:rPr lang="en-US" i="1" dirty="0" smtClean="0"/>
              <a:t> multiflora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19" y="273050"/>
            <a:ext cx="4497812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MEMU3</a:t>
            </a:r>
            <a:endParaRPr lang="en-US" dirty="0" smtClean="0"/>
          </a:p>
          <a:p>
            <a:r>
              <a:rPr lang="en-US" dirty="0"/>
              <a:t>Common Name: Adonis </a:t>
            </a:r>
            <a:r>
              <a:rPr lang="en-US" dirty="0" err="1" smtClean="0"/>
              <a:t>blazingstar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Loasaceae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sand </a:t>
            </a:r>
            <a:r>
              <a:rPr lang="en-US" dirty="0"/>
              <a:t>and gravel bars, </a:t>
            </a:r>
            <a:r>
              <a:rPr lang="en-US" dirty="0" err="1"/>
              <a:t>roadcuts</a:t>
            </a:r>
            <a:r>
              <a:rPr lang="en-US" dirty="0"/>
              <a:t> and banks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dirty="0"/>
              <a:t>Perennial herb; stems to 80 cm tall, usually producing branches along their entire length </a:t>
            </a:r>
            <a:r>
              <a:rPr lang="en-US" b="1" dirty="0"/>
              <a:t>Leaves</a:t>
            </a:r>
            <a:r>
              <a:rPr lang="en-US" dirty="0"/>
              <a:t>: to 15 cm long, to 3 cm wide, sessile, narrowly elliptic to lanceolate, occasionally oblanceolate; margins toothed to lobed, sometimes </a:t>
            </a:r>
            <a:r>
              <a:rPr lang="en-US" dirty="0" err="1"/>
              <a:t>pinnatifid</a:t>
            </a:r>
            <a:r>
              <a:rPr lang="en-US" dirty="0"/>
              <a:t>, sometimes approaching entire in very narrow leaves; upper leaves commonly with broad, clasping bases and sometimes with clasping basal </a:t>
            </a:r>
            <a:r>
              <a:rPr lang="en-US" dirty="0" smtClean="0"/>
              <a:t>lobe</a:t>
            </a:r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27801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Lepidium</a:t>
            </a:r>
            <a:r>
              <a:rPr lang="en-US" i="1" dirty="0" smtClean="0"/>
              <a:t> sp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192" y="273050"/>
            <a:ext cx="3987465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USDA Code: LEPID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Pepperweed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Brassicaceae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</a:t>
            </a:r>
          </a:p>
          <a:p>
            <a:r>
              <a:rPr lang="en-US" dirty="0" smtClean="0"/>
              <a:t>Description: </a:t>
            </a:r>
            <a:r>
              <a:rPr lang="en-US" b="1" dirty="0"/>
              <a:t>Plants</a:t>
            </a:r>
            <a:r>
              <a:rPr lang="en-US" dirty="0"/>
              <a:t> not </a:t>
            </a:r>
            <a:r>
              <a:rPr lang="en-US" dirty="0" err="1"/>
              <a:t>scapose</a:t>
            </a:r>
            <a:r>
              <a:rPr lang="en-US" dirty="0"/>
              <a:t>; glabrous, pubescent, hirsute, or </a:t>
            </a:r>
            <a:r>
              <a:rPr lang="en-US" dirty="0" err="1"/>
              <a:t>pilose</a:t>
            </a:r>
            <a:r>
              <a:rPr lang="en-US" dirty="0"/>
              <a:t>. </a:t>
            </a:r>
            <a:r>
              <a:rPr lang="en-US" b="1" dirty="0"/>
              <a:t>Stems</a:t>
            </a:r>
            <a:r>
              <a:rPr lang="en-US" dirty="0"/>
              <a:t> usually erect or ascending, sometimes procumbent, decumbent, or prostrate, unbranched or branched. </a:t>
            </a:r>
            <a:r>
              <a:rPr lang="en-US" b="1" dirty="0"/>
              <a:t>Leaves</a:t>
            </a:r>
            <a:r>
              <a:rPr lang="en-US" dirty="0"/>
              <a:t> usually basal and </a:t>
            </a:r>
            <a:r>
              <a:rPr lang="en-US" dirty="0" err="1"/>
              <a:t>cauline</a:t>
            </a:r>
            <a:r>
              <a:rPr lang="en-US" dirty="0"/>
              <a:t> (basal absent in </a:t>
            </a:r>
            <a:r>
              <a:rPr lang="en-US" i="1" dirty="0"/>
              <a:t>L. </a:t>
            </a:r>
            <a:r>
              <a:rPr lang="en-US" i="1" dirty="0" err="1"/>
              <a:t>fremontii</a:t>
            </a:r>
            <a:r>
              <a:rPr lang="en-US" dirty="0"/>
              <a:t>); petiolate or sessile; basal </a:t>
            </a:r>
            <a:r>
              <a:rPr lang="en-US" dirty="0" err="1"/>
              <a:t>rosulate</a:t>
            </a:r>
            <a:r>
              <a:rPr lang="en-US" dirty="0"/>
              <a:t> or not, petiolate (or petiole undifferentiated from blade), blade margins entire, dentate, denticulate, serrate, crenate, or lobed; </a:t>
            </a:r>
            <a:r>
              <a:rPr lang="en-US" dirty="0" err="1"/>
              <a:t>cauline</a:t>
            </a:r>
            <a:r>
              <a:rPr lang="en-US" dirty="0"/>
              <a:t> petiolate or sessile, blade (base </a:t>
            </a:r>
            <a:r>
              <a:rPr lang="en-US" dirty="0" err="1"/>
              <a:t>auriculate</a:t>
            </a:r>
            <a:r>
              <a:rPr lang="en-US" dirty="0"/>
              <a:t> or not), margins entire, dentate, or pinnately divided. </a:t>
            </a:r>
            <a:r>
              <a:rPr lang="en-US" b="1" dirty="0"/>
              <a:t>Racemes</a:t>
            </a:r>
            <a:r>
              <a:rPr lang="en-US" dirty="0"/>
              <a:t> (usually </a:t>
            </a:r>
            <a:r>
              <a:rPr lang="en-US" dirty="0" err="1"/>
              <a:t>corymbose</a:t>
            </a:r>
            <a:r>
              <a:rPr lang="en-US" dirty="0"/>
              <a:t>), elongated or not in fruit. </a:t>
            </a:r>
            <a:r>
              <a:rPr lang="en-US" b="1" dirty="0"/>
              <a:t>Fruiting pedicels</a:t>
            </a:r>
            <a:r>
              <a:rPr lang="en-US" dirty="0"/>
              <a:t> erect to divaricate, slender or stout</a:t>
            </a:r>
            <a:r>
              <a:rPr lang="en-US" dirty="0" smtClean="0"/>
              <a:t>.</a:t>
            </a:r>
          </a:p>
          <a:p>
            <a:r>
              <a:rPr lang="en-US" dirty="0" smtClean="0"/>
              <a:t>Native and Non-Native species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783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Bouteloua</a:t>
            </a:r>
            <a:r>
              <a:rPr lang="en-US" i="1" dirty="0" smtClean="0"/>
              <a:t> </a:t>
            </a:r>
            <a:r>
              <a:rPr lang="en-US" i="1" dirty="0" err="1" smtClean="0"/>
              <a:t>aristidoides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73050"/>
            <a:ext cx="2534642" cy="337952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BOAR</a:t>
            </a:r>
          </a:p>
          <a:p>
            <a:r>
              <a:rPr lang="en-US" dirty="0" smtClean="0"/>
              <a:t>Common name: Needle-</a:t>
            </a:r>
            <a:r>
              <a:rPr lang="en-US" dirty="0" err="1" smtClean="0"/>
              <a:t>grama</a:t>
            </a:r>
            <a:endParaRPr lang="en-US" dirty="0" smtClean="0"/>
          </a:p>
          <a:p>
            <a:r>
              <a:rPr lang="en-US" dirty="0"/>
              <a:t>Family: 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Habitat: loamy sand</a:t>
            </a:r>
          </a:p>
          <a:p>
            <a:r>
              <a:rPr lang="en-US" dirty="0" smtClean="0"/>
              <a:t>Description: </a:t>
            </a:r>
            <a:r>
              <a:rPr lang="en-US" b="1" dirty="0"/>
              <a:t>Plant</a:t>
            </a:r>
            <a:r>
              <a:rPr lang="en-US" dirty="0"/>
              <a:t>: Annual grass to 50 cm; blades 2-5 cm long, &lt;2mm wide, flat or folded; panicles 3-10 cm with 4-15 branches; branches one-sided, 10-45 mm, delicate, deciduous, densely pubescent with 2-10 </a:t>
            </a:r>
            <a:r>
              <a:rPr lang="en-US" dirty="0" err="1"/>
              <a:t>spikelets</a:t>
            </a:r>
            <a:r>
              <a:rPr lang="en-US" dirty="0"/>
              <a:t>/branch. </a:t>
            </a:r>
            <a:r>
              <a:rPr lang="en-US" b="1" dirty="0"/>
              <a:t>Ligules</a:t>
            </a:r>
            <a:r>
              <a:rPr lang="en-US" dirty="0"/>
              <a:t> 0.2-0.5 </a:t>
            </a:r>
            <a:r>
              <a:rPr lang="en-US" dirty="0" smtClean="0"/>
              <a:t>mm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Similar to, but much smaller than</a:t>
            </a:r>
          </a:p>
          <a:p>
            <a:r>
              <a:rPr lang="en-US" i="1" dirty="0" smtClean="0"/>
              <a:t>B. </a:t>
            </a:r>
            <a:r>
              <a:rPr lang="en-US" i="1" dirty="0" err="1" smtClean="0"/>
              <a:t>curtipendula</a:t>
            </a:r>
            <a:endParaRPr lang="en-US" i="1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24" y="3276600"/>
            <a:ext cx="3080084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1785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Sphaeralcea</a:t>
            </a:r>
            <a:r>
              <a:rPr lang="en-US" i="1" dirty="0" smtClean="0"/>
              <a:t> sp.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82700"/>
            <a:ext cx="5111750" cy="383381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SPHAE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Globemallow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Malvaceae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Habitat:</a:t>
            </a:r>
          </a:p>
          <a:p>
            <a:r>
              <a:rPr lang="en-US" dirty="0" smtClean="0"/>
              <a:t>Description: 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12672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Melampodium</a:t>
            </a:r>
            <a:r>
              <a:rPr lang="en-US" i="1" dirty="0" smtClean="0"/>
              <a:t> </a:t>
            </a:r>
            <a:r>
              <a:rPr lang="en-US" i="1" dirty="0" err="1" smtClean="0"/>
              <a:t>leucanthum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76200"/>
            <a:ext cx="3121152" cy="312115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300" dirty="0">
                <a:solidFill>
                  <a:prstClr val="black"/>
                </a:solidFill>
              </a:rPr>
              <a:t>USDA Code: </a:t>
            </a:r>
            <a:r>
              <a:rPr lang="en-US" dirty="0" smtClean="0"/>
              <a:t>MELE2</a:t>
            </a:r>
          </a:p>
          <a:p>
            <a:r>
              <a:rPr lang="en-US" dirty="0"/>
              <a:t>Common Name: Plains </a:t>
            </a:r>
            <a:r>
              <a:rPr lang="en-US" dirty="0" err="1" smtClean="0"/>
              <a:t>blackfoot</a:t>
            </a:r>
            <a:r>
              <a:rPr lang="en-US" dirty="0" smtClean="0"/>
              <a:t> daisy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</a:t>
            </a:r>
            <a:r>
              <a:rPr lang="en-US" dirty="0"/>
              <a:t>: Open sites, grasslands, </a:t>
            </a:r>
            <a:r>
              <a:rPr lang="en-US" dirty="0" err="1"/>
              <a:t>roadcuts</a:t>
            </a:r>
            <a:r>
              <a:rPr lang="en-US" dirty="0"/>
              <a:t>, arid or desert scrublands; (200-)1000-2000(-2500) m</a:t>
            </a:r>
            <a:endParaRPr lang="en-US" dirty="0" smtClean="0"/>
          </a:p>
          <a:p>
            <a:r>
              <a:rPr lang="en-US" dirty="0"/>
              <a:t>Description</a:t>
            </a:r>
            <a:r>
              <a:rPr lang="en-US" dirty="0" smtClean="0"/>
              <a:t>: Perennials </a:t>
            </a:r>
            <a:r>
              <a:rPr lang="en-US" dirty="0"/>
              <a:t>or subshrubs, 12-40(-60) cm. Leaf blades lanceolate, linear-oblong, or linear, 20-35(-45) × 1-10(-12) mm, lengths 3-8+ times widths, pinnately lobed, lobes 1-6, ultimate margins entire. Peduncles 3-7 cm. Outer </a:t>
            </a:r>
            <a:r>
              <a:rPr lang="en-US" dirty="0" err="1"/>
              <a:t>phyllaries</a:t>
            </a:r>
            <a:r>
              <a:rPr lang="en-US" dirty="0"/>
              <a:t> 5, connate 1/2-3/5 their lengths, ovate, 5-7 mm. Ray florets 8-13; corollas cream-white (sometimes purplish </a:t>
            </a:r>
            <a:r>
              <a:rPr lang="en-US" dirty="0" err="1"/>
              <a:t>abaxially</a:t>
            </a:r>
            <a:r>
              <a:rPr lang="en-US" dirty="0"/>
              <a:t>), laminae oblong-elliptic, 7-13 × 2.5-8 mm. Disc florets 25-50. 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438400"/>
            <a:ext cx="3202800" cy="32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5208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Talinum</a:t>
            </a:r>
            <a:r>
              <a:rPr lang="en-US" i="1" dirty="0" smtClean="0"/>
              <a:t> </a:t>
            </a:r>
            <a:r>
              <a:rPr lang="en-US" i="1" dirty="0" err="1" smtClean="0"/>
              <a:t>aurantiacum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1943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USDA Code: TAAU</a:t>
            </a:r>
            <a:endParaRPr lang="en-US" dirty="0" smtClean="0"/>
          </a:p>
          <a:p>
            <a:r>
              <a:rPr lang="en-US" dirty="0"/>
              <a:t>Common Name: Orange </a:t>
            </a:r>
            <a:r>
              <a:rPr lang="en-US" dirty="0" err="1" smtClean="0"/>
              <a:t>flameflower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Portulacaeae</a:t>
            </a:r>
            <a:endParaRPr lang="en-US" dirty="0" smtClean="0"/>
          </a:p>
          <a:p>
            <a:r>
              <a:rPr lang="en-US" dirty="0" smtClean="0"/>
              <a:t>Previous names: </a:t>
            </a:r>
            <a:r>
              <a:rPr lang="en-US" i="1" dirty="0" err="1" smtClean="0"/>
              <a:t>Phemeranthus</a:t>
            </a:r>
            <a:r>
              <a:rPr lang="en-US" i="1" dirty="0" smtClean="0"/>
              <a:t> </a:t>
            </a:r>
            <a:r>
              <a:rPr lang="en-US" i="1" dirty="0" err="1" smtClean="0"/>
              <a:t>aurantiacus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 smtClean="0"/>
              <a:t>Usually on rocky slopes, sometimes in gravelly flats.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b="1" dirty="0"/>
              <a:t>Plants</a:t>
            </a:r>
            <a:r>
              <a:rPr lang="en-US" dirty="0"/>
              <a:t> to 5 </a:t>
            </a:r>
            <a:r>
              <a:rPr lang="en-US" dirty="0" err="1"/>
              <a:t>dm</a:t>
            </a:r>
            <a:r>
              <a:rPr lang="en-US" dirty="0"/>
              <a:t>; roots woody-tuberous. </a:t>
            </a:r>
            <a:r>
              <a:rPr lang="en-US" b="1" dirty="0"/>
              <a:t>Stems</a:t>
            </a:r>
            <a:r>
              <a:rPr lang="en-US" dirty="0"/>
              <a:t> erect, simple or branching, slender to stout, sometimes </a:t>
            </a:r>
            <a:r>
              <a:rPr lang="en-US" dirty="0" err="1"/>
              <a:t>suffrutescent</a:t>
            </a:r>
            <a:r>
              <a:rPr lang="en-US" dirty="0"/>
              <a:t>. </a:t>
            </a:r>
            <a:r>
              <a:rPr lang="en-US" b="1" dirty="0"/>
              <a:t>Leaves</a:t>
            </a:r>
            <a:r>
              <a:rPr lang="en-US" dirty="0"/>
              <a:t> </a:t>
            </a:r>
            <a:r>
              <a:rPr lang="en-US" dirty="0" err="1"/>
              <a:t>subsessile</a:t>
            </a:r>
            <a:r>
              <a:rPr lang="en-US" dirty="0"/>
              <a:t>; blade narrowly </a:t>
            </a:r>
            <a:r>
              <a:rPr lang="en-US" dirty="0" smtClean="0"/>
              <a:t>planate, narrowly </a:t>
            </a:r>
            <a:r>
              <a:rPr lang="en-US" dirty="0"/>
              <a:t>lanceolate or rarely oblanceolate, to 6 cm, base attenuate. </a:t>
            </a:r>
            <a:r>
              <a:rPr lang="en-US" b="1" dirty="0"/>
              <a:t>Inflorescences:</a:t>
            </a:r>
            <a:r>
              <a:rPr lang="en-US" dirty="0"/>
              <a:t> flowers usually solitary, sometimes in 2-3-flowered </a:t>
            </a:r>
            <a:r>
              <a:rPr lang="en-US" dirty="0" err="1"/>
              <a:t>cymules</a:t>
            </a:r>
            <a:r>
              <a:rPr lang="en-US" dirty="0"/>
              <a:t>. </a:t>
            </a:r>
            <a:r>
              <a:rPr lang="en-US" b="1" dirty="0"/>
              <a:t>Flowers:</a:t>
            </a:r>
            <a:r>
              <a:rPr lang="en-US" dirty="0"/>
              <a:t> sepals deciduous, ovate, sometimes cuspidate, 5-10 mm; </a:t>
            </a:r>
            <a:r>
              <a:rPr lang="en-US" dirty="0" smtClean="0"/>
              <a:t>petals </a:t>
            </a:r>
            <a:r>
              <a:rPr lang="en-US" dirty="0"/>
              <a:t>orange, sometimes reddish, rarely pinkish, obovate, 9-15(-25) mm; stamens usually 20-30; stigmas 3, linear; pedicel often recurving in fruit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TAPO5</a:t>
            </a:r>
            <a:r>
              <a:rPr lang="en-US" dirty="0" smtClean="0"/>
              <a:t> has narrower leaves and yellow flowers.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3370050" cy="44934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733800"/>
            <a:ext cx="3429000" cy="2286000"/>
          </a:xfrm>
        </p:spPr>
      </p:pic>
    </p:spTree>
    <p:extLst>
      <p:ext uri="{BB962C8B-B14F-4D97-AF65-F5344CB8AC3E}">
        <p14:creationId xmlns:p14="http://schemas.microsoft.com/office/powerpoint/2010/main" val="247367638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Xanthisma</a:t>
            </a:r>
            <a:r>
              <a:rPr lang="en-US" i="1" dirty="0" smtClean="0"/>
              <a:t> </a:t>
            </a:r>
            <a:r>
              <a:rPr lang="en-US" i="1" dirty="0" err="1" smtClean="0"/>
              <a:t>spinulosum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200401"/>
            <a:ext cx="3878798" cy="26559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MAPI</a:t>
            </a:r>
            <a:endParaRPr lang="en-US" dirty="0" smtClean="0"/>
          </a:p>
          <a:p>
            <a:r>
              <a:rPr lang="en-US" dirty="0"/>
              <a:t>Common Name: Lacy </a:t>
            </a:r>
            <a:r>
              <a:rPr lang="en-US" dirty="0" smtClean="0"/>
              <a:t>sleep-daisy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r>
              <a:rPr lang="en-US" dirty="0" smtClean="0"/>
              <a:t>Previous names: </a:t>
            </a:r>
            <a:r>
              <a:rPr lang="en-US" i="1" dirty="0" err="1" smtClean="0"/>
              <a:t>Machaeranthera</a:t>
            </a:r>
            <a:r>
              <a:rPr lang="en-US" i="1" dirty="0" smtClean="0"/>
              <a:t> </a:t>
            </a:r>
            <a:r>
              <a:rPr lang="en-US" i="1" dirty="0" err="1" smtClean="0"/>
              <a:t>pinnatifida</a:t>
            </a:r>
            <a:endParaRPr lang="en-US" dirty="0" smtClean="0"/>
          </a:p>
          <a:p>
            <a:r>
              <a:rPr lang="en-US" dirty="0" smtClean="0"/>
              <a:t>Habitat:</a:t>
            </a:r>
          </a:p>
          <a:p>
            <a:r>
              <a:rPr lang="en-US" dirty="0" err="1" smtClean="0"/>
              <a:t>Description:</a:t>
            </a:r>
            <a:r>
              <a:rPr lang="en-US" dirty="0" err="1"/>
              <a:t>Perennial</a:t>
            </a:r>
            <a:r>
              <a:rPr lang="en-US" dirty="0"/>
              <a:t> forb to 50 cm </a:t>
            </a:r>
            <a:r>
              <a:rPr lang="en-US" b="1" dirty="0"/>
              <a:t>Leaves</a:t>
            </a:r>
            <a:r>
              <a:rPr lang="en-US" dirty="0"/>
              <a:t>: leaves entire, </a:t>
            </a:r>
            <a:r>
              <a:rPr lang="en-US" dirty="0" err="1"/>
              <a:t>spinulose</a:t>
            </a:r>
            <a:r>
              <a:rPr lang="en-US" dirty="0"/>
              <a:t>-toothed or lobed, the lobes bristle-tipped 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117348"/>
            <a:ext cx="3121152" cy="3121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376" y="4267200"/>
            <a:ext cx="3446640" cy="229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9300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Acleisanthes</a:t>
            </a:r>
            <a:r>
              <a:rPr lang="en-US" i="1" dirty="0" smtClean="0"/>
              <a:t> </a:t>
            </a:r>
            <a:r>
              <a:rPr lang="en-US" i="1" dirty="0" err="1" smtClean="0"/>
              <a:t>chenopodioides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" t="22266" b="11604"/>
          <a:stretch/>
        </p:blipFill>
        <p:spPr>
          <a:xfrm>
            <a:off x="5029200" y="685800"/>
            <a:ext cx="4018092" cy="38697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USDA Code: AMCH3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Goosefood</a:t>
            </a:r>
            <a:r>
              <a:rPr lang="en-US" dirty="0"/>
              <a:t> </a:t>
            </a:r>
            <a:r>
              <a:rPr lang="en-US" dirty="0" err="1" smtClean="0"/>
              <a:t>moonpod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Nyctaginaceae</a:t>
            </a:r>
            <a:endParaRPr lang="en-US" dirty="0" smtClean="0"/>
          </a:p>
          <a:p>
            <a:r>
              <a:rPr lang="en-US" dirty="0" smtClean="0"/>
              <a:t>Previous names: </a:t>
            </a:r>
            <a:r>
              <a:rPr lang="en-US" i="1" dirty="0" err="1" smtClean="0"/>
              <a:t>Ammocodon</a:t>
            </a:r>
            <a:r>
              <a:rPr lang="en-US" i="1" dirty="0" smtClean="0"/>
              <a:t> </a:t>
            </a:r>
            <a:r>
              <a:rPr lang="en-US" i="1" dirty="0" err="1" smtClean="0"/>
              <a:t>chenopodioides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Dry</a:t>
            </a:r>
            <a:r>
              <a:rPr lang="en-US" dirty="0"/>
              <a:t>, sandy, and gravelly areas, rock, </a:t>
            </a:r>
            <a:r>
              <a:rPr lang="en-US" dirty="0" err="1"/>
              <a:t>gypseous</a:t>
            </a:r>
            <a:r>
              <a:rPr lang="en-US" dirty="0"/>
              <a:t> clay</a:t>
            </a:r>
            <a:endParaRPr lang="en-US" dirty="0" smtClean="0"/>
          </a:p>
          <a:p>
            <a:r>
              <a:rPr lang="en-US" dirty="0" err="1" smtClean="0"/>
              <a:t>Description:</a:t>
            </a:r>
            <a:r>
              <a:rPr lang="en-US" dirty="0" err="1"/>
              <a:t>herbaceous</a:t>
            </a:r>
            <a:r>
              <a:rPr lang="en-US" dirty="0"/>
              <a:t>, overall lightly pubescent with white, T-shaped minute hairs. </a:t>
            </a:r>
            <a:r>
              <a:rPr lang="en-US" b="1" dirty="0"/>
              <a:t>Stems</a:t>
            </a:r>
            <a:r>
              <a:rPr lang="en-US" dirty="0"/>
              <a:t> erect or ascending, sparsely to moderately leafy, 15-40 cm. </a:t>
            </a:r>
            <a:r>
              <a:rPr lang="en-US" b="1" dirty="0"/>
              <a:t>Leaves</a:t>
            </a:r>
            <a:r>
              <a:rPr lang="en-US" dirty="0"/>
              <a:t> dull green when fresh or dry, petiolate, those of a pair very unequal (the smaller often less than </a:t>
            </a:r>
            <a:r>
              <a:rPr lang="en-US" baseline="30000" dirty="0"/>
              <a:t>1</a:t>
            </a:r>
            <a:r>
              <a:rPr lang="en-US" dirty="0"/>
              <a:t>/2 the size of the larger), gradually reduced toward inflorescence, fleshy; petiole 5-45 mm; blade ovate to ovate-oblong or </a:t>
            </a:r>
            <a:r>
              <a:rPr lang="en-US" dirty="0" err="1"/>
              <a:t>deltate</a:t>
            </a:r>
            <a:r>
              <a:rPr lang="en-US" dirty="0"/>
              <a:t>, 15-50 × 6-40 mm, base rounded to </a:t>
            </a:r>
            <a:r>
              <a:rPr lang="en-US" dirty="0" err="1"/>
              <a:t>subcordate</a:t>
            </a:r>
            <a:r>
              <a:rPr lang="en-US" dirty="0"/>
              <a:t>, margins entire or undulate, apex acute, obtuse, or rounded. </a:t>
            </a:r>
            <a:r>
              <a:rPr lang="en-US" b="1" dirty="0"/>
              <a:t>Flowers</a:t>
            </a:r>
            <a:r>
              <a:rPr lang="en-US" dirty="0"/>
              <a:t> 3-25 in umbellate clusters, in forks of branches and distal axils, and terminal on branches; pedicel 1-4 mm; </a:t>
            </a:r>
            <a:r>
              <a:rPr lang="en-US" dirty="0" err="1"/>
              <a:t>perianth</a:t>
            </a:r>
            <a:r>
              <a:rPr lang="en-US" dirty="0"/>
              <a:t> 4-6 mm, tube greenish pink, limbs pink to lavender, 4-6 mm diam.; stamens 2(-3), widely spreading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966103"/>
            <a:ext cx="3085791" cy="273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380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Boerhavia</a:t>
            </a:r>
            <a:r>
              <a:rPr lang="en-US" i="1" dirty="0" smtClean="0"/>
              <a:t> sp.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030" y="0"/>
            <a:ext cx="3054350" cy="229076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BOERH2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Spiderling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Nyctaginaceae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</a:t>
            </a:r>
          </a:p>
          <a:p>
            <a:r>
              <a:rPr lang="en-US" dirty="0" err="1" smtClean="0"/>
              <a:t>Description:</a:t>
            </a:r>
            <a:r>
              <a:rPr lang="en-US" b="1" dirty="0" err="1"/>
              <a:t>Herbs</a:t>
            </a:r>
            <a:r>
              <a:rPr lang="en-US" b="1" dirty="0"/>
              <a:t>,</a:t>
            </a:r>
            <a:r>
              <a:rPr lang="en-US" dirty="0"/>
              <a:t> annual or perennial, sometimes </a:t>
            </a:r>
            <a:r>
              <a:rPr lang="en-US" dirty="0" err="1"/>
              <a:t>suffrutescent</a:t>
            </a:r>
            <a:r>
              <a:rPr lang="en-US" dirty="0"/>
              <a:t> at base, slender, often glandular, glabrous, or pubescent, from slender and soft or stout, ± woody, and ropelike or fusiform taproot. </a:t>
            </a:r>
            <a:r>
              <a:rPr lang="en-US" b="1" dirty="0"/>
              <a:t>Stems</a:t>
            </a:r>
            <a:r>
              <a:rPr lang="en-US" dirty="0"/>
              <a:t> procumbent, decumbent, ascending, or erect, unarmed, with or without glutinous bands on internodes. </a:t>
            </a:r>
            <a:r>
              <a:rPr lang="en-US" b="1" dirty="0"/>
              <a:t>Leaves</a:t>
            </a:r>
            <a:r>
              <a:rPr lang="en-US" dirty="0"/>
              <a:t> petiolate, pairs unequal in size in each pair; blade thin or thick and slightly fleshy, base symmetric to asymmetric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362200"/>
            <a:ext cx="4572001" cy="298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4046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Rumex</a:t>
            </a:r>
            <a:r>
              <a:rPr lang="en-US" i="1" dirty="0" smtClean="0"/>
              <a:t> </a:t>
            </a:r>
            <a:r>
              <a:rPr lang="en-US" i="1" dirty="0" err="1" smtClean="0"/>
              <a:t>hymenosepalus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USDA Code: RUHY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Cainagre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Polygonaceae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</a:t>
            </a:r>
            <a:r>
              <a:rPr lang="en-US" dirty="0"/>
              <a:t>: </a:t>
            </a:r>
            <a:r>
              <a:rPr lang="en-US" dirty="0" smtClean="0"/>
              <a:t>Flowering </a:t>
            </a:r>
            <a:r>
              <a:rPr lang="en-US" dirty="0"/>
              <a:t>spring. Sandy and rocky places: plains, slopes, stream beds, alkaline soils; </a:t>
            </a:r>
            <a:endParaRPr lang="en-US" dirty="0" smtClean="0"/>
          </a:p>
          <a:p>
            <a:r>
              <a:rPr lang="en-US" dirty="0" smtClean="0"/>
              <a:t>Description</a:t>
            </a:r>
            <a:r>
              <a:rPr lang="en-US" dirty="0"/>
              <a:t>: Plants perennial, glabrous or indistinctly </a:t>
            </a:r>
            <a:r>
              <a:rPr lang="en-US" dirty="0" err="1"/>
              <a:t>papillose</a:t>
            </a:r>
            <a:r>
              <a:rPr lang="en-US" dirty="0"/>
              <a:t>-pubescent, with distinctly tuberous roots and short rhizomes. Stems usually erect, rarely ascending, branched above middle, 25-90(-100) cm. Leaves: </a:t>
            </a:r>
            <a:r>
              <a:rPr lang="en-US" dirty="0" err="1"/>
              <a:t>ocrea</a:t>
            </a:r>
            <a:r>
              <a:rPr lang="en-US" dirty="0"/>
              <a:t> prominent and persistent at maturity, whitish or silvery white, membranous; blade oblong, oblong-elliptic, or obovate-lanceolate, (5-)8-30 × 2-8(-12) cm, base cuneate or narrowly cuneate, margins entire, flat or indistinctly crisped, apex acute or acuminate, rarely obtuse. Inflorescences terminal, occupying distal 1/ 2 of stem, narrowly </a:t>
            </a:r>
            <a:r>
              <a:rPr lang="en-US" dirty="0" err="1"/>
              <a:t>paniculate</a:t>
            </a:r>
            <a:r>
              <a:rPr lang="en-US" dirty="0"/>
              <a:t>, rarely simple. Pedicels articulated near middle or in proximal 1/ 3, filiform, 5-15(-20) mm, articulation indistinct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Native, and sometimes noxious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124200"/>
            <a:ext cx="4495800" cy="29972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52400"/>
            <a:ext cx="3505200" cy="3505200"/>
          </a:xfrm>
        </p:spPr>
      </p:pic>
    </p:spTree>
    <p:extLst>
      <p:ext uri="{BB962C8B-B14F-4D97-AF65-F5344CB8AC3E}">
        <p14:creationId xmlns:p14="http://schemas.microsoft.com/office/powerpoint/2010/main" val="355028997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Lepidium</a:t>
            </a:r>
            <a:r>
              <a:rPr lang="en-US" i="1" dirty="0" smtClean="0"/>
              <a:t> </a:t>
            </a:r>
            <a:r>
              <a:rPr lang="en-US" i="1" dirty="0" err="1" smtClean="0"/>
              <a:t>montanum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611" y="457200"/>
            <a:ext cx="3692576" cy="566896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1943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USDA Code: LEMO2</a:t>
            </a:r>
            <a:endParaRPr lang="en-US" dirty="0" smtClean="0"/>
          </a:p>
          <a:p>
            <a:r>
              <a:rPr lang="en-US" dirty="0" smtClean="0"/>
              <a:t>Common Name: Mountain </a:t>
            </a:r>
            <a:r>
              <a:rPr lang="en-US" dirty="0" err="1" smtClean="0"/>
              <a:t>pepperweed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Brassicaceae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Habitat: Sandy, gravelly, often saline soils; 800-2100 m. 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b="1" dirty="0"/>
              <a:t>Plant</a:t>
            </a:r>
            <a:r>
              <a:rPr lang="en-US" dirty="0"/>
              <a:t>: Biennial to shrub-like, rounded; root crown simple or branched; stems generally ± erect, 1-several, (1)2-4 </a:t>
            </a:r>
            <a:r>
              <a:rPr lang="en-US" dirty="0" err="1"/>
              <a:t>dm</a:t>
            </a:r>
            <a:r>
              <a:rPr lang="en-US" dirty="0"/>
              <a:t>; branches 0 or many </a:t>
            </a:r>
            <a:r>
              <a:rPr lang="en-US" b="1" dirty="0"/>
              <a:t>Leaves</a:t>
            </a:r>
            <a:r>
              <a:rPr lang="en-US" dirty="0"/>
              <a:t>: alternate; basal 3-15 cm, pinnately lobed, lobes generally dentate or dissected; </a:t>
            </a:r>
            <a:r>
              <a:rPr lang="en-US" dirty="0" err="1"/>
              <a:t>cauline</a:t>
            </a:r>
            <a:r>
              <a:rPr lang="en-US" dirty="0"/>
              <a:t> reduced, upper generally entire, </a:t>
            </a:r>
            <a:r>
              <a:rPr lang="en-US" dirty="0" err="1"/>
              <a:t>petioled</a:t>
            </a:r>
            <a:r>
              <a:rPr lang="en-US" dirty="0"/>
              <a:t> to not </a:t>
            </a:r>
            <a:r>
              <a:rPr lang="en-US" b="1" dirty="0"/>
              <a:t>INFLORESCENCE</a:t>
            </a:r>
            <a:r>
              <a:rPr lang="en-US" dirty="0"/>
              <a:t>: racemes, 2-4 cm, many-flowered </a:t>
            </a:r>
            <a:r>
              <a:rPr lang="en-US" b="1" dirty="0"/>
              <a:t>Flowers</a:t>
            </a:r>
            <a:r>
              <a:rPr lang="en-US" dirty="0"/>
              <a:t>: small, bisexual; sepals 4, free, 1.2 mm, hairs 0 to sparse; petals ± 2 mm, white to pale cream; stamens (2)6; ovary 1, superior, chambers generally 2, septum membranous, connecting 2 parietal placentas, style 1, stigma simple or 2-lobed </a:t>
            </a:r>
            <a:r>
              <a:rPr lang="en-US" b="1" dirty="0"/>
              <a:t>Fruit</a:t>
            </a:r>
            <a:r>
              <a:rPr lang="en-US" dirty="0"/>
              <a:t>: capsule with 2 deciduous valves, 2.5-4 mm, ± ovate, glabrous, dehiscent; pedicel ± </a:t>
            </a:r>
            <a:r>
              <a:rPr lang="en-US" dirty="0" err="1"/>
              <a:t>cylindric</a:t>
            </a:r>
            <a:r>
              <a:rPr lang="en-US" dirty="0"/>
              <a:t>, </a:t>
            </a:r>
            <a:r>
              <a:rPr lang="en-US" dirty="0" smtClean="0"/>
              <a:t>slender</a:t>
            </a:r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52741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Peganum</a:t>
            </a:r>
            <a:r>
              <a:rPr lang="en-US" i="1" dirty="0" smtClean="0"/>
              <a:t> </a:t>
            </a:r>
            <a:r>
              <a:rPr lang="en-US" i="1" dirty="0" err="1" smtClean="0"/>
              <a:t>harmala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0" y="3848947"/>
            <a:ext cx="4502150" cy="30014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Codes: PEHA</a:t>
            </a:r>
          </a:p>
          <a:p>
            <a:r>
              <a:rPr lang="en-US" dirty="0" smtClean="0"/>
              <a:t>Common Name: African rue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Nitrariaceae</a:t>
            </a:r>
            <a:endParaRPr lang="en-US" dirty="0" smtClean="0"/>
          </a:p>
          <a:p>
            <a:r>
              <a:rPr lang="en-US" dirty="0" smtClean="0"/>
              <a:t>Habitat: Dry waste areas</a:t>
            </a:r>
          </a:p>
          <a:p>
            <a:r>
              <a:rPr lang="en-US" dirty="0" smtClean="0"/>
              <a:t>Description: smells </a:t>
            </a:r>
            <a:r>
              <a:rPr lang="en-US" dirty="0"/>
              <a:t>foul when crushed. It is a much branched </a:t>
            </a:r>
            <a:r>
              <a:rPr lang="en-US" dirty="0" err="1"/>
              <a:t>suffrutescent</a:t>
            </a:r>
            <a:r>
              <a:rPr lang="en-US" dirty="0"/>
              <a:t> perennial. The leaves are </a:t>
            </a:r>
            <a:r>
              <a:rPr lang="en-US" dirty="0" err="1"/>
              <a:t>pinnatifid</a:t>
            </a:r>
            <a:r>
              <a:rPr lang="en-US" dirty="0"/>
              <a:t> with linear, glabrous segments. There are four or five white petals that have greenish veins visible and 8-10 stamens with filaments that are dilated at the base. The fruit is a nearly globose capsule that contains many seeds</a:t>
            </a:r>
            <a:endParaRPr lang="en-US" dirty="0" smtClean="0"/>
          </a:p>
          <a:p>
            <a:r>
              <a:rPr lang="en-US" b="1" dirty="0" smtClean="0"/>
              <a:t>Invasive </a:t>
            </a:r>
            <a:r>
              <a:rPr lang="en-US" b="1" dirty="0" smtClean="0"/>
              <a:t>&amp; noxious weed</a:t>
            </a:r>
            <a:endParaRPr lang="en-US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44360"/>
            <a:ext cx="4480560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0139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Talinum</a:t>
            </a:r>
            <a:r>
              <a:rPr lang="en-US" i="1" dirty="0" smtClean="0"/>
              <a:t> </a:t>
            </a:r>
            <a:r>
              <a:rPr lang="en-US" i="1" dirty="0" err="1" smtClean="0"/>
              <a:t>polygaloides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USDA Code: TAPO5</a:t>
            </a:r>
          </a:p>
          <a:p>
            <a:r>
              <a:rPr lang="en-US" dirty="0" smtClean="0"/>
              <a:t>Common Name: Orange </a:t>
            </a:r>
            <a:r>
              <a:rPr lang="en-US" dirty="0" err="1" smtClean="0"/>
              <a:t>Flameflower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Portulacaceae</a:t>
            </a:r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 smtClean="0"/>
              <a:t>Usually in low-lying, clayey areas, especially in </a:t>
            </a:r>
            <a:r>
              <a:rPr lang="en-US" dirty="0" err="1" smtClean="0"/>
              <a:t>tobosa</a:t>
            </a:r>
            <a:r>
              <a:rPr lang="en-US" dirty="0" smtClean="0"/>
              <a:t> or </a:t>
            </a:r>
            <a:r>
              <a:rPr lang="en-US" dirty="0" err="1" smtClean="0"/>
              <a:t>burrograss</a:t>
            </a:r>
            <a:r>
              <a:rPr lang="en-US" dirty="0" smtClean="0"/>
              <a:t> grassland.</a:t>
            </a:r>
            <a:endParaRPr lang="en-US" dirty="0" smtClean="0"/>
          </a:p>
          <a:p>
            <a:r>
              <a:rPr lang="en-US" dirty="0" smtClean="0"/>
              <a:t>Description: Herbs </a:t>
            </a:r>
            <a:r>
              <a:rPr lang="en-US" dirty="0"/>
              <a:t>to 5 </a:t>
            </a:r>
            <a:r>
              <a:rPr lang="en-US" dirty="0" err="1"/>
              <a:t>dm</a:t>
            </a:r>
            <a:r>
              <a:rPr lang="en-US" dirty="0"/>
              <a:t> tall. ROOTS woody tuberous. STEMS simple or branching, erect, sometimes </a:t>
            </a:r>
            <a:r>
              <a:rPr lang="en-US" dirty="0" err="1"/>
              <a:t>suffrutescent</a:t>
            </a:r>
            <a:r>
              <a:rPr lang="en-US" dirty="0"/>
              <a:t>. </a:t>
            </a:r>
            <a:r>
              <a:rPr lang="en-US" b="1" dirty="0"/>
              <a:t>LEAVES</a:t>
            </a:r>
            <a:r>
              <a:rPr lang="en-US" dirty="0"/>
              <a:t>: </a:t>
            </a:r>
            <a:r>
              <a:rPr lang="en-US" dirty="0" err="1"/>
              <a:t>subsessile</a:t>
            </a:r>
            <a:r>
              <a:rPr lang="en-US" dirty="0"/>
              <a:t>; blades </a:t>
            </a:r>
            <a:r>
              <a:rPr lang="en-US" dirty="0" smtClean="0"/>
              <a:t>linear, basally </a:t>
            </a:r>
            <a:r>
              <a:rPr lang="en-US" dirty="0"/>
              <a:t>attenuate, to 6 cm long. </a:t>
            </a:r>
            <a:r>
              <a:rPr lang="en-US" b="1" dirty="0"/>
              <a:t>INFLORESCENCE</a:t>
            </a:r>
            <a:r>
              <a:rPr lang="en-US" dirty="0"/>
              <a:t>: lateral with flowers inserted singly or occasionally in </a:t>
            </a:r>
            <a:r>
              <a:rPr lang="en-US" dirty="0" err="1"/>
              <a:t>cymules</a:t>
            </a:r>
            <a:r>
              <a:rPr lang="en-US" dirty="0"/>
              <a:t>; pedicels often recurving in fruit. </a:t>
            </a:r>
            <a:r>
              <a:rPr lang="en-US" b="1" dirty="0"/>
              <a:t>FLOWERS</a:t>
            </a:r>
            <a:r>
              <a:rPr lang="en-US" dirty="0"/>
              <a:t>: sepals ovate, sometimes cuspidate, 5-10 mm long, deciduous; petals obovate, 9-15(-25) mm long, </a:t>
            </a:r>
            <a:r>
              <a:rPr lang="en-US" dirty="0" smtClean="0"/>
              <a:t>yellow; </a:t>
            </a:r>
            <a:r>
              <a:rPr lang="en-US" dirty="0"/>
              <a:t>stamens usually 20-30; stigmas 3, linear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TAAU</a:t>
            </a:r>
            <a:r>
              <a:rPr lang="en-US" dirty="0" smtClean="0"/>
              <a:t> has wider leaves and orange flowers.</a:t>
            </a:r>
            <a:endParaRPr lang="en-US" dirty="0" smtClean="0"/>
          </a:p>
          <a:p>
            <a:r>
              <a:rPr lang="en-US" dirty="0" smtClean="0"/>
              <a:t>Native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800" y="0"/>
            <a:ext cx="5421200" cy="3613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613251"/>
            <a:ext cx="4892040" cy="326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78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Bouteloua</a:t>
            </a:r>
            <a:r>
              <a:rPr lang="en-US" i="1" dirty="0" smtClean="0"/>
              <a:t> </a:t>
            </a:r>
            <a:r>
              <a:rPr lang="en-US" i="1" dirty="0" err="1" smtClean="0"/>
              <a:t>eriopoda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81000"/>
            <a:ext cx="5436327" cy="3124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194300"/>
          </a:xfrm>
        </p:spPr>
        <p:txBody>
          <a:bodyPr/>
          <a:lstStyle/>
          <a:p>
            <a:r>
              <a:rPr lang="en-US" dirty="0" smtClean="0"/>
              <a:t>USDA code: BOER4</a:t>
            </a:r>
          </a:p>
          <a:p>
            <a:r>
              <a:rPr lang="en-US" dirty="0" smtClean="0"/>
              <a:t>Common name: Black </a:t>
            </a:r>
            <a:r>
              <a:rPr lang="en-US" dirty="0" err="1" smtClean="0"/>
              <a:t>grama</a:t>
            </a:r>
            <a:endParaRPr lang="en-US" dirty="0" smtClean="0"/>
          </a:p>
          <a:p>
            <a:r>
              <a:rPr lang="en-US" dirty="0"/>
              <a:t>Family: 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/>
          </a:p>
          <a:p>
            <a:r>
              <a:rPr lang="en-US" dirty="0"/>
              <a:t>Habitat</a:t>
            </a:r>
            <a:r>
              <a:rPr lang="en-US" dirty="0" smtClean="0"/>
              <a:t>: grows </a:t>
            </a:r>
            <a:r>
              <a:rPr lang="en-US" dirty="0"/>
              <a:t>on dry plains, foothills, and open forested slopes, often in shrubby habitats, and also in waste ground. It is usually found between 1000-1800 m, but extends to 2500 m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Description: Stoloniferous perennial grass to 60 cm, </a:t>
            </a:r>
            <a:r>
              <a:rPr lang="en-US" dirty="0" err="1"/>
              <a:t>stolons</a:t>
            </a:r>
            <a:r>
              <a:rPr lang="en-US" dirty="0"/>
              <a:t> woolly-pubescent, culms wiry, decumbent, often rooting at nodes, lower internodes woolly; blades 3-6 cm long, &lt;2mm wide; panicles 2-15 cm with 2-8 branches; branches persistent, with 8-18 </a:t>
            </a:r>
            <a:r>
              <a:rPr lang="en-US" dirty="0" err="1"/>
              <a:t>spikelets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6576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3056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Shrubs and Subshrubs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0169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Larrea</a:t>
            </a:r>
            <a:r>
              <a:rPr lang="en-US" i="1" dirty="0" smtClean="0"/>
              <a:t> </a:t>
            </a:r>
            <a:r>
              <a:rPr lang="en-US" i="1" dirty="0" err="1" smtClean="0"/>
              <a:t>tridentata</a:t>
            </a:r>
            <a:endParaRPr lang="en-US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52400"/>
            <a:ext cx="3317875" cy="2211917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LATR2</a:t>
            </a:r>
          </a:p>
          <a:p>
            <a:r>
              <a:rPr lang="en-US" dirty="0" smtClean="0"/>
              <a:t>Common name: Creosote bush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Zygophllaceae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Sandy soils</a:t>
            </a:r>
          </a:p>
          <a:p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dirty="0"/>
              <a:t>Shrub to 2 m </a:t>
            </a:r>
            <a:r>
              <a:rPr lang="en-US" b="1" dirty="0"/>
              <a:t>Leaves</a:t>
            </a:r>
            <a:r>
              <a:rPr lang="en-US" dirty="0"/>
              <a:t>: leaves two-lobed </a:t>
            </a:r>
            <a:r>
              <a:rPr lang="en-US" b="1" dirty="0"/>
              <a:t>Flowers</a:t>
            </a:r>
            <a:r>
              <a:rPr lang="en-US" dirty="0"/>
              <a:t>: flowers yellow, fruit a schizocarp covered in white hairs </a:t>
            </a:r>
            <a:r>
              <a:rPr lang="en-US" b="1" dirty="0"/>
              <a:t>Notes</a:t>
            </a:r>
            <a:r>
              <a:rPr lang="en-US" dirty="0"/>
              <a:t>: leaflets fused with rachis protruding in gap between them, may appear as a single dissected leaf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286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7475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Prosopis</a:t>
            </a:r>
            <a:r>
              <a:rPr lang="en-US" i="1" dirty="0" smtClean="0"/>
              <a:t> </a:t>
            </a:r>
            <a:r>
              <a:rPr lang="en-US" i="1" dirty="0" err="1" smtClean="0"/>
              <a:t>glandulosa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82700"/>
            <a:ext cx="5111750" cy="383381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PRGL2</a:t>
            </a:r>
          </a:p>
          <a:p>
            <a:r>
              <a:rPr lang="en-US" dirty="0" smtClean="0"/>
              <a:t>Common name: Honey mesquite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Fabaceae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anywhere there isn’t a creosote </a:t>
            </a:r>
            <a:r>
              <a:rPr lang="en-US" dirty="0" err="1" smtClean="0"/>
              <a:t>shrubland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r>
              <a:rPr lang="en-US" dirty="0" smtClean="0"/>
              <a:t>Description: bush with thorns, opposite leaflets </a:t>
            </a:r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84777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Gutierrezia</a:t>
            </a:r>
            <a:r>
              <a:rPr lang="en-US" i="1" dirty="0" smtClean="0"/>
              <a:t> </a:t>
            </a:r>
            <a:r>
              <a:rPr lang="en-US" i="1" dirty="0" err="1" smtClean="0"/>
              <a:t>sarothrae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495690"/>
            <a:ext cx="5111750" cy="34078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GUSA2</a:t>
            </a:r>
          </a:p>
          <a:p>
            <a:r>
              <a:rPr lang="en-US" dirty="0" smtClean="0"/>
              <a:t>Common name: Broom snakeweed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Habitat: </a:t>
            </a:r>
            <a:r>
              <a:rPr lang="en-US" dirty="0" smtClean="0">
                <a:effectLst/>
              </a:rPr>
              <a:t>Grasslands, deserts, montane areas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Description: </a:t>
            </a:r>
            <a:r>
              <a:rPr lang="en-US" dirty="0" smtClean="0">
                <a:effectLst/>
              </a:rPr>
              <a:t>Subshrub 1-6 </a:t>
            </a:r>
            <a:r>
              <a:rPr lang="en-US" dirty="0" err="1" smtClean="0">
                <a:effectLst/>
              </a:rPr>
              <a:t>dm</a:t>
            </a:r>
            <a:r>
              <a:rPr lang="en-US" dirty="0" smtClean="0">
                <a:effectLst/>
              </a:rPr>
              <a:t>; stems sprawling or upright, brown below, green or tan above </a:t>
            </a:r>
            <a:r>
              <a:rPr lang="en-US" b="1" dirty="0" smtClean="0">
                <a:effectLst/>
              </a:rPr>
              <a:t>Leaves</a:t>
            </a:r>
            <a:r>
              <a:rPr lang="en-US" dirty="0" smtClean="0">
                <a:effectLst/>
              </a:rPr>
              <a:t>: alternate, sometimes in axillary clusters, entire, gland-dotted, sometimes gummy, glabrous or minutely scabrous, dark gray-green, lance-linear if single, thread-like if clustered. Ray flowers 2-8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4537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Parthenium</a:t>
            </a:r>
            <a:r>
              <a:rPr lang="en-US" i="1" dirty="0" smtClean="0"/>
              <a:t> </a:t>
            </a:r>
            <a:r>
              <a:rPr lang="en-US" i="1" dirty="0" err="1" smtClean="0"/>
              <a:t>incanum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85800"/>
            <a:ext cx="5447570" cy="544757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PAIN2</a:t>
            </a:r>
          </a:p>
          <a:p>
            <a:r>
              <a:rPr lang="en-US" dirty="0" smtClean="0"/>
              <a:t>Common name: </a:t>
            </a:r>
            <a:r>
              <a:rPr lang="en-US" dirty="0" err="1" smtClean="0"/>
              <a:t>Mariola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Habitat: </a:t>
            </a:r>
            <a:r>
              <a:rPr lang="en-US" dirty="0" smtClean="0">
                <a:effectLst/>
              </a:rPr>
              <a:t>Openings in desert scrub, often on limestone soils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Description: </a:t>
            </a:r>
            <a:r>
              <a:rPr lang="en-US" dirty="0" smtClean="0">
                <a:effectLst/>
              </a:rPr>
              <a:t>Shrub to 70 cm; herbage grey-</a:t>
            </a:r>
            <a:r>
              <a:rPr lang="en-US" dirty="0" err="1" smtClean="0">
                <a:effectLst/>
              </a:rPr>
              <a:t>tomentose</a:t>
            </a:r>
            <a:r>
              <a:rPr lang="en-US" dirty="0" smtClean="0">
                <a:effectLst/>
              </a:rPr>
              <a:t> </a:t>
            </a:r>
            <a:r>
              <a:rPr lang="en-US" b="1" dirty="0" smtClean="0">
                <a:effectLst/>
              </a:rPr>
              <a:t>Leaves</a:t>
            </a:r>
            <a:r>
              <a:rPr lang="en-US" dirty="0" smtClean="0">
                <a:effectLst/>
              </a:rPr>
              <a:t>: leaves alternate, </a:t>
            </a:r>
            <a:r>
              <a:rPr lang="en-US" dirty="0" err="1" smtClean="0">
                <a:effectLst/>
              </a:rPr>
              <a:t>pinnatifid</a:t>
            </a:r>
            <a:r>
              <a:rPr lang="en-US" dirty="0" smtClean="0">
                <a:effectLst/>
              </a:rPr>
              <a:t>, with blunt roundish lobes 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85034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Yucca </a:t>
            </a:r>
            <a:r>
              <a:rPr lang="en-US" i="1" dirty="0" err="1" smtClean="0"/>
              <a:t>elata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647281"/>
            <a:ext cx="5111750" cy="51046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YUEL</a:t>
            </a:r>
          </a:p>
          <a:p>
            <a:r>
              <a:rPr lang="en-US" dirty="0" err="1" smtClean="0"/>
              <a:t>Famiy</a:t>
            </a:r>
            <a:r>
              <a:rPr lang="en-US" dirty="0" smtClean="0"/>
              <a:t>: </a:t>
            </a:r>
            <a:r>
              <a:rPr lang="en-US" dirty="0" err="1" smtClean="0"/>
              <a:t>Asparagaceae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Habitat: Sandy soils</a:t>
            </a:r>
          </a:p>
          <a:p>
            <a:endParaRPr lang="en-US" dirty="0" smtClean="0"/>
          </a:p>
          <a:p>
            <a:r>
              <a:rPr lang="en-US" dirty="0" smtClean="0"/>
              <a:t>Description: Different from Yucca </a:t>
            </a:r>
            <a:r>
              <a:rPr lang="en-US" dirty="0" err="1" smtClean="0"/>
              <a:t>baccatta</a:t>
            </a:r>
            <a:r>
              <a:rPr lang="en-US" dirty="0" smtClean="0"/>
              <a:t> in that it is solitary and taller. Yucca </a:t>
            </a:r>
            <a:r>
              <a:rPr lang="en-US" dirty="0" err="1" smtClean="0"/>
              <a:t>Baccatta</a:t>
            </a:r>
            <a:r>
              <a:rPr lang="en-US" dirty="0" smtClean="0"/>
              <a:t> only gets ~3-4’ tall.</a:t>
            </a:r>
            <a:r>
              <a:rPr lang="en-US" dirty="0"/>
              <a:t> Rosette herb, mature specimens tree-like up to 8 m, with one to several stems </a:t>
            </a:r>
            <a:r>
              <a:rPr lang="en-US" b="1" dirty="0"/>
              <a:t>Leaves</a:t>
            </a:r>
            <a:r>
              <a:rPr lang="en-US" dirty="0"/>
              <a:t>: leaves linear, 35-45 cm long, .5 cm wide, numerous in rosette </a:t>
            </a:r>
            <a:r>
              <a:rPr lang="en-US" b="1" dirty="0"/>
              <a:t>Flowers</a:t>
            </a:r>
            <a:r>
              <a:rPr lang="en-US" dirty="0"/>
              <a:t>: flowers cream </a:t>
            </a:r>
            <a:r>
              <a:rPr lang="en-US" b="1" dirty="0"/>
              <a:t>Fruit</a:t>
            </a:r>
            <a:r>
              <a:rPr lang="en-US" dirty="0"/>
              <a:t>: a dry </a:t>
            </a:r>
            <a:r>
              <a:rPr lang="en-US" dirty="0" smtClean="0"/>
              <a:t>capsule</a:t>
            </a:r>
          </a:p>
          <a:p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69043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Ephedra </a:t>
            </a:r>
            <a:r>
              <a:rPr lang="en-US" i="1" dirty="0" err="1" smtClean="0"/>
              <a:t>trifurca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57" y="392661"/>
            <a:ext cx="121079" cy="9619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EPTR</a:t>
            </a:r>
          </a:p>
          <a:p>
            <a:r>
              <a:rPr lang="en-US" dirty="0" smtClean="0"/>
              <a:t>Common name: Longleaf Mormon-tea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Ephedraceae</a:t>
            </a:r>
            <a:endParaRPr lang="en-US" dirty="0" smtClean="0"/>
          </a:p>
          <a:p>
            <a:r>
              <a:rPr lang="en-US" dirty="0" smtClean="0"/>
              <a:t>Habitat: Dry </a:t>
            </a:r>
            <a:r>
              <a:rPr lang="en-US" dirty="0"/>
              <a:t>rocky slopes to flat sandy areas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Description: Dioecious shrub with slender, jointed branches Leaves: leaves reduced to three scales at </a:t>
            </a:r>
            <a:r>
              <a:rPr lang="en-US" dirty="0" smtClean="0"/>
              <a:t>nodes. </a:t>
            </a:r>
          </a:p>
          <a:p>
            <a:endParaRPr lang="en-US" dirty="0"/>
          </a:p>
          <a:p>
            <a:r>
              <a:rPr lang="en-US" dirty="0" smtClean="0"/>
              <a:t>Compared to </a:t>
            </a:r>
            <a:r>
              <a:rPr lang="en-US" i="1" dirty="0" smtClean="0"/>
              <a:t>E. </a:t>
            </a:r>
            <a:r>
              <a:rPr lang="en-US" i="1" dirty="0" err="1" smtClean="0"/>
              <a:t>Torreyana</a:t>
            </a:r>
            <a:r>
              <a:rPr lang="en-US" dirty="0" smtClean="0"/>
              <a:t>, has longer leaves and sharper tipped stems. </a:t>
            </a:r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03412"/>
            <a:ext cx="4876800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719" y="3505200"/>
            <a:ext cx="2626481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9223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Flourensia</a:t>
            </a:r>
            <a:r>
              <a:rPr lang="en-US" i="1" dirty="0" smtClean="0"/>
              <a:t> </a:t>
            </a:r>
            <a:r>
              <a:rPr lang="en-US" i="1" dirty="0" err="1" smtClean="0"/>
              <a:t>cernua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0200" y="35859"/>
            <a:ext cx="3044685" cy="405958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FLCE</a:t>
            </a:r>
          </a:p>
          <a:p>
            <a:r>
              <a:rPr lang="en-US" dirty="0" smtClean="0"/>
              <a:t>Common name: Tarbush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Habitat: </a:t>
            </a:r>
            <a:r>
              <a:rPr lang="en-US" dirty="0"/>
              <a:t>Limestone or alkaline or clay soils, gravelly sites, desert scrub;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Description: Plant: Shrub to 1.5 m; stems much-branched; herbage resinous Leaves: leaves alternate, small, ovate to oval, entire Flowers: flowers yellow; achene cuneate, laterally compressed but somewhat thickened, villous; </a:t>
            </a:r>
            <a:r>
              <a:rPr lang="en-US" dirty="0" err="1"/>
              <a:t>pappus</a:t>
            </a:r>
            <a:r>
              <a:rPr lang="en-US" dirty="0"/>
              <a:t> of two unequal awns.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0439" y="3855814"/>
            <a:ext cx="4503279" cy="300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533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Gutierrezia</a:t>
            </a:r>
            <a:r>
              <a:rPr lang="en-US" i="1" dirty="0" smtClean="0"/>
              <a:t> </a:t>
            </a:r>
            <a:r>
              <a:rPr lang="en-US" i="1" dirty="0" err="1" smtClean="0"/>
              <a:t>microcephala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82700"/>
            <a:ext cx="5111750" cy="383381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USDA Code: GUMI</a:t>
            </a:r>
          </a:p>
          <a:p>
            <a:r>
              <a:rPr lang="en-US" dirty="0" smtClean="0"/>
              <a:t>Common name: </a:t>
            </a:r>
            <a:r>
              <a:rPr lang="en-US" dirty="0" err="1" smtClean="0"/>
              <a:t>Threadleaf</a:t>
            </a:r>
            <a:r>
              <a:rPr lang="en-US" dirty="0" smtClean="0"/>
              <a:t> snakeweed.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/>
              <a:t>Grasslands, chaparral, oak or oak-pine woodlands, usually over gravelly or rocky limestone or gypsum </a:t>
            </a:r>
            <a:r>
              <a:rPr lang="en-US" dirty="0" smtClean="0"/>
              <a:t>substrates.</a:t>
            </a:r>
          </a:p>
          <a:p>
            <a:r>
              <a:rPr lang="en-US" dirty="0"/>
              <a:t>Description</a:t>
            </a:r>
            <a:r>
              <a:rPr lang="en-US" dirty="0" smtClean="0"/>
              <a:t>: Leaves</a:t>
            </a:r>
            <a:r>
              <a:rPr lang="en-US" dirty="0"/>
              <a:t>: leaves alternate, linear-filiform 15-40 mm long, gland-dotted, sometimes gummy, glabrous or minutely scabrous, dark gray-green INFLORESCENCE: primary inflorescence a head, each resembling a flower; heads 1-3-flowered, in groups of 5-6, sessile; involucres generally &lt; 3.2 mm, &lt; 1.2 mm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cylindric</a:t>
            </a:r>
            <a:r>
              <a:rPr lang="en-US" dirty="0"/>
              <a:t>; </a:t>
            </a:r>
            <a:r>
              <a:rPr lang="en-US" dirty="0" err="1"/>
              <a:t>phyllaries</a:t>
            </a:r>
            <a:r>
              <a:rPr lang="en-US" dirty="0"/>
              <a:t> 4-6 in 2 series Flowers: Ray flowers 1-2; corollas 2.1-3.5 mm, yellow;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1998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Cylindropuntia</a:t>
            </a:r>
            <a:r>
              <a:rPr lang="en-US" i="1" dirty="0" smtClean="0"/>
              <a:t> </a:t>
            </a:r>
            <a:r>
              <a:rPr lang="en-US" i="1" dirty="0" err="1" smtClean="0"/>
              <a:t>leptocaulis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22860"/>
            <a:ext cx="4572000" cy="304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USDA Code: CYLE8</a:t>
            </a:r>
          </a:p>
          <a:p>
            <a:r>
              <a:rPr lang="en-US" dirty="0" smtClean="0"/>
              <a:t>Common name: </a:t>
            </a:r>
            <a:r>
              <a:rPr lang="en-US" dirty="0" err="1" smtClean="0"/>
              <a:t>Tasajillo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Cactaceae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Habitat: deserts </a:t>
            </a:r>
            <a:r>
              <a:rPr lang="en-US" dirty="0"/>
              <a:t>(commonly with nurse plant), sandy, loamy to gravelly substrates, flats, bajadas and slopes to desert and plains grasslands to chaparrals and oak-juniper woodlands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Description: </a:t>
            </a:r>
            <a:r>
              <a:rPr lang="en-US" dirty="0"/>
              <a:t>Shrubs or small trees, sparingly to densely branched, usually bearing many short, commonly spineless </a:t>
            </a:r>
            <a:r>
              <a:rPr lang="en-US" dirty="0" err="1"/>
              <a:t>branchlets</a:t>
            </a:r>
            <a:r>
              <a:rPr lang="en-US" dirty="0"/>
              <a:t> arranged along major axes, 0.5-1.8 m tall; STEM segments gray-green to purplish, very narrow, 20-80 mm long, 3-5 mm in </a:t>
            </a:r>
            <a:r>
              <a:rPr lang="en-US" dirty="0" err="1"/>
              <a:t>diam</a:t>
            </a:r>
            <a:r>
              <a:rPr lang="en-US" dirty="0"/>
              <a:t>; tubercles not prominent, linear, drying as elongate, rib-like wrinkles, 11-20(-30) mm long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380" y="27432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59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Aristida</a:t>
            </a:r>
            <a:r>
              <a:rPr lang="en-US" i="1" dirty="0" smtClean="0"/>
              <a:t> </a:t>
            </a:r>
            <a:r>
              <a:rPr lang="en-US" i="1" dirty="0" err="1" smtClean="0"/>
              <a:t>purpurea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7620"/>
            <a:ext cx="3164681" cy="316468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ARPU9</a:t>
            </a:r>
          </a:p>
          <a:p>
            <a:r>
              <a:rPr lang="en-US" dirty="0" smtClean="0"/>
              <a:t>Common name: Purple </a:t>
            </a:r>
            <a:r>
              <a:rPr lang="en-US" dirty="0" err="1" smtClean="0"/>
              <a:t>threeawn</a:t>
            </a:r>
            <a:endParaRPr lang="en-US" dirty="0" smtClean="0"/>
          </a:p>
          <a:p>
            <a:r>
              <a:rPr lang="en-US" dirty="0"/>
              <a:t>Family: 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Hatbitat</a:t>
            </a:r>
            <a:r>
              <a:rPr lang="en-US" dirty="0" smtClean="0"/>
              <a:t>: sandy </a:t>
            </a:r>
            <a:endParaRPr lang="en-US" dirty="0"/>
          </a:p>
          <a:p>
            <a:r>
              <a:rPr lang="en-US" dirty="0" smtClean="0"/>
              <a:t>Description: </a:t>
            </a:r>
            <a:r>
              <a:rPr lang="en-US" dirty="0"/>
              <a:t>Perennial grass 10-60 cm; inflorescence narrow and </a:t>
            </a:r>
            <a:r>
              <a:rPr lang="en-US" dirty="0" err="1"/>
              <a:t>spikelike</a:t>
            </a:r>
            <a:r>
              <a:rPr lang="en-US" dirty="0"/>
              <a:t>; </a:t>
            </a:r>
            <a:r>
              <a:rPr lang="en-US" dirty="0" err="1"/>
              <a:t>spikelets</a:t>
            </a:r>
            <a:r>
              <a:rPr lang="en-US" dirty="0"/>
              <a:t> with one floret, unequal glumes; lemma elongated into a twisted awn column, apex bearing three awns 7-10 cm </a:t>
            </a:r>
            <a:r>
              <a:rPr lang="en-US" dirty="0" smtClean="0"/>
              <a:t>long</a:t>
            </a:r>
          </a:p>
          <a:p>
            <a:endParaRPr lang="en-US" dirty="0" smtClean="0"/>
          </a:p>
          <a:p>
            <a:r>
              <a:rPr lang="en-US" dirty="0" smtClean="0"/>
              <a:t>Different from other </a:t>
            </a:r>
            <a:r>
              <a:rPr lang="en-US" i="1" dirty="0" err="1" smtClean="0"/>
              <a:t>Aristida</a:t>
            </a:r>
            <a:r>
              <a:rPr lang="en-US" dirty="0" smtClean="0"/>
              <a:t> in being perennial and having very unequal Glumes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Native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821800"/>
            <a:ext cx="4036200" cy="403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2998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Opuntia</a:t>
            </a:r>
            <a:r>
              <a:rPr lang="en-US" i="1" dirty="0" smtClean="0"/>
              <a:t> </a:t>
            </a:r>
            <a:r>
              <a:rPr lang="en-US" i="1" dirty="0" err="1" smtClean="0"/>
              <a:t>macrocentra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54479"/>
            <a:ext cx="4572000" cy="3429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346700"/>
          </a:xfrm>
        </p:spPr>
        <p:txBody>
          <a:bodyPr/>
          <a:lstStyle/>
          <a:p>
            <a:r>
              <a:rPr lang="en-US" dirty="0" smtClean="0"/>
              <a:t>USDA Code: OPMA8</a:t>
            </a:r>
          </a:p>
          <a:p>
            <a:r>
              <a:rPr lang="en-US" dirty="0" smtClean="0"/>
              <a:t>Common name: Purple prickly-pear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Cactaceae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Habitat: Sandy </a:t>
            </a:r>
            <a:r>
              <a:rPr lang="en-US" dirty="0"/>
              <a:t>desert flats to rocky hills and valleys, </a:t>
            </a:r>
            <a:r>
              <a:rPr lang="en-US" dirty="0" smtClean="0"/>
              <a:t>desert </a:t>
            </a:r>
            <a:r>
              <a:rPr lang="en-US" dirty="0"/>
              <a:t>uplands, grasslands or oak woodlands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Description: </a:t>
            </a:r>
            <a:r>
              <a:rPr lang="en-US" b="1" dirty="0" smtClean="0"/>
              <a:t>Shrubs</a:t>
            </a:r>
            <a:r>
              <a:rPr lang="en-US" dirty="0"/>
              <a:t>, erect to </a:t>
            </a:r>
            <a:r>
              <a:rPr lang="en-US" dirty="0" smtClean="0"/>
              <a:t>decumbent.</a:t>
            </a:r>
            <a:r>
              <a:rPr lang="en-US" dirty="0"/>
              <a:t> PADS all purple to green with purple near areoles and pad margins, glabrous, broadly obovate to </a:t>
            </a:r>
            <a:r>
              <a:rPr lang="en-US" dirty="0" err="1"/>
              <a:t>subcircular</a:t>
            </a:r>
            <a:r>
              <a:rPr lang="en-US" dirty="0"/>
              <a:t>, </a:t>
            </a:r>
            <a:r>
              <a:rPr lang="en-US" dirty="0" err="1" smtClean="0"/>
              <a:t>thickish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Upright plants, t</a:t>
            </a:r>
            <a:r>
              <a:rPr lang="en-US" dirty="0" smtClean="0"/>
              <a:t>urn purple when drought-stressed; relatively few spines, usually 0 or 1 per areole.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Native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 t="24606" r="2598"/>
          <a:stretch/>
        </p:blipFill>
        <p:spPr>
          <a:xfrm>
            <a:off x="3810000" y="3759679"/>
            <a:ext cx="5033494" cy="279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4977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Zinnia </a:t>
            </a:r>
            <a:r>
              <a:rPr lang="en-US" i="1" dirty="0" err="1" smtClean="0"/>
              <a:t>acerosa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52400"/>
            <a:ext cx="3065261" cy="230193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ZIAC</a:t>
            </a:r>
            <a:endParaRPr lang="en-US" dirty="0" smtClean="0"/>
          </a:p>
          <a:p>
            <a:r>
              <a:rPr lang="en-US" dirty="0"/>
              <a:t>Common Name: Desert </a:t>
            </a:r>
            <a:r>
              <a:rPr lang="en-US" dirty="0" smtClean="0"/>
              <a:t>Zinnia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Habitat: Rocky </a:t>
            </a:r>
            <a:r>
              <a:rPr lang="en-US" dirty="0"/>
              <a:t>open slopes, flats, calcareous soils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Description:</a:t>
            </a:r>
            <a:r>
              <a:rPr lang="en-US" dirty="0" err="1"/>
              <a:t>Subshrub</a:t>
            </a:r>
            <a:r>
              <a:rPr lang="en-US" dirty="0"/>
              <a:t> usually &lt;30 cm </a:t>
            </a:r>
            <a:r>
              <a:rPr lang="en-US" b="1" dirty="0"/>
              <a:t>Leaves</a:t>
            </a:r>
            <a:r>
              <a:rPr lang="en-US" dirty="0"/>
              <a:t>: leaves opposite, entire, 3-ribbed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Compared to </a:t>
            </a:r>
            <a:r>
              <a:rPr lang="en-US" i="1" dirty="0" smtClean="0"/>
              <a:t>Z. Grandiflora</a:t>
            </a:r>
            <a:r>
              <a:rPr lang="en-US" dirty="0" smtClean="0"/>
              <a:t> has white flowers and shorter leaves.</a:t>
            </a:r>
          </a:p>
          <a:p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455050"/>
            <a:ext cx="46482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2475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Opuntia</a:t>
            </a:r>
            <a:r>
              <a:rPr lang="en-US" i="1" dirty="0" smtClean="0"/>
              <a:t> </a:t>
            </a:r>
            <a:r>
              <a:rPr lang="en-US" i="1" dirty="0" err="1" smtClean="0"/>
              <a:t>phaeacantha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OPPH</a:t>
            </a:r>
          </a:p>
          <a:p>
            <a:r>
              <a:rPr lang="en-US" dirty="0" smtClean="0"/>
              <a:t>Common name: New Mexico prickly-pear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Cactaceae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Habitat: </a:t>
            </a:r>
            <a:r>
              <a:rPr lang="en-US" dirty="0"/>
              <a:t>Sandy to rocky soils, deserts, surrounding mountains, plains;</a:t>
            </a:r>
            <a:endParaRPr lang="en-US" dirty="0" smtClean="0"/>
          </a:p>
          <a:p>
            <a:r>
              <a:rPr lang="en-US" dirty="0" smtClean="0"/>
              <a:t>Description: Not usually more than 2 pads high. Spines smaller than </a:t>
            </a:r>
            <a:r>
              <a:rPr lang="en-US" dirty="0" err="1" smtClean="0"/>
              <a:t>macrocentrum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r>
              <a:rPr lang="en-US" dirty="0" smtClean="0"/>
              <a:t>Low-growing, sprawling across the ground; turns orange, reddish, or brownish when stressed; several brownish spines per areole.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6" t="32099"/>
          <a:stretch/>
        </p:blipFill>
        <p:spPr>
          <a:xfrm>
            <a:off x="3733800" y="204224"/>
            <a:ext cx="5334000" cy="2911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150468"/>
            <a:ext cx="5334000" cy="355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0072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Atriplex</a:t>
            </a:r>
            <a:r>
              <a:rPr lang="en-US" i="1" dirty="0" smtClean="0"/>
              <a:t> </a:t>
            </a:r>
            <a:r>
              <a:rPr lang="en-US" i="1" dirty="0" err="1" smtClean="0"/>
              <a:t>canescens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066800"/>
            <a:ext cx="5477271" cy="3657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ATCA2</a:t>
            </a:r>
          </a:p>
          <a:p>
            <a:r>
              <a:rPr lang="en-US" dirty="0" smtClean="0"/>
              <a:t>Common name: Four-wing </a:t>
            </a:r>
            <a:r>
              <a:rPr lang="en-US" dirty="0" err="1" smtClean="0"/>
              <a:t>saltbrush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Amaranthaceae</a:t>
            </a:r>
            <a:r>
              <a:rPr lang="en-US" dirty="0" smtClean="0"/>
              <a:t> </a:t>
            </a:r>
          </a:p>
          <a:p>
            <a:r>
              <a:rPr lang="en-US" dirty="0"/>
              <a:t>Habitat: Clay to gravelly flats, slopes, scrub;</a:t>
            </a:r>
            <a:endParaRPr lang="en-US" dirty="0" smtClean="0"/>
          </a:p>
          <a:p>
            <a:r>
              <a:rPr lang="en-US" dirty="0"/>
              <a:t>Description: Leaves persistent, alternate, sessile or nearly so, blade linear to oblanceolate, oblong, or obovate, mainly 10-40 × 3-8 mm, margin entire, apex </a:t>
            </a:r>
            <a:r>
              <a:rPr lang="en-US" dirty="0" err="1"/>
              <a:t>retuse</a:t>
            </a:r>
            <a:r>
              <a:rPr lang="en-US" dirty="0"/>
              <a:t> to obtuse. Staminate flowers yellow (rarely brown), in clusters 2-3 mm wide, borne in panicles 3-15 cm. </a:t>
            </a:r>
            <a:r>
              <a:rPr lang="en-US" dirty="0" err="1"/>
              <a:t>Pistillate</a:t>
            </a:r>
            <a:r>
              <a:rPr lang="en-US" dirty="0"/>
              <a:t> flowers borne in panicles 5-40 cm. Fruiting bracteoles 8-25 mm, as wide, on stipes 1-8 mm, with 4 prominent wings extending the bract </a:t>
            </a:r>
            <a:r>
              <a:rPr lang="en-US" dirty="0" smtClean="0"/>
              <a:t>length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88011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Dalea</a:t>
            </a:r>
            <a:r>
              <a:rPr lang="en-US" i="1" dirty="0" smtClean="0"/>
              <a:t> </a:t>
            </a:r>
            <a:r>
              <a:rPr lang="en-US" i="1" dirty="0" err="1" smtClean="0"/>
              <a:t>formosa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085" y="228600"/>
            <a:ext cx="3012915" cy="300873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DAFO</a:t>
            </a:r>
          </a:p>
          <a:p>
            <a:r>
              <a:rPr lang="en-US" dirty="0" smtClean="0"/>
              <a:t>Common name: Feather-plume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Fabaceae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/>
              <a:t>Dry, scrubby areas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Description: Shrub </a:t>
            </a:r>
            <a:r>
              <a:rPr lang="en-US" dirty="0"/>
              <a:t>usually &lt;1 m </a:t>
            </a:r>
            <a:r>
              <a:rPr lang="en-US" b="1" dirty="0"/>
              <a:t>Leaves</a:t>
            </a:r>
            <a:r>
              <a:rPr lang="en-US" dirty="0"/>
              <a:t>: leaves alternate, compound, odd pinnate, glad-dotted, leaflets &lt; 3 mm long </a:t>
            </a:r>
            <a:r>
              <a:rPr lang="en-US" b="1" dirty="0"/>
              <a:t>Flowers</a:t>
            </a:r>
            <a:r>
              <a:rPr lang="en-US" dirty="0"/>
              <a:t>: flowers in terminal few-flowered spikes; corolla purple, bracts, </a:t>
            </a:r>
            <a:r>
              <a:rPr lang="en-US" dirty="0" smtClean="0"/>
              <a:t>setaceous</a:t>
            </a:r>
          </a:p>
          <a:p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819400"/>
            <a:ext cx="3817353" cy="342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5560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Yucca </a:t>
            </a:r>
            <a:r>
              <a:rPr lang="en-US" i="1" dirty="0" err="1" smtClean="0"/>
              <a:t>baccata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608" y="0"/>
            <a:ext cx="4058392" cy="329098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YUBA</a:t>
            </a:r>
          </a:p>
          <a:p>
            <a:r>
              <a:rPr lang="en-US" dirty="0" smtClean="0"/>
              <a:t>Common name: </a:t>
            </a:r>
            <a:r>
              <a:rPr lang="en-US" dirty="0" err="1" smtClean="0"/>
              <a:t>Bannana</a:t>
            </a:r>
            <a:r>
              <a:rPr lang="en-US" dirty="0" smtClean="0"/>
              <a:t> yucca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Asparagaceae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</a:t>
            </a:r>
          </a:p>
          <a:p>
            <a:r>
              <a:rPr lang="en-US" dirty="0" smtClean="0"/>
              <a:t>Description: Plants </a:t>
            </a:r>
            <a:r>
              <a:rPr lang="en-US" dirty="0"/>
              <a:t>often forming open colonies of rosettes, </a:t>
            </a:r>
            <a:r>
              <a:rPr lang="en-US" dirty="0" err="1"/>
              <a:t>acaulescent</a:t>
            </a:r>
            <a:r>
              <a:rPr lang="en-US" dirty="0"/>
              <a:t> or short-</a:t>
            </a:r>
            <a:r>
              <a:rPr lang="en-US" dirty="0" err="1"/>
              <a:t>caulescent</a:t>
            </a:r>
            <a:r>
              <a:rPr lang="en-US" dirty="0"/>
              <a:t>, shorter than 2.5 m. Stems, if present, decumbent, 1-24, aerial or subterranean, simple or sometimes branched, to 2 m. Leaf blade erect, bluish green, concavo-convex, 30-100 × 2-6 cm, rigid, scabrous or glaucous, margins brown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Thicker, tougher and pointier leaves than </a:t>
            </a:r>
            <a:r>
              <a:rPr lang="en-US" i="1" dirty="0" smtClean="0"/>
              <a:t>Y. </a:t>
            </a:r>
            <a:r>
              <a:rPr lang="en-US" i="1" dirty="0" err="1" smtClean="0"/>
              <a:t>Elata</a:t>
            </a:r>
            <a:r>
              <a:rPr lang="en-US" dirty="0" smtClean="0"/>
              <a:t> </a:t>
            </a:r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819400"/>
            <a:ext cx="2855100" cy="285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5146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Lycium</a:t>
            </a:r>
            <a:r>
              <a:rPr lang="en-US" i="1" dirty="0" smtClean="0"/>
              <a:t> </a:t>
            </a:r>
            <a:r>
              <a:rPr lang="en-US" i="1" dirty="0" err="1" smtClean="0"/>
              <a:t>berlandieri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49" y="1219200"/>
            <a:ext cx="5439055" cy="373599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LYBE</a:t>
            </a:r>
          </a:p>
          <a:p>
            <a:r>
              <a:rPr lang="en-US" dirty="0" smtClean="0"/>
              <a:t>Common name: Silver wolfberry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Solanaceae</a:t>
            </a:r>
            <a:endParaRPr lang="en-US" dirty="0" smtClean="0"/>
          </a:p>
          <a:p>
            <a:r>
              <a:rPr lang="en-US" dirty="0" smtClean="0"/>
              <a:t>Habitat: Gravelly, sandy soils</a:t>
            </a:r>
          </a:p>
          <a:p>
            <a:r>
              <a:rPr lang="en-US" dirty="0" smtClean="0"/>
              <a:t>Description: </a:t>
            </a:r>
            <a:r>
              <a:rPr lang="en-US" dirty="0"/>
              <a:t>Shrub 0.7-2.5 m tall, rather sparingly branched, with few thorns at the end of branches, or practically unarmed; branches somewhat crooked, decumbent or flexuous, tan to silvery-gray, the older stems often dark reddish </a:t>
            </a:r>
            <a:r>
              <a:rPr lang="en-US" dirty="0" smtClean="0"/>
              <a:t>brown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043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767839"/>
            <a:ext cx="5105400" cy="5098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Menodora</a:t>
            </a:r>
            <a:r>
              <a:rPr lang="en-US" i="1" dirty="0" smtClean="0"/>
              <a:t> </a:t>
            </a:r>
            <a:r>
              <a:rPr lang="en-US" i="1" dirty="0" err="1" smtClean="0"/>
              <a:t>scabra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0"/>
            <a:ext cx="2636520" cy="26365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MESC</a:t>
            </a:r>
          </a:p>
          <a:p>
            <a:r>
              <a:rPr lang="en-US" dirty="0" smtClean="0"/>
              <a:t>Common name: Bull’s-balls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Oleaceae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Sandy, desert types.</a:t>
            </a:r>
          </a:p>
          <a:p>
            <a:r>
              <a:rPr lang="en-US" dirty="0" smtClean="0"/>
              <a:t>Description: </a:t>
            </a:r>
            <a:r>
              <a:rPr lang="en-US" b="1" dirty="0" smtClean="0"/>
              <a:t>Plant</a:t>
            </a:r>
            <a:r>
              <a:rPr lang="en-US" dirty="0"/>
              <a:t>: Subshrub to 60 cm </a:t>
            </a:r>
            <a:r>
              <a:rPr lang="en-US" b="1" dirty="0"/>
              <a:t>Leaves</a:t>
            </a:r>
            <a:r>
              <a:rPr lang="en-US" dirty="0"/>
              <a:t>: leaves alternate, linear-lanceolate 1-3 cm long </a:t>
            </a:r>
            <a:r>
              <a:rPr lang="en-US" b="1" dirty="0"/>
              <a:t>Flowers</a:t>
            </a:r>
            <a:r>
              <a:rPr lang="en-US" dirty="0"/>
              <a:t>: flowers yellow with 5 lobes 10-15 mm across, calyx 7 or more linear lobes, stamens 2 </a:t>
            </a:r>
            <a:r>
              <a:rPr lang="en-US" b="1" dirty="0"/>
              <a:t>Fruit</a:t>
            </a:r>
            <a:r>
              <a:rPr lang="en-US" dirty="0"/>
              <a:t>: paired globose </a:t>
            </a:r>
            <a:r>
              <a:rPr lang="en-US" dirty="0" smtClean="0"/>
              <a:t>capsule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87639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Zinnia grandiflora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ZIGR</a:t>
            </a:r>
          </a:p>
          <a:p>
            <a:r>
              <a:rPr lang="en-US" dirty="0" smtClean="0"/>
              <a:t>Common name: Plains zinnia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Habitat:</a:t>
            </a:r>
            <a:r>
              <a:rPr lang="en-US" dirty="0" err="1"/>
              <a:t>Dry</a:t>
            </a:r>
            <a:r>
              <a:rPr lang="en-US" dirty="0"/>
              <a:t>, often slopes, mesas, shortgrass prairies, calcareous soils</a:t>
            </a:r>
            <a:endParaRPr lang="en-US" dirty="0" smtClean="0"/>
          </a:p>
          <a:p>
            <a:r>
              <a:rPr lang="en-US" dirty="0" err="1" smtClean="0"/>
              <a:t>Description:</a:t>
            </a:r>
            <a:r>
              <a:rPr lang="en-US" b="1" dirty="0" err="1"/>
              <a:t>Plant</a:t>
            </a:r>
            <a:r>
              <a:rPr lang="en-US" dirty="0"/>
              <a:t>: Subshrub usually &lt;30 cm </a:t>
            </a:r>
            <a:r>
              <a:rPr lang="en-US" b="1" dirty="0"/>
              <a:t>Leaves</a:t>
            </a:r>
            <a:r>
              <a:rPr lang="en-US" dirty="0"/>
              <a:t>: leaves opposite, entire, 1-ribbed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Compared to </a:t>
            </a:r>
            <a:r>
              <a:rPr lang="en-US" i="1" dirty="0" smtClean="0"/>
              <a:t>Z. </a:t>
            </a:r>
            <a:r>
              <a:rPr lang="en-US" i="1" dirty="0" err="1" smtClean="0"/>
              <a:t>acerosa</a:t>
            </a:r>
            <a:r>
              <a:rPr lang="en-US" dirty="0" smtClean="0"/>
              <a:t>, has longer</a:t>
            </a:r>
          </a:p>
          <a:p>
            <a:r>
              <a:rPr lang="en-US" dirty="0" smtClean="0"/>
              <a:t>Leaves and yellow flowers.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200" y="76200"/>
            <a:ext cx="3275800" cy="44196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00" y="2667800"/>
            <a:ext cx="3275800" cy="3275800"/>
          </a:xfrm>
        </p:spPr>
      </p:pic>
    </p:spTree>
    <p:extLst>
      <p:ext uri="{BB962C8B-B14F-4D97-AF65-F5344CB8AC3E}">
        <p14:creationId xmlns:p14="http://schemas.microsoft.com/office/powerpoint/2010/main" val="191195638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Fouquieria</a:t>
            </a:r>
            <a:r>
              <a:rPr lang="en-US" i="1" dirty="0" smtClean="0"/>
              <a:t> </a:t>
            </a:r>
            <a:r>
              <a:rPr lang="en-US" i="1" dirty="0" err="1" smtClean="0"/>
              <a:t>splendens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FOSP2</a:t>
            </a:r>
          </a:p>
          <a:p>
            <a:r>
              <a:rPr lang="en-US" dirty="0" smtClean="0"/>
              <a:t>Common name: Ocotillo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Fouquieriaceae</a:t>
            </a:r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 err="1" smtClean="0"/>
              <a:t>Chihuahuan</a:t>
            </a:r>
            <a:r>
              <a:rPr lang="en-US" dirty="0" smtClean="0"/>
              <a:t> </a:t>
            </a:r>
            <a:r>
              <a:rPr lang="en-US" dirty="0"/>
              <a:t>and Sonoran deserts and mesquite grasslands </a:t>
            </a:r>
            <a:endParaRPr lang="en-US" dirty="0" smtClean="0"/>
          </a:p>
          <a:p>
            <a:r>
              <a:rPr lang="en-US" dirty="0" err="1" smtClean="0"/>
              <a:t>Descriptions:</a:t>
            </a:r>
            <a:r>
              <a:rPr lang="en-US" dirty="0" err="1"/>
              <a:t>Shrub</a:t>
            </a:r>
            <a:r>
              <a:rPr lang="en-US" dirty="0"/>
              <a:t> to small tree; short trunk 10-20 cm tall bearing numerous usually simple, erect, spiny branches 2-6 m high </a:t>
            </a:r>
            <a:r>
              <a:rPr lang="en-US" b="1" dirty="0"/>
              <a:t>Leaves</a:t>
            </a:r>
            <a:r>
              <a:rPr lang="en-US" dirty="0"/>
              <a:t>: 1-2 cm long, 2-8 mm wide, obovate, on terminal long growth or axillary short shoots, the tips rounded or notched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048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667000"/>
            <a:ext cx="3143478" cy="3211586"/>
          </a:xfrm>
        </p:spPr>
      </p:pic>
    </p:spTree>
    <p:extLst>
      <p:ext uri="{BB962C8B-B14F-4D97-AF65-F5344CB8AC3E}">
        <p14:creationId xmlns:p14="http://schemas.microsoft.com/office/powerpoint/2010/main" val="2823681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Sporobolus</a:t>
            </a:r>
            <a:r>
              <a:rPr lang="en-US" i="1" dirty="0" smtClean="0"/>
              <a:t> </a:t>
            </a:r>
            <a:r>
              <a:rPr lang="en-US" i="1" dirty="0" err="1" smtClean="0"/>
              <a:t>flexuosus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657600"/>
            <a:ext cx="3429000" cy="2286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USDA code: SPFL2</a:t>
            </a:r>
          </a:p>
          <a:p>
            <a:r>
              <a:rPr lang="en-US" dirty="0" smtClean="0"/>
              <a:t>Common name: Mesa </a:t>
            </a:r>
            <a:r>
              <a:rPr lang="en-US" dirty="0" err="1" smtClean="0"/>
              <a:t>dropseed</a:t>
            </a:r>
            <a:endParaRPr lang="en-US" dirty="0" smtClean="0"/>
          </a:p>
          <a:p>
            <a:r>
              <a:rPr lang="en-US" dirty="0"/>
              <a:t>Family: 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Habitat: grows </a:t>
            </a:r>
            <a:r>
              <a:rPr lang="en-US" dirty="0"/>
              <a:t>on sandy to gravelly slopes, flats, and roadsides 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b="1" dirty="0" smtClean="0"/>
              <a:t>Plants</a:t>
            </a:r>
            <a:r>
              <a:rPr lang="en-US" dirty="0" smtClean="0"/>
              <a:t> </a:t>
            </a:r>
            <a:r>
              <a:rPr lang="en-US" dirty="0"/>
              <a:t>perennial (rarely appearing annual); </a:t>
            </a:r>
            <a:r>
              <a:rPr lang="en-US" dirty="0" err="1"/>
              <a:t>cespitose</a:t>
            </a:r>
            <a:r>
              <a:rPr lang="en-US" dirty="0"/>
              <a:t>, not rhizomatous, bases not hard and knotty. </a:t>
            </a:r>
            <a:r>
              <a:rPr lang="en-US" b="1" dirty="0"/>
              <a:t>blades</a:t>
            </a:r>
            <a:r>
              <a:rPr lang="en-US" dirty="0"/>
              <a:t> (2)5-24 cm long, 2-4(6) mm wide, ascending or strongly divergent, flat to involute, glabrous </a:t>
            </a:r>
            <a:r>
              <a:rPr lang="en-US" dirty="0" err="1"/>
              <a:t>abaxially</a:t>
            </a:r>
            <a:r>
              <a:rPr lang="en-US" dirty="0"/>
              <a:t>, </a:t>
            </a:r>
            <a:r>
              <a:rPr lang="en-US" dirty="0" err="1"/>
              <a:t>scabridulous</a:t>
            </a:r>
            <a:r>
              <a:rPr lang="en-US" dirty="0"/>
              <a:t> </a:t>
            </a:r>
            <a:r>
              <a:rPr lang="en-US" dirty="0" err="1"/>
              <a:t>adaxially</a:t>
            </a:r>
            <a:r>
              <a:rPr lang="en-US" dirty="0"/>
              <a:t>, margins </a:t>
            </a:r>
            <a:r>
              <a:rPr lang="en-US" dirty="0" err="1"/>
              <a:t>scabridulous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Primary branches usually reflexed and tangled, unlike </a:t>
            </a:r>
            <a:r>
              <a:rPr lang="en-US" i="1" dirty="0" smtClean="0"/>
              <a:t>S. </a:t>
            </a:r>
            <a:r>
              <a:rPr lang="en-US" i="1" dirty="0" err="1" smtClean="0"/>
              <a:t>crypatandrus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i="1" dirty="0" err="1" smtClean="0"/>
              <a:t>airoides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762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2403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Rhus</a:t>
            </a:r>
            <a:r>
              <a:rPr lang="en-US" i="1" dirty="0" smtClean="0"/>
              <a:t> </a:t>
            </a:r>
            <a:r>
              <a:rPr lang="en-US" i="1" dirty="0" err="1" smtClean="0"/>
              <a:t>microphylla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598920"/>
            <a:ext cx="4953000" cy="341026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USDA Code: RHMI3</a:t>
            </a:r>
          </a:p>
          <a:p>
            <a:r>
              <a:rPr lang="en-US" dirty="0" smtClean="0"/>
              <a:t>Common name: </a:t>
            </a:r>
            <a:r>
              <a:rPr lang="en-US" dirty="0" err="1" smtClean="0"/>
              <a:t>Littleleaf</a:t>
            </a:r>
            <a:r>
              <a:rPr lang="en-US" dirty="0" smtClean="0"/>
              <a:t> sumac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Anacardiaceae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Gravelly </a:t>
            </a:r>
            <a:r>
              <a:rPr lang="en-US" dirty="0"/>
              <a:t>mesas and rocky hillsides, often on limestone, in </a:t>
            </a:r>
            <a:r>
              <a:rPr lang="en-US" dirty="0" err="1"/>
              <a:t>Chihuahuan</a:t>
            </a:r>
            <a:r>
              <a:rPr lang="en-US" dirty="0"/>
              <a:t> Desert, semi-desert grassland, and oak (</a:t>
            </a:r>
            <a:r>
              <a:rPr lang="en-US" dirty="0" err="1"/>
              <a:t>encinal</a:t>
            </a:r>
            <a:r>
              <a:rPr lang="en-US" dirty="0"/>
              <a:t>) woodland, occasionally along dry washes and in mesquite </a:t>
            </a:r>
            <a:r>
              <a:rPr lang="en-US" dirty="0" err="1"/>
              <a:t>bosques</a:t>
            </a:r>
            <a:r>
              <a:rPr lang="en-US" dirty="0"/>
              <a:t> and riparian woodlands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dirty="0"/>
              <a:t>Densely branched shrub, to 2 m tall; old bark dark gray, lenticular; branches gray, stiff and </a:t>
            </a:r>
            <a:r>
              <a:rPr lang="en-US" dirty="0" err="1"/>
              <a:t>spinescent</a:t>
            </a:r>
            <a:r>
              <a:rPr lang="en-US" dirty="0"/>
              <a:t>, </a:t>
            </a:r>
            <a:r>
              <a:rPr lang="en-US" dirty="0" err="1"/>
              <a:t>puberulent</a:t>
            </a:r>
            <a:r>
              <a:rPr lang="en-US" dirty="0"/>
              <a:t> to </a:t>
            </a:r>
            <a:r>
              <a:rPr lang="en-US" dirty="0" err="1"/>
              <a:t>glabrate</a:t>
            </a:r>
            <a:r>
              <a:rPr lang="en-US" dirty="0"/>
              <a:t>. </a:t>
            </a:r>
            <a:r>
              <a:rPr lang="en-US" b="1" dirty="0"/>
              <a:t>LEAVES</a:t>
            </a:r>
            <a:r>
              <a:rPr lang="en-US" dirty="0"/>
              <a:t>: 12-20 mm long, deciduous, odd-pinnately compound, 5-9 </a:t>
            </a:r>
            <a:r>
              <a:rPr lang="en-US" dirty="0" err="1"/>
              <a:t>foliolate</a:t>
            </a:r>
            <a:r>
              <a:rPr lang="en-US" dirty="0"/>
              <a:t>, with a winged rachis; leaflets sessile, elliptic, 6-9 mm long, 2-5 mm wide, entire, hirsute. 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588" y="76200"/>
            <a:ext cx="2333312" cy="251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7543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Isocoma</a:t>
            </a:r>
            <a:r>
              <a:rPr lang="en-US" i="1" dirty="0" smtClean="0"/>
              <a:t> </a:t>
            </a:r>
            <a:r>
              <a:rPr lang="en-US" i="1" dirty="0" err="1" smtClean="0"/>
              <a:t>tenuisecta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819400"/>
            <a:ext cx="2316925" cy="345916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USDA Code: ISTE2</a:t>
            </a:r>
          </a:p>
          <a:p>
            <a:r>
              <a:rPr lang="en-US" dirty="0" smtClean="0"/>
              <a:t>Common name: </a:t>
            </a:r>
            <a:r>
              <a:rPr lang="en-US" dirty="0" err="1" smtClean="0"/>
              <a:t>Burroweed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/>
              <a:t>Flowering Sep-Nov. Sandy or gravelly flats and hills, grasslands, usually </a:t>
            </a:r>
            <a:r>
              <a:rPr lang="en-US" dirty="0" err="1"/>
              <a:t>matorral</a:t>
            </a:r>
            <a:r>
              <a:rPr lang="en-US" dirty="0"/>
              <a:t> or </a:t>
            </a:r>
            <a:r>
              <a:rPr lang="en-US" i="1" dirty="0" err="1"/>
              <a:t>Larrea</a:t>
            </a:r>
            <a:r>
              <a:rPr lang="en-US" dirty="0"/>
              <a:t> stands; 700-1600 m; 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b="1" dirty="0"/>
              <a:t>Herbage</a:t>
            </a:r>
            <a:r>
              <a:rPr lang="en-US" dirty="0"/>
              <a:t> minutely </a:t>
            </a:r>
            <a:r>
              <a:rPr lang="en-US" dirty="0" err="1"/>
              <a:t>hispidulous</a:t>
            </a:r>
            <a:r>
              <a:rPr lang="en-US" dirty="0"/>
              <a:t> to </a:t>
            </a:r>
            <a:r>
              <a:rPr lang="en-US" dirty="0" err="1"/>
              <a:t>hirtellous</a:t>
            </a:r>
            <a:r>
              <a:rPr lang="en-US" dirty="0"/>
              <a:t> or sparsely </a:t>
            </a:r>
            <a:r>
              <a:rPr lang="en-US" dirty="0" err="1"/>
              <a:t>puberulous</a:t>
            </a:r>
            <a:r>
              <a:rPr lang="en-US" dirty="0"/>
              <a:t> (at least distal stems), not resinous. </a:t>
            </a:r>
            <a:r>
              <a:rPr lang="en-US" b="1" dirty="0"/>
              <a:t>Leaf blades</a:t>
            </a:r>
            <a:r>
              <a:rPr lang="en-US" dirty="0"/>
              <a:t> oblong-oblanceolate, 20-35 mm, margins </a:t>
            </a:r>
            <a:r>
              <a:rPr lang="en-US" dirty="0" err="1"/>
              <a:t>pinnatifid</a:t>
            </a:r>
            <a:r>
              <a:rPr lang="en-US" dirty="0"/>
              <a:t> (lobes spreading at right angles, linear to filiform). </a:t>
            </a:r>
            <a:r>
              <a:rPr lang="en-US" b="1" dirty="0"/>
              <a:t>Involucres</a:t>
            </a:r>
            <a:r>
              <a:rPr lang="en-US" dirty="0"/>
              <a:t> 4-6.5 × 2-2.8 mm. </a:t>
            </a:r>
            <a:r>
              <a:rPr lang="en-US" b="1" dirty="0" err="1"/>
              <a:t>Phyllary</a:t>
            </a:r>
            <a:r>
              <a:rPr lang="en-US" b="1" dirty="0"/>
              <a:t> apices</a:t>
            </a:r>
            <a:r>
              <a:rPr lang="en-US" dirty="0"/>
              <a:t> with small, sharply delimited, green resinous area, not </a:t>
            </a:r>
            <a:r>
              <a:rPr lang="en-US" dirty="0" err="1"/>
              <a:t>aristate</a:t>
            </a:r>
            <a:r>
              <a:rPr lang="en-US" dirty="0"/>
              <a:t>, often distinctly thickened and approaching resin pockets, usually gland-dotted. </a:t>
            </a:r>
            <a:r>
              <a:rPr lang="en-US" b="1" dirty="0"/>
              <a:t>Florets</a:t>
            </a:r>
            <a:r>
              <a:rPr lang="en-US" dirty="0"/>
              <a:t> 8-12(-15); corollas 4.5-6 mm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81" y="137160"/>
            <a:ext cx="3641852" cy="30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235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Koeberlinia</a:t>
            </a:r>
            <a:r>
              <a:rPr lang="en-US" i="1" dirty="0" smtClean="0"/>
              <a:t> </a:t>
            </a:r>
            <a:r>
              <a:rPr lang="en-US" i="1" dirty="0" err="1" smtClean="0"/>
              <a:t>spinosa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76200"/>
            <a:ext cx="4419600" cy="2946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KOSP</a:t>
            </a:r>
          </a:p>
          <a:p>
            <a:r>
              <a:rPr lang="en-US" dirty="0" smtClean="0"/>
              <a:t>Common name: Crucifixion-thorn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Koeberliniaceae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</a:t>
            </a:r>
          </a:p>
          <a:p>
            <a:r>
              <a:rPr lang="en-US" dirty="0" smtClean="0"/>
              <a:t>Description: </a:t>
            </a:r>
            <a:r>
              <a:rPr lang="en-US" b="1" dirty="0"/>
              <a:t>Plant</a:t>
            </a:r>
            <a:r>
              <a:rPr lang="en-US" dirty="0"/>
              <a:t>: Shrub usually wider than tall, often forming thickets; stems leafless, twigs slender and thorn-tipped </a:t>
            </a:r>
            <a:r>
              <a:rPr lang="en-US" b="1" dirty="0"/>
              <a:t>Flowers</a:t>
            </a:r>
            <a:r>
              <a:rPr lang="en-US" dirty="0"/>
              <a:t>: inflorescence of small </a:t>
            </a:r>
            <a:r>
              <a:rPr lang="en-US" dirty="0" err="1"/>
              <a:t>semipersistent</a:t>
            </a:r>
            <a:r>
              <a:rPr lang="en-US" dirty="0"/>
              <a:t> racemes; flowers pale yellow, clustered, ~4mm </a:t>
            </a:r>
            <a:r>
              <a:rPr lang="en-US" b="1" dirty="0"/>
              <a:t>Fruit</a:t>
            </a:r>
            <a:r>
              <a:rPr lang="en-US" dirty="0"/>
              <a:t>: a globose berry ~3mm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996033"/>
            <a:ext cx="4153622" cy="398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0574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Eriogonum</a:t>
            </a:r>
            <a:r>
              <a:rPr lang="en-US" i="1" dirty="0" smtClean="0"/>
              <a:t> </a:t>
            </a:r>
            <a:r>
              <a:rPr lang="en-US" i="1" dirty="0" err="1" smtClean="0"/>
              <a:t>wrightii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352800"/>
            <a:ext cx="2478667" cy="247178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ERWR</a:t>
            </a:r>
          </a:p>
          <a:p>
            <a:r>
              <a:rPr lang="en-US" dirty="0" smtClean="0"/>
              <a:t>Common name: Bastard-sage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Polygonaceae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</a:t>
            </a:r>
          </a:p>
          <a:p>
            <a:r>
              <a:rPr lang="en-US" dirty="0" err="1" smtClean="0"/>
              <a:t>Description:</a:t>
            </a:r>
            <a:r>
              <a:rPr lang="en-US" dirty="0" err="1"/>
              <a:t>Subshrub</a:t>
            </a:r>
            <a:r>
              <a:rPr lang="en-US" dirty="0"/>
              <a:t> 20-30 cm </a:t>
            </a:r>
            <a:r>
              <a:rPr lang="en-US" b="1" dirty="0"/>
              <a:t>Leaves</a:t>
            </a:r>
            <a:r>
              <a:rPr lang="en-US" dirty="0"/>
              <a:t>: Subshrub 20-30 cm; leaves alternate, &lt;2cm long, oblanceolate, </a:t>
            </a:r>
            <a:r>
              <a:rPr lang="en-US" dirty="0" err="1"/>
              <a:t>tomentose</a:t>
            </a:r>
            <a:r>
              <a:rPr lang="en-US" dirty="0"/>
              <a:t> </a:t>
            </a:r>
            <a:r>
              <a:rPr lang="en-US" b="1" dirty="0"/>
              <a:t>Flowers</a:t>
            </a:r>
            <a:r>
              <a:rPr lang="en-US" dirty="0"/>
              <a:t>: inflorescence branches </a:t>
            </a:r>
            <a:r>
              <a:rPr lang="en-US" dirty="0" err="1"/>
              <a:t>tomentose</a:t>
            </a:r>
            <a:r>
              <a:rPr lang="en-US" dirty="0"/>
              <a:t>, 10-20 cm long; flowers 3 mm long, cream with pink stripe, in 4-5 flowered involucres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Compared with </a:t>
            </a:r>
            <a:r>
              <a:rPr lang="en-US" i="1" dirty="0" smtClean="0"/>
              <a:t>E. </a:t>
            </a:r>
            <a:r>
              <a:rPr lang="en-US" i="1" dirty="0" err="1" smtClean="0"/>
              <a:t>abertianum</a:t>
            </a:r>
            <a:r>
              <a:rPr lang="en-US" i="1" dirty="0" smtClean="0"/>
              <a:t>,</a:t>
            </a:r>
            <a:r>
              <a:rPr lang="en-US" dirty="0" smtClean="0"/>
              <a:t> has flowers in racemes, is taller and generally less diffuse.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1" t="10742" r="16367" b="12459"/>
          <a:stretch/>
        </p:blipFill>
        <p:spPr>
          <a:xfrm>
            <a:off x="6431280" y="228600"/>
            <a:ext cx="2689860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868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Opuntia</a:t>
            </a:r>
            <a:r>
              <a:rPr lang="en-US" i="1" dirty="0" smtClean="0"/>
              <a:t> </a:t>
            </a:r>
            <a:r>
              <a:rPr lang="en-US" i="1" dirty="0" err="1" smtClean="0"/>
              <a:t>engelmannii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0"/>
            <a:ext cx="5568950" cy="37126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5085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USDA Code: OPEN3</a:t>
            </a:r>
          </a:p>
          <a:p>
            <a:r>
              <a:rPr lang="en-US" dirty="0" smtClean="0"/>
              <a:t>Common name: Engelmann’s prickly-pear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Cactaceae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</a:t>
            </a:r>
          </a:p>
          <a:p>
            <a:r>
              <a:rPr lang="en-US" dirty="0" err="1" smtClean="0"/>
              <a:t>Description:</a:t>
            </a:r>
            <a:r>
              <a:rPr lang="en-US" b="1" dirty="0" err="1"/>
              <a:t>Shrubs</a:t>
            </a:r>
            <a:r>
              <a:rPr lang="en-US" b="1" dirty="0"/>
              <a:t> or trees,</a:t>
            </a:r>
            <a:r>
              <a:rPr lang="en-US" dirty="0"/>
              <a:t> with short trunk , spreading to sometimes </a:t>
            </a:r>
            <a:r>
              <a:rPr lang="en-US" dirty="0" smtClean="0"/>
              <a:t>de-</a:t>
            </a:r>
            <a:r>
              <a:rPr lang="en-US" dirty="0" err="1" smtClean="0"/>
              <a:t>cumbent</a:t>
            </a:r>
            <a:r>
              <a:rPr lang="en-US" dirty="0" smtClean="0"/>
              <a:t>.</a:t>
            </a:r>
            <a:r>
              <a:rPr lang="en-US" b="1" dirty="0"/>
              <a:t> Spines</a:t>
            </a:r>
            <a:r>
              <a:rPr lang="en-US" dirty="0"/>
              <a:t> (0-)1-6(-12) per areole, white to yellow, usually red to dark brown at extreme bases, aging gray to ± black, </a:t>
            </a:r>
            <a:r>
              <a:rPr lang="en-US" dirty="0" err="1"/>
              <a:t>subulate</a:t>
            </a:r>
            <a:r>
              <a:rPr lang="en-US" dirty="0"/>
              <a:t>, straight to curved, flattened to angular at least near base, the longest spreading to strongly reflexed, 10-30(-50) mm. </a:t>
            </a:r>
            <a:r>
              <a:rPr lang="en-US" b="1" dirty="0" err="1"/>
              <a:t>Glochids</a:t>
            </a:r>
            <a:r>
              <a:rPr lang="en-US" dirty="0"/>
              <a:t> widely spaced, sparse in crescent at </a:t>
            </a:r>
            <a:r>
              <a:rPr lang="en-US" dirty="0" err="1"/>
              <a:t>adaxial</a:t>
            </a:r>
            <a:r>
              <a:rPr lang="en-US" dirty="0"/>
              <a:t> edge, encircling areole or nearly so, and scattered in subapical tuft, yellow to red-brown, aging gray to blackish, of irregular lengths, to 10 mm.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Upright plants, with larger pads than other common </a:t>
            </a:r>
            <a:r>
              <a:rPr lang="en-US" i="1" dirty="0" err="1" smtClean="0"/>
              <a:t>Opuntia</a:t>
            </a:r>
            <a:r>
              <a:rPr lang="en-US" dirty="0" smtClean="0"/>
              <a:t>, stays green or turns grayish when stressed; several tan or whitish spines per areole.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59392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Aloysia</a:t>
            </a:r>
            <a:r>
              <a:rPr lang="en-US" i="1" dirty="0" smtClean="0"/>
              <a:t> </a:t>
            </a:r>
            <a:r>
              <a:rPr lang="en-US" i="1" dirty="0" err="1" smtClean="0"/>
              <a:t>wrightii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643731"/>
            <a:ext cx="5111750" cy="51117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ALWR</a:t>
            </a:r>
          </a:p>
          <a:p>
            <a:r>
              <a:rPr lang="en-US" dirty="0" smtClean="0"/>
              <a:t>Common name: Spicebush, </a:t>
            </a:r>
            <a:r>
              <a:rPr lang="en-US" dirty="0" err="1" smtClean="0"/>
              <a:t>oreganillo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Verbeneaceae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</a:t>
            </a:r>
          </a:p>
          <a:p>
            <a:r>
              <a:rPr lang="en-US" dirty="0" smtClean="0"/>
              <a:t>Description: </a:t>
            </a:r>
            <a:r>
              <a:rPr lang="en-US" dirty="0"/>
              <a:t>Shrub 1-2 meters; herbage fragrant </a:t>
            </a:r>
            <a:r>
              <a:rPr lang="en-US" b="1" dirty="0"/>
              <a:t>Leaves</a:t>
            </a:r>
            <a:r>
              <a:rPr lang="en-US" dirty="0"/>
              <a:t>: Shrub 1-2 meters; herbage </a:t>
            </a:r>
            <a:r>
              <a:rPr lang="en-US" dirty="0" smtClean="0"/>
              <a:t>fragrant (smells more or less like oregano); </a:t>
            </a:r>
            <a:r>
              <a:rPr lang="en-US" dirty="0"/>
              <a:t>leaves opposite, 1cm, crenate </a:t>
            </a:r>
            <a:r>
              <a:rPr lang="en-US" b="1" dirty="0"/>
              <a:t>Flowers</a:t>
            </a:r>
            <a:r>
              <a:rPr lang="en-US" dirty="0"/>
              <a:t>: inflorescence a terminal or lateral spike; flowers white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35397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3008313" cy="1162050"/>
          </a:xfrm>
        </p:spPr>
        <p:txBody>
          <a:bodyPr/>
          <a:lstStyle/>
          <a:p>
            <a:r>
              <a:rPr lang="en-US" i="1" dirty="0" err="1" smtClean="0"/>
              <a:t>Dasylirion</a:t>
            </a:r>
            <a:r>
              <a:rPr lang="en-US" i="1" dirty="0" smtClean="0"/>
              <a:t> </a:t>
            </a:r>
            <a:r>
              <a:rPr lang="en-US" i="1" dirty="0" err="1" smtClean="0"/>
              <a:t>wheeleri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299" y="-8420"/>
            <a:ext cx="2792101" cy="279210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DAWH2</a:t>
            </a:r>
          </a:p>
          <a:p>
            <a:r>
              <a:rPr lang="en-US" dirty="0" smtClean="0"/>
              <a:t>Common name: Common </a:t>
            </a:r>
            <a:r>
              <a:rPr lang="en-US" dirty="0" err="1" smtClean="0"/>
              <a:t>sotol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Asparagaceae</a:t>
            </a:r>
            <a:endParaRPr lang="en-US" dirty="0" smtClean="0"/>
          </a:p>
          <a:p>
            <a:r>
              <a:rPr lang="en-US" dirty="0" smtClean="0"/>
              <a:t>Habitat: open, rocky slopes</a:t>
            </a:r>
          </a:p>
          <a:p>
            <a:r>
              <a:rPr lang="en-US" dirty="0" smtClean="0"/>
              <a:t>Description: </a:t>
            </a:r>
            <a:r>
              <a:rPr lang="en-US" dirty="0"/>
              <a:t>Rosette herb 40-100 cm tall, flowering scape 3-6 m tall </a:t>
            </a:r>
            <a:r>
              <a:rPr lang="en-US" b="1" dirty="0"/>
              <a:t>Leaves</a:t>
            </a:r>
            <a:r>
              <a:rPr lang="en-US" dirty="0"/>
              <a:t>: leaves 40-70 cm long, 1 cm wide, spines on margins numerous </a:t>
            </a:r>
            <a:r>
              <a:rPr lang="en-US" b="1" dirty="0"/>
              <a:t>Flowers</a:t>
            </a:r>
            <a:r>
              <a:rPr lang="en-US" dirty="0"/>
              <a:t>: male and female flowers on separate plants, in large terminal spike-like panicles </a:t>
            </a:r>
            <a:r>
              <a:rPr lang="en-US" b="1" dirty="0"/>
              <a:t>Fruit</a:t>
            </a:r>
            <a:r>
              <a:rPr lang="en-US" dirty="0"/>
              <a:t>: a three-winged capsule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Native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00" y="2590800"/>
            <a:ext cx="4467200" cy="33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1633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Artemisia </a:t>
            </a:r>
            <a:r>
              <a:rPr lang="en-US" i="1" dirty="0" err="1" smtClean="0"/>
              <a:t>filifolia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2400"/>
            <a:ext cx="4568952" cy="456895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USDA Code: ARFI2</a:t>
            </a:r>
          </a:p>
          <a:p>
            <a:r>
              <a:rPr lang="en-US" dirty="0" smtClean="0"/>
              <a:t>Common name: Sand sage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r>
              <a:rPr lang="en-US" dirty="0" smtClean="0"/>
              <a:t> </a:t>
            </a:r>
          </a:p>
          <a:p>
            <a:r>
              <a:rPr lang="en-US" dirty="0"/>
              <a:t>Habitat: A. </a:t>
            </a:r>
            <a:r>
              <a:rPr lang="en-US" dirty="0" err="1"/>
              <a:t>filifolia</a:t>
            </a:r>
            <a:r>
              <a:rPr lang="en-US" dirty="0"/>
              <a:t> occurs in sandy soils and cohabits with species of Yucca, </a:t>
            </a:r>
            <a:r>
              <a:rPr lang="en-US" dirty="0" err="1"/>
              <a:t>Cactaceae</a:t>
            </a:r>
            <a:r>
              <a:rPr lang="en-US" dirty="0"/>
              <a:t>, and  </a:t>
            </a:r>
            <a:endParaRPr lang="en-US" dirty="0" smtClean="0"/>
          </a:p>
          <a:p>
            <a:r>
              <a:rPr lang="en-US" dirty="0"/>
              <a:t>Description: Shrubs, 60-180 cm (rounded), faintly aromatic. Stems green or gray-green, </a:t>
            </a:r>
            <a:r>
              <a:rPr lang="en-US" dirty="0" err="1"/>
              <a:t>wandlike</a:t>
            </a:r>
            <a:r>
              <a:rPr lang="en-US" dirty="0"/>
              <a:t> (usually slender, curved, sometimes stout and stunted in harsh habitats), glabrous or sparsely hairy. Leaves gray-green; blades linear if entire, obovate if lobed, (1.5-)2-5(-6) × 0.1-2.5 cm, entire to 3-lobed, lobes filiform (less than 1 mm wide), apices acute, glabrous or sparsely hairy. Heads (mostly sessile) in </a:t>
            </a:r>
            <a:r>
              <a:rPr lang="en-US" dirty="0" err="1"/>
              <a:t>paniculiform</a:t>
            </a:r>
            <a:r>
              <a:rPr lang="en-US" dirty="0"/>
              <a:t> arrays 8-15(-17) × 2-4(-5) cm (branches erect to somewhat recurved). Involucres globose, 1.5-2 × 1.5-2 mm. 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429000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4719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Ephedra </a:t>
            </a:r>
            <a:r>
              <a:rPr lang="en-US" i="1" dirty="0" err="1" smtClean="0"/>
              <a:t>torreyana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643731"/>
            <a:ext cx="5105400" cy="5105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USDA Code: EPTO</a:t>
            </a:r>
          </a:p>
          <a:p>
            <a:r>
              <a:rPr lang="en-US" dirty="0" smtClean="0"/>
              <a:t>Common name: Torrey’s </a:t>
            </a:r>
            <a:r>
              <a:rPr lang="en-US" dirty="0" err="1" smtClean="0"/>
              <a:t>mormon</a:t>
            </a:r>
            <a:r>
              <a:rPr lang="en-US" dirty="0" smtClean="0"/>
              <a:t>-tea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Ephedraceae</a:t>
            </a:r>
            <a:r>
              <a:rPr lang="en-US" dirty="0" smtClean="0"/>
              <a:t> </a:t>
            </a:r>
          </a:p>
          <a:p>
            <a:r>
              <a:rPr lang="en-US" dirty="0" smtClean="0"/>
              <a:t>Habitat: </a:t>
            </a:r>
            <a:r>
              <a:rPr lang="en-US" dirty="0"/>
              <a:t>Dry rocky to sandy areas</a:t>
            </a:r>
            <a:endParaRPr lang="en-US" dirty="0" smtClean="0"/>
          </a:p>
          <a:p>
            <a:r>
              <a:rPr lang="en-US" dirty="0" smtClean="0"/>
              <a:t>Description</a:t>
            </a:r>
            <a:r>
              <a:rPr lang="en-US" dirty="0"/>
              <a:t>: Bark gray, cracked and irregularly fissured. Branches alternate or whorled, rigid, angle of divergence about 45°. Twigs blue-green, becoming gray with age, glaucous, with numerous very fine longitudinal grooves; internodes 2--5 cm. Terminal buds conic, less than 4 mm. Leaves in whorls of 3, 2--5 mm, connate to 2/3 their length; bases becoming gray and shredded with age; apex acute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r>
              <a:rPr lang="en-US" dirty="0" smtClean="0"/>
              <a:t>More flexible and less pointy leaves than than </a:t>
            </a:r>
            <a:r>
              <a:rPr lang="en-US" dirty="0" err="1" smtClean="0"/>
              <a:t>EPTR</a:t>
            </a:r>
            <a:r>
              <a:rPr lang="en-US" dirty="0" smtClean="0"/>
              <a:t>; somewhat grayish-blue stems; usually in low-lying areas on clayey soils.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01321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19400"/>
            <a:ext cx="4579620" cy="3053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Nolina</a:t>
            </a:r>
            <a:r>
              <a:rPr lang="en-US" i="1" dirty="0" smtClean="0"/>
              <a:t> </a:t>
            </a:r>
            <a:r>
              <a:rPr lang="en-US" i="1" dirty="0" err="1" smtClean="0"/>
              <a:t>texana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-228600"/>
            <a:ext cx="2895599" cy="4343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3467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USDA Code: NOTE</a:t>
            </a:r>
          </a:p>
          <a:p>
            <a:r>
              <a:rPr lang="en-US" dirty="0" smtClean="0"/>
              <a:t>Common name: Texas </a:t>
            </a:r>
            <a:r>
              <a:rPr lang="en-US" dirty="0" err="1" smtClean="0"/>
              <a:t>beargrass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Lilliaceae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Habiatat</a:t>
            </a:r>
            <a:r>
              <a:rPr lang="en-US" dirty="0"/>
              <a:t>:  Rocky hillsides, limestone, granite, grasslands, </a:t>
            </a:r>
            <a:r>
              <a:rPr lang="en-US" dirty="0" err="1"/>
              <a:t>shrublands</a:t>
            </a:r>
            <a:r>
              <a:rPr lang="en-US" dirty="0"/>
              <a:t>;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dirty="0"/>
              <a:t>Plants </a:t>
            </a:r>
            <a:r>
              <a:rPr lang="en-US" dirty="0" err="1"/>
              <a:t>acaulescent</a:t>
            </a:r>
            <a:r>
              <a:rPr lang="en-US" dirty="0"/>
              <a:t>, </a:t>
            </a:r>
            <a:r>
              <a:rPr lang="en-US" dirty="0" err="1"/>
              <a:t>cespitose</a:t>
            </a:r>
            <a:r>
              <a:rPr lang="en-US" dirty="0"/>
              <a:t>; rosettes from vertical, subterranean branched caudices. Leaf blades wiry, stiff, triangular, slightly concavo-convex toward base, 40-90 cm × 2-4(-7) mm, not glaucous; margins entire, rarely remotely serrate with widely separated, </a:t>
            </a:r>
            <a:r>
              <a:rPr lang="en-US" dirty="0" err="1"/>
              <a:t>noncartilaginous</a:t>
            </a:r>
            <a:r>
              <a:rPr lang="en-US" dirty="0"/>
              <a:t> teeth, tips dying; inflorescence leaf blades curling distally, 10-50 cm. Scape curling distally, 0.5-2 dm. Inflorescences </a:t>
            </a:r>
            <a:r>
              <a:rPr lang="en-US" dirty="0" err="1"/>
              <a:t>paniculate</a:t>
            </a:r>
            <a:r>
              <a:rPr lang="en-US" dirty="0"/>
              <a:t>, rarely purple, 2.5-7 </a:t>
            </a:r>
            <a:r>
              <a:rPr lang="en-US" dirty="0" err="1"/>
              <a:t>dm</a:t>
            </a:r>
            <a:r>
              <a:rPr lang="en-US" dirty="0"/>
              <a:t> × 5-17 cm, held completely or partially within rosettes; main rachis and divisions thick, rigid, lateral branches ascending; bracts persistent, to 10-40 cm</a:t>
            </a:r>
            <a:r>
              <a:rPr lang="en-US" dirty="0" smtClean="0"/>
              <a:t>;</a:t>
            </a:r>
          </a:p>
          <a:p>
            <a:r>
              <a:rPr lang="en-US" dirty="0" smtClean="0"/>
              <a:t>Native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811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Scleropogon</a:t>
            </a:r>
            <a:r>
              <a:rPr lang="en-US" i="1" dirty="0" smtClean="0"/>
              <a:t> </a:t>
            </a:r>
            <a:r>
              <a:rPr lang="en-US" i="1" dirty="0" err="1" smtClean="0"/>
              <a:t>brevifolius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860"/>
            <a:ext cx="4806950" cy="32046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USDA code: SCBR2</a:t>
            </a:r>
          </a:p>
          <a:p>
            <a:r>
              <a:rPr lang="en-US" dirty="0" smtClean="0"/>
              <a:t>Common name: </a:t>
            </a:r>
            <a:r>
              <a:rPr lang="en-US" dirty="0" err="1" smtClean="0"/>
              <a:t>Burrograss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b="1" dirty="0" err="1"/>
              <a:t>Stolons</a:t>
            </a:r>
            <a:r>
              <a:rPr lang="en-US" dirty="0"/>
              <a:t> to 50 cm, wiry, internodes 5-15 cm. </a:t>
            </a:r>
            <a:r>
              <a:rPr lang="en-US" b="1" dirty="0"/>
              <a:t>Culms</a:t>
            </a:r>
            <a:r>
              <a:rPr lang="en-US" dirty="0"/>
              <a:t> (5)10-20 cm, erect. </a:t>
            </a:r>
            <a:r>
              <a:rPr lang="en-US" b="1" dirty="0"/>
              <a:t>Ligules</a:t>
            </a:r>
            <a:r>
              <a:rPr lang="en-US" dirty="0"/>
              <a:t> about 1 mm; </a:t>
            </a:r>
            <a:r>
              <a:rPr lang="en-US" b="1" dirty="0"/>
              <a:t>blades</a:t>
            </a:r>
            <a:r>
              <a:rPr lang="en-US" dirty="0"/>
              <a:t> 2-8(12) cm long, 1-2 mm wide. </a:t>
            </a:r>
            <a:r>
              <a:rPr lang="en-US" b="1" dirty="0"/>
              <a:t>Bisexual </a:t>
            </a:r>
            <a:r>
              <a:rPr lang="en-US" b="1" dirty="0" err="1"/>
              <a:t>spikelets</a:t>
            </a:r>
            <a:r>
              <a:rPr lang="en-US" dirty="0"/>
              <a:t> 2-4 cm, staminate florets below the </a:t>
            </a:r>
            <a:r>
              <a:rPr lang="en-US" dirty="0" err="1"/>
              <a:t>pistillate</a:t>
            </a:r>
            <a:r>
              <a:rPr lang="en-US" dirty="0"/>
              <a:t> florets. </a:t>
            </a:r>
            <a:r>
              <a:rPr lang="en-US" b="1" dirty="0"/>
              <a:t>Staminate </a:t>
            </a:r>
            <a:r>
              <a:rPr lang="en-US" b="1" dirty="0" err="1"/>
              <a:t>spikelets</a:t>
            </a:r>
            <a:r>
              <a:rPr lang="en-US" dirty="0"/>
              <a:t> 2-3 cm. </a:t>
            </a:r>
            <a:r>
              <a:rPr lang="en-US" b="1" dirty="0" err="1"/>
              <a:t>Pistillate</a:t>
            </a:r>
            <a:r>
              <a:rPr lang="en-US" b="1" dirty="0"/>
              <a:t> </a:t>
            </a:r>
            <a:r>
              <a:rPr lang="en-US" b="1" dirty="0" err="1"/>
              <a:t>spikelets</a:t>
            </a:r>
            <a:r>
              <a:rPr lang="en-US" dirty="0"/>
              <a:t> subtended by a </a:t>
            </a:r>
            <a:r>
              <a:rPr lang="en-US" dirty="0" err="1"/>
              <a:t>glumelike</a:t>
            </a:r>
            <a:r>
              <a:rPr lang="en-US" dirty="0"/>
              <a:t> bract; </a:t>
            </a:r>
            <a:r>
              <a:rPr lang="en-US" b="1" dirty="0"/>
              <a:t>lemma bodies</a:t>
            </a:r>
            <a:r>
              <a:rPr lang="en-US" dirty="0"/>
              <a:t> 2.5-3 cm. 2</a:t>
            </a:r>
            <a:r>
              <a:rPr lang="en-US" i="1" dirty="0"/>
              <a:t>n</a:t>
            </a:r>
            <a:r>
              <a:rPr lang="en-US" dirty="0"/>
              <a:t> = 40.</a:t>
            </a:r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/>
              <a:t>grows on grassy plains and flats, generally being most abundant on disturbed or overgrazed land. Its North American range extends from the southwestern United </a:t>
            </a:r>
            <a:r>
              <a:rPr lang="en-US" dirty="0" smtClean="0"/>
              <a:t>States. Perennial </a:t>
            </a:r>
          </a:p>
          <a:p>
            <a:endParaRPr lang="en-US" dirty="0" smtClean="0"/>
          </a:p>
          <a:p>
            <a:r>
              <a:rPr lang="en-US" dirty="0" smtClean="0"/>
              <a:t>Native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070683"/>
            <a:ext cx="2514600" cy="376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5956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Artemisia </a:t>
            </a:r>
            <a:r>
              <a:rPr lang="en-US" i="1" dirty="0" err="1" smtClean="0"/>
              <a:t>ludoviciana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48" y="381000"/>
            <a:ext cx="3121152" cy="312115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ARLUA</a:t>
            </a:r>
          </a:p>
          <a:p>
            <a:r>
              <a:rPr lang="en-US" dirty="0" smtClean="0"/>
              <a:t>Common name: Silver sage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 Rocky areas/gravel</a:t>
            </a:r>
          </a:p>
          <a:p>
            <a:r>
              <a:rPr lang="en-US" dirty="0" smtClean="0"/>
              <a:t>Description:</a:t>
            </a:r>
            <a:endParaRPr lang="en-US" dirty="0"/>
          </a:p>
          <a:p>
            <a:r>
              <a:rPr lang="en-US" b="1" dirty="0"/>
              <a:t>Perennials,</a:t>
            </a:r>
            <a:r>
              <a:rPr lang="en-US" dirty="0"/>
              <a:t> 20-80 (rarely to 120 in desert washes) cm, aromatic (rhizomatous). </a:t>
            </a:r>
            <a:r>
              <a:rPr lang="en-US" b="1" dirty="0"/>
              <a:t>Stems</a:t>
            </a:r>
            <a:r>
              <a:rPr lang="en-US" dirty="0"/>
              <a:t> relatively few to relatively numerous, erect, gray-green, simple or widely branched, hairy. </a:t>
            </a:r>
            <a:r>
              <a:rPr lang="en-US" b="1" dirty="0"/>
              <a:t>Leaves</a:t>
            </a:r>
            <a:r>
              <a:rPr lang="en-US" dirty="0"/>
              <a:t> </a:t>
            </a:r>
            <a:r>
              <a:rPr lang="en-US" dirty="0" err="1"/>
              <a:t>cauline</a:t>
            </a:r>
            <a:r>
              <a:rPr lang="en-US" dirty="0"/>
              <a:t>, uniformly gray-green, green, or white, or bicolor (white and green); blades linear to broadly elliptic, 1.5-11 × 0.5-4 cm, entire or lobed to relatively deeply </a:t>
            </a:r>
            <a:r>
              <a:rPr lang="en-US" dirty="0" err="1"/>
              <a:t>pinnatifid</a:t>
            </a:r>
            <a:r>
              <a:rPr lang="en-US" dirty="0"/>
              <a:t>, faces hairy.</a:t>
            </a:r>
          </a:p>
          <a:p>
            <a:r>
              <a:rPr lang="en-US" dirty="0" smtClean="0"/>
              <a:t>Native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740152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4441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Krascheninnikovia</a:t>
            </a:r>
            <a:r>
              <a:rPr lang="en-US" i="1" dirty="0" smtClean="0"/>
              <a:t> </a:t>
            </a:r>
            <a:r>
              <a:rPr lang="en-US" i="1" dirty="0" err="1" smtClean="0"/>
              <a:t>lanata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160" y="0"/>
            <a:ext cx="3418840" cy="3429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USDA Code: KRLA2</a:t>
            </a:r>
          </a:p>
          <a:p>
            <a:r>
              <a:rPr lang="en-US" dirty="0" smtClean="0"/>
              <a:t>Common  name: </a:t>
            </a:r>
            <a:r>
              <a:rPr lang="en-US" dirty="0" err="1" smtClean="0"/>
              <a:t>Winterfat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Amaranthaceae</a:t>
            </a:r>
            <a:endParaRPr lang="en-US" dirty="0"/>
          </a:p>
          <a:p>
            <a:r>
              <a:rPr lang="en-US" dirty="0" smtClean="0"/>
              <a:t>Previous names: </a:t>
            </a:r>
            <a:r>
              <a:rPr lang="en-US" i="1" dirty="0" err="1" smtClean="0"/>
              <a:t>Eurotia</a:t>
            </a:r>
            <a:r>
              <a:rPr lang="en-US" i="1" dirty="0" smtClean="0"/>
              <a:t> </a:t>
            </a:r>
            <a:r>
              <a:rPr lang="en-US" i="1" dirty="0" err="1" smtClean="0"/>
              <a:t>lanata</a:t>
            </a:r>
            <a:r>
              <a:rPr lang="en-US" i="1" dirty="0" smtClean="0"/>
              <a:t>, </a:t>
            </a:r>
            <a:r>
              <a:rPr lang="en-US" i="1" dirty="0" err="1" smtClean="0"/>
              <a:t>Ceratoides</a:t>
            </a:r>
            <a:r>
              <a:rPr lang="en-US" i="1" dirty="0" smtClean="0"/>
              <a:t> </a:t>
            </a:r>
            <a:r>
              <a:rPr lang="en-US" i="1" dirty="0" err="1" smtClean="0"/>
              <a:t>lanata</a:t>
            </a:r>
            <a:endParaRPr lang="en-US" dirty="0" smtClean="0"/>
          </a:p>
          <a:p>
            <a:r>
              <a:rPr lang="en-US" dirty="0" err="1" smtClean="0"/>
              <a:t>Habitat:</a:t>
            </a:r>
            <a:r>
              <a:rPr lang="en-US" dirty="0" err="1"/>
              <a:t>Rocky</a:t>
            </a:r>
            <a:r>
              <a:rPr lang="en-US" dirty="0"/>
              <a:t> to clay soils, flats, gentle slopes</a:t>
            </a:r>
            <a:endParaRPr lang="en-US" dirty="0" smtClean="0"/>
          </a:p>
          <a:p>
            <a:r>
              <a:rPr lang="en-US" dirty="0" err="1" smtClean="0"/>
              <a:t>Description:</a:t>
            </a:r>
            <a:r>
              <a:rPr lang="en-US" dirty="0" err="1"/>
              <a:t>Shrub</a:t>
            </a:r>
            <a:r>
              <a:rPr lang="en-US" dirty="0"/>
              <a:t> generally 5-10 </a:t>
            </a:r>
            <a:r>
              <a:rPr lang="en-US" dirty="0" err="1"/>
              <a:t>dm</a:t>
            </a:r>
            <a:r>
              <a:rPr lang="en-US" dirty="0"/>
              <a:t>, generally monoecious; hairs white, becoming ± rust-colored </a:t>
            </a:r>
            <a:r>
              <a:rPr lang="en-US" b="1" dirty="0"/>
              <a:t>Leaves</a:t>
            </a:r>
            <a:r>
              <a:rPr lang="en-US" dirty="0"/>
              <a:t>: 6-30 mm, 1.5-5 mm wide, linear to lanceolate, flat, entire; margins </a:t>
            </a:r>
            <a:r>
              <a:rPr lang="en-US" dirty="0" err="1"/>
              <a:t>inrolled</a:t>
            </a:r>
            <a:r>
              <a:rPr lang="en-US" dirty="0"/>
              <a:t> </a:t>
            </a:r>
            <a:r>
              <a:rPr lang="en-US" b="1" dirty="0"/>
              <a:t>INFLORESCENCE</a:t>
            </a:r>
            <a:r>
              <a:rPr lang="en-US" dirty="0"/>
              <a:t>: 3-19 cm; staminate flowers many; </a:t>
            </a:r>
            <a:r>
              <a:rPr lang="en-US" dirty="0" err="1"/>
              <a:t>pistillate</a:t>
            </a:r>
            <a:r>
              <a:rPr lang="en-US" dirty="0"/>
              <a:t> flowers 1-4 in lower axils; </a:t>
            </a:r>
            <a:r>
              <a:rPr lang="en-US" dirty="0" err="1"/>
              <a:t>bractlets</a:t>
            </a:r>
            <a:r>
              <a:rPr lang="en-US" dirty="0"/>
              <a:t> densely hairy, 4-6 mm in fruit </a:t>
            </a:r>
            <a:r>
              <a:rPr lang="en-US" b="1" dirty="0"/>
              <a:t>Flowers</a:t>
            </a:r>
            <a:r>
              <a:rPr lang="en-US" dirty="0"/>
              <a:t>: Staminate flower: calyx lobes 4, 1-2 mm, densely hairy; stamens 4, </a:t>
            </a:r>
            <a:r>
              <a:rPr lang="en-US" dirty="0" err="1"/>
              <a:t>exserted</a:t>
            </a:r>
            <a:r>
              <a:rPr lang="en-US" dirty="0"/>
              <a:t>; </a:t>
            </a:r>
            <a:r>
              <a:rPr lang="en-US" dirty="0" err="1"/>
              <a:t>Pistillate</a:t>
            </a:r>
            <a:r>
              <a:rPr lang="en-US" dirty="0"/>
              <a:t> flower: calyx lobes 0; stigmas 2, </a:t>
            </a:r>
            <a:r>
              <a:rPr lang="en-US" dirty="0" err="1" smtClean="0"/>
              <a:t>exserted</a:t>
            </a:r>
            <a:endParaRPr lang="en-US" dirty="0" smtClean="0"/>
          </a:p>
          <a:p>
            <a:r>
              <a:rPr lang="en-US" dirty="0" smtClean="0"/>
              <a:t>Native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048000"/>
            <a:ext cx="4193400" cy="27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4849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Mimosa </a:t>
            </a:r>
            <a:r>
              <a:rPr lang="en-US" i="1" dirty="0" err="1" smtClean="0"/>
              <a:t>biuncifera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76200"/>
            <a:ext cx="3892550" cy="291941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MIAC3</a:t>
            </a:r>
          </a:p>
          <a:p>
            <a:r>
              <a:rPr lang="en-US" dirty="0" smtClean="0"/>
              <a:t>Common name: </a:t>
            </a:r>
            <a:r>
              <a:rPr lang="en-US" dirty="0" err="1" smtClean="0"/>
              <a:t>Catclaw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Fabaceae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</a:t>
            </a:r>
          </a:p>
          <a:p>
            <a:r>
              <a:rPr lang="en-US" dirty="0" smtClean="0"/>
              <a:t>Description: The </a:t>
            </a:r>
            <a:r>
              <a:rPr lang="en-US" dirty="0"/>
              <a:t>flowers are in globose white clusters, and the leaves are small and pinnately compound. The branches frequently look reddish. The fruits are flattened and curved. The seeds are reddish brown, 3-4mm and ovoid. </a:t>
            </a:r>
            <a:endParaRPr lang="en-US" dirty="0" smtClean="0"/>
          </a:p>
          <a:p>
            <a:r>
              <a:rPr lang="en-US" dirty="0" smtClean="0"/>
              <a:t>In most of the district, this is the only shrub with hooked spines. In Hidalgo County, </a:t>
            </a:r>
            <a:r>
              <a:rPr lang="en-US" dirty="0" err="1" smtClean="0"/>
              <a:t>SEGR3</a:t>
            </a:r>
            <a:r>
              <a:rPr lang="en-US" dirty="0" smtClean="0"/>
              <a:t> is similar.</a:t>
            </a:r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1" y="2667000"/>
            <a:ext cx="3265130" cy="327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2469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570" y="4114800"/>
            <a:ext cx="2463030" cy="243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2887"/>
            <a:ext cx="3008313" cy="1162050"/>
          </a:xfrm>
        </p:spPr>
        <p:txBody>
          <a:bodyPr/>
          <a:lstStyle/>
          <a:p>
            <a:r>
              <a:rPr lang="en-US" i="1" dirty="0" err="1" smtClean="0"/>
              <a:t>Vachellia</a:t>
            </a:r>
            <a:r>
              <a:rPr lang="en-US" i="1" dirty="0" smtClean="0"/>
              <a:t> </a:t>
            </a:r>
            <a:r>
              <a:rPr lang="en-US" i="1" dirty="0" err="1" smtClean="0"/>
              <a:t>vernicosa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352800"/>
            <a:ext cx="3429000" cy="2286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04937"/>
            <a:ext cx="3008313" cy="4691063"/>
          </a:xfrm>
        </p:spPr>
        <p:txBody>
          <a:bodyPr/>
          <a:lstStyle/>
          <a:p>
            <a:r>
              <a:rPr lang="en-US" dirty="0" smtClean="0"/>
              <a:t>USDA Code: VAVE</a:t>
            </a:r>
          </a:p>
          <a:p>
            <a:r>
              <a:rPr lang="en-US" dirty="0" smtClean="0"/>
              <a:t>Common Name: Viscid acacia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Fabaceae</a:t>
            </a:r>
            <a:endParaRPr lang="en-US" dirty="0" smtClean="0"/>
          </a:p>
          <a:p>
            <a:r>
              <a:rPr lang="en-US" dirty="0" smtClean="0"/>
              <a:t>Habitat:</a:t>
            </a:r>
          </a:p>
          <a:p>
            <a:r>
              <a:rPr lang="en-US" dirty="0" smtClean="0"/>
              <a:t>Description: </a:t>
            </a:r>
            <a:r>
              <a:rPr lang="en-US" dirty="0" smtClean="0"/>
              <a:t>Spiny shrubs; spines straight &amp; white; leaves twice-pinnately compound; flowers yellow, in dense heads.</a:t>
            </a:r>
          </a:p>
          <a:p>
            <a:r>
              <a:rPr lang="en-US" dirty="0" smtClean="0"/>
              <a:t>Native</a:t>
            </a:r>
            <a:endParaRPr lang="en-US" dirty="0" smtClean="0"/>
          </a:p>
          <a:p>
            <a:r>
              <a:rPr lang="en-US" dirty="0" smtClean="0"/>
              <a:t>Leaves have 1 to 3 pairs of pinnae (see illustration); </a:t>
            </a:r>
            <a:r>
              <a:rPr lang="en-US" dirty="0" err="1" smtClean="0"/>
              <a:t>MIAC3</a:t>
            </a:r>
            <a:r>
              <a:rPr lang="en-US" dirty="0" smtClean="0"/>
              <a:t> and </a:t>
            </a:r>
            <a:r>
              <a:rPr lang="en-US" dirty="0" err="1" smtClean="0"/>
              <a:t>VAVE</a:t>
            </a:r>
            <a:r>
              <a:rPr lang="en-US" dirty="0" smtClean="0"/>
              <a:t> have 4 to 8 pairs of pinnae per leaf.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048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0696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Vachellia</a:t>
            </a:r>
            <a:r>
              <a:rPr lang="en-US" i="1" dirty="0" smtClean="0"/>
              <a:t> </a:t>
            </a:r>
            <a:r>
              <a:rPr lang="en-US" i="1" dirty="0" err="1" smtClean="0"/>
              <a:t>constricta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24" y="1675606"/>
            <a:ext cx="5030391" cy="335359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VACO9</a:t>
            </a:r>
          </a:p>
          <a:p>
            <a:r>
              <a:rPr lang="en-US" dirty="0" smtClean="0"/>
              <a:t>Common name: Whitethorn acacia</a:t>
            </a:r>
          </a:p>
          <a:p>
            <a:r>
              <a:rPr lang="en-US" dirty="0" smtClean="0"/>
              <a:t>Habitat:</a:t>
            </a:r>
          </a:p>
          <a:p>
            <a:r>
              <a:rPr lang="en-US" dirty="0" smtClean="0"/>
              <a:t>Description: Shrub </a:t>
            </a:r>
            <a:r>
              <a:rPr lang="en-US" dirty="0"/>
              <a:t>to 4 m, usually with paired spines at nodes aging white </a:t>
            </a:r>
            <a:r>
              <a:rPr lang="en-US" b="1" dirty="0"/>
              <a:t>Leaves</a:t>
            </a:r>
            <a:r>
              <a:rPr lang="en-US" dirty="0"/>
              <a:t>: leaves alternate, twice compound with 3-5 pinnae </a:t>
            </a:r>
            <a:r>
              <a:rPr lang="en-US" b="1" dirty="0"/>
              <a:t>Flowers</a:t>
            </a:r>
            <a:r>
              <a:rPr lang="en-US" dirty="0"/>
              <a:t>: flowers yellow, in dense globose heads </a:t>
            </a:r>
            <a:r>
              <a:rPr lang="en-US" b="1" dirty="0"/>
              <a:t>Fruit</a:t>
            </a:r>
            <a:r>
              <a:rPr lang="en-US" dirty="0"/>
              <a:t>: a linear </a:t>
            </a:r>
            <a:r>
              <a:rPr lang="en-US" dirty="0" smtClean="0"/>
              <a:t>straight or slightly </a:t>
            </a:r>
            <a:r>
              <a:rPr lang="en-US" dirty="0"/>
              <a:t>curved pod, strongly constricted between </a:t>
            </a:r>
            <a:r>
              <a:rPr lang="en-US" dirty="0" smtClean="0"/>
              <a:t>seeds.</a:t>
            </a:r>
            <a:endParaRPr lang="en-US" dirty="0" smtClean="0"/>
          </a:p>
          <a:p>
            <a:r>
              <a:rPr lang="en-US" dirty="0" smtClean="0"/>
              <a:t>Native</a:t>
            </a:r>
          </a:p>
          <a:p>
            <a:endParaRPr lang="en-US" dirty="0"/>
          </a:p>
          <a:p>
            <a:r>
              <a:rPr lang="en-US" dirty="0" err="1" smtClean="0"/>
              <a:t>MIAC3</a:t>
            </a:r>
            <a:r>
              <a:rPr lang="en-US" dirty="0" smtClean="0"/>
              <a:t> has hooked spines; </a:t>
            </a:r>
            <a:r>
              <a:rPr lang="en-US" dirty="0" err="1" smtClean="0"/>
              <a:t>VAVE</a:t>
            </a:r>
            <a:r>
              <a:rPr lang="en-US" dirty="0" smtClean="0"/>
              <a:t> has fewer pairs of pinnae per leaf (see illustration under </a:t>
            </a:r>
            <a:r>
              <a:rPr lang="en-US" dirty="0" err="1" smtClean="0"/>
              <a:t>VAVE</a:t>
            </a:r>
            <a:r>
              <a:rPr lang="en-US" dirty="0" smtClean="0"/>
              <a:t>).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52463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Opuntia</a:t>
            </a:r>
            <a:r>
              <a:rPr lang="en-US" i="1" dirty="0" smtClean="0"/>
              <a:t> </a:t>
            </a:r>
            <a:r>
              <a:rPr lang="en-US" i="1" dirty="0" err="1" smtClean="0"/>
              <a:t>tortispina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12" y="76200"/>
            <a:ext cx="2509308" cy="376396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1943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USDA Code: OPTO3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Cactaceae</a:t>
            </a:r>
            <a:endParaRPr lang="en-US" dirty="0" smtClean="0"/>
          </a:p>
          <a:p>
            <a:r>
              <a:rPr lang="en-US" dirty="0" smtClean="0"/>
              <a:t>Common name: </a:t>
            </a:r>
            <a:r>
              <a:rPr lang="en-US" dirty="0" err="1" smtClean="0"/>
              <a:t>Twistspine</a:t>
            </a:r>
            <a:r>
              <a:rPr lang="en-US" dirty="0" smtClean="0"/>
              <a:t> prickly pear</a:t>
            </a:r>
          </a:p>
          <a:p>
            <a:r>
              <a:rPr lang="en-US" dirty="0" smtClean="0"/>
              <a:t>Habitat: Grass-lands</a:t>
            </a:r>
            <a:r>
              <a:rPr lang="en-US" dirty="0"/>
              <a:t>, pinyon-juniper-oak woodlands, sandy or </a:t>
            </a:r>
            <a:r>
              <a:rPr lang="en-US" dirty="0" err="1"/>
              <a:t>shaley</a:t>
            </a:r>
            <a:r>
              <a:rPr lang="en-US" dirty="0"/>
              <a:t> flats, rocky hills</a:t>
            </a:r>
            <a:endParaRPr lang="en-US" dirty="0" smtClean="0"/>
          </a:p>
          <a:p>
            <a:r>
              <a:rPr lang="en-US" dirty="0" err="1" smtClean="0"/>
              <a:t>Description:</a:t>
            </a:r>
            <a:r>
              <a:rPr lang="en-US" b="1" dirty="0" err="1"/>
              <a:t>Shrubs</a:t>
            </a:r>
            <a:r>
              <a:rPr lang="en-US" b="1" dirty="0"/>
              <a:t>,</a:t>
            </a:r>
            <a:r>
              <a:rPr lang="en-US" dirty="0"/>
              <a:t> low, to 0.4 m, creeping from clumps, sometimes from thickened rootstocks. </a:t>
            </a:r>
            <a:r>
              <a:rPr lang="en-US" b="1" dirty="0"/>
              <a:t>Stem segments</a:t>
            </a:r>
            <a:r>
              <a:rPr lang="en-US" dirty="0"/>
              <a:t> not easily detached, pale green to deep green, graying with age, wrinkled when stressed, flattened, broadly obovate to ovate, 6.5-15 × 4-10 cm, tuberculate, glossy, glabrous; areoles 6-9 per diagonal row across </a:t>
            </a:r>
            <a:r>
              <a:rPr lang="en-US" dirty="0" err="1"/>
              <a:t>midstem</a:t>
            </a:r>
            <a:r>
              <a:rPr lang="en-US" dirty="0"/>
              <a:t> segment, oval, obovate, or </a:t>
            </a:r>
            <a:r>
              <a:rPr lang="en-US" dirty="0" err="1"/>
              <a:t>subcircular</a:t>
            </a:r>
            <a:r>
              <a:rPr lang="en-US" dirty="0"/>
              <a:t>, 2.5-5 × 1.5-4 mm; wool tan, aging brown. </a:t>
            </a:r>
            <a:r>
              <a:rPr lang="en-US" b="1" dirty="0"/>
              <a:t>Spines</a:t>
            </a:r>
            <a:r>
              <a:rPr lang="en-US" dirty="0"/>
              <a:t> 1-9 on most areoles to only on distal </a:t>
            </a:r>
            <a:r>
              <a:rPr lang="en-US" baseline="30000" dirty="0"/>
              <a:t>1</a:t>
            </a:r>
            <a:r>
              <a:rPr lang="en-US" dirty="0"/>
              <a:t>/2 of stem segment, white to gray with pale brown tips and bases, sometimes brown throughout; central spines 1-3, all deflexed or 1-2 </a:t>
            </a:r>
            <a:r>
              <a:rPr lang="en-US" dirty="0" err="1"/>
              <a:t>porrect</a:t>
            </a:r>
            <a:r>
              <a:rPr lang="en-US" dirty="0"/>
              <a:t> or ascending, terete or flattened, occasionally spirally twisted, 25-70 mm; small spines (2-)3-6(-8) strongly deflexed, usually slender, even </a:t>
            </a:r>
            <a:r>
              <a:rPr lang="en-US" dirty="0" err="1"/>
              <a:t>bristlelike</a:t>
            </a:r>
            <a:r>
              <a:rPr lang="en-US" dirty="0"/>
              <a:t>, 5-15 mm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133600"/>
            <a:ext cx="2466200" cy="345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1407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Peniocereus</a:t>
            </a:r>
            <a:r>
              <a:rPr lang="en-US" i="1" dirty="0" smtClean="0"/>
              <a:t> </a:t>
            </a:r>
            <a:r>
              <a:rPr lang="en-US" i="1" dirty="0" err="1" smtClean="0"/>
              <a:t>greggii</a:t>
            </a:r>
            <a:r>
              <a:rPr lang="en-US" i="1" dirty="0" smtClean="0"/>
              <a:t> </a:t>
            </a:r>
            <a:r>
              <a:rPr lang="en-US" dirty="0" smtClean="0"/>
              <a:t>subsp. </a:t>
            </a:r>
            <a:r>
              <a:rPr lang="en-US" i="1" dirty="0" err="1" smtClean="0"/>
              <a:t>greggii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57200"/>
            <a:ext cx="3737372" cy="498316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3467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USDA Code: PEGRG</a:t>
            </a:r>
          </a:p>
          <a:p>
            <a:r>
              <a:rPr lang="en-US" dirty="0"/>
              <a:t>Common Name: </a:t>
            </a:r>
            <a:r>
              <a:rPr lang="en-US" dirty="0" smtClean="0"/>
              <a:t> Spiny </a:t>
            </a:r>
            <a:r>
              <a:rPr lang="en-US" dirty="0" err="1" smtClean="0"/>
              <a:t>sheepbur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Cactaceae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</a:t>
            </a:r>
          </a:p>
          <a:p>
            <a:r>
              <a:rPr lang="en-US" dirty="0" err="1" smtClean="0"/>
              <a:t>Description:</a:t>
            </a:r>
            <a:r>
              <a:rPr lang="en-US" dirty="0" err="1"/>
              <a:t>Shrubs</a:t>
            </a:r>
            <a:r>
              <a:rPr lang="en-US" dirty="0"/>
              <a:t> erect to sprawling, sparingly branched, inconspicuous, 0.4-1.2(-3) m tall; root solitary, large, light-brown, </a:t>
            </a:r>
            <a:r>
              <a:rPr lang="en-US" dirty="0" err="1"/>
              <a:t>napiform</a:t>
            </a:r>
            <a:r>
              <a:rPr lang="en-US" dirty="0"/>
              <a:t>, usually 15-30 cm long, 5--12 cm wide, but much larger ones are known . STEM gray-green to gray to purple, the distal parts 8-25 mm in diameter, bearing 4-6 prominent, angular, </a:t>
            </a:r>
            <a:r>
              <a:rPr lang="en-US" dirty="0" err="1"/>
              <a:t>papillose-canescent</a:t>
            </a:r>
            <a:r>
              <a:rPr lang="en-US" dirty="0"/>
              <a:t> ribs, the basal parts usually narrowed, brown and </a:t>
            </a:r>
            <a:r>
              <a:rPr lang="en-US" dirty="0" err="1"/>
              <a:t>cylindric</a:t>
            </a:r>
            <a:r>
              <a:rPr lang="en-US" dirty="0"/>
              <a:t>. AREOLES white-woolly, aging gray to blackish, (3.5-)4.5-12(-15) mm apart on each rib </a:t>
            </a:r>
            <a:r>
              <a:rPr lang="en-US" b="1" dirty="0"/>
              <a:t>Leaves</a:t>
            </a:r>
            <a:r>
              <a:rPr lang="en-US" dirty="0"/>
              <a:t>: SPINES black to yellowish-white, (9-)11-15(-17) per areole, usually in 3 vertical rows; apical ones black, </a:t>
            </a:r>
            <a:r>
              <a:rPr lang="en-US" dirty="0" err="1"/>
              <a:t>subulate</a:t>
            </a:r>
            <a:r>
              <a:rPr lang="en-US" dirty="0"/>
              <a:t> to 1 mm long; basal 3-5 spines yellowish white throughout to only at tips, thinner, to 3 mm long, appressed, </a:t>
            </a:r>
            <a:r>
              <a:rPr lang="en-US" dirty="0" err="1"/>
              <a:t>puberulent</a:t>
            </a:r>
            <a:r>
              <a:rPr lang="en-US" dirty="0"/>
              <a:t> when young 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66560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Krameria</a:t>
            </a:r>
            <a:r>
              <a:rPr lang="en-US" i="1" dirty="0" smtClean="0"/>
              <a:t> </a:t>
            </a:r>
            <a:r>
              <a:rPr lang="en-US" i="1" dirty="0" err="1" smtClean="0"/>
              <a:t>erecta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319" y="0"/>
            <a:ext cx="2783681" cy="278368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USDA Code: KRER</a:t>
            </a:r>
            <a:endParaRPr lang="en-US" dirty="0" smtClean="0"/>
          </a:p>
          <a:p>
            <a:r>
              <a:rPr lang="en-US" dirty="0"/>
              <a:t>Common Name: Range </a:t>
            </a:r>
            <a:r>
              <a:rPr lang="en-US" dirty="0" err="1" smtClean="0"/>
              <a:t>ratany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Krameriaceae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Habitat:Deserts</a:t>
            </a:r>
            <a:r>
              <a:rPr lang="en-US" dirty="0" smtClean="0"/>
              <a:t> to oak savanna and chaparral</a:t>
            </a:r>
          </a:p>
          <a:p>
            <a:r>
              <a:rPr lang="en-US" dirty="0" err="1" smtClean="0"/>
              <a:t>Description:</a:t>
            </a:r>
            <a:r>
              <a:rPr lang="en-US" b="1" dirty="0" err="1" smtClean="0"/>
              <a:t>Plant</a:t>
            </a:r>
            <a:r>
              <a:rPr lang="en-US" dirty="0" smtClean="0"/>
              <a:t>: shrub, Much branched shrub 1-2 m high; young stems strigose, occasionally bearing </a:t>
            </a:r>
            <a:r>
              <a:rPr lang="en-US" dirty="0" err="1" smtClean="0"/>
              <a:t>glanduar</a:t>
            </a:r>
            <a:r>
              <a:rPr lang="en-US" dirty="0" smtClean="0"/>
              <a:t> capitate </a:t>
            </a:r>
            <a:r>
              <a:rPr lang="en-US" dirty="0" err="1" smtClean="0"/>
              <a:t>trichomes</a:t>
            </a:r>
            <a:r>
              <a:rPr lang="en-US" dirty="0" smtClean="0"/>
              <a:t>, these especially dense on the youngest branch tips and foliage; old stems gray, with striate bark </a:t>
            </a:r>
            <a:r>
              <a:rPr lang="en-US" b="1" dirty="0" smtClean="0"/>
              <a:t>Leaves</a:t>
            </a:r>
            <a:r>
              <a:rPr lang="en-US" dirty="0" smtClean="0"/>
              <a:t>: alternate, </a:t>
            </a:r>
            <a:r>
              <a:rPr lang="en-US" dirty="0" err="1" smtClean="0"/>
              <a:t>exstipulate</a:t>
            </a:r>
            <a:r>
              <a:rPr lang="en-US" dirty="0" smtClean="0"/>
              <a:t>, sessile, linear to linear-lanceolate, the margins entire; borne in long and short shoots, (0.5-)1.0-12(-27) mm long, 0.5-2 mm wide, variably strigose, sometimes bearing glandular, capitate </a:t>
            </a:r>
            <a:r>
              <a:rPr lang="en-US" dirty="0" err="1" smtClean="0"/>
              <a:t>trichomes</a:t>
            </a:r>
            <a:r>
              <a:rPr lang="en-US" dirty="0" smtClean="0"/>
              <a:t> </a:t>
            </a:r>
            <a:r>
              <a:rPr lang="en-US" b="1" dirty="0" smtClean="0"/>
              <a:t>INFLORESCENCE</a:t>
            </a:r>
            <a:r>
              <a:rPr lang="en-US" dirty="0" smtClean="0"/>
              <a:t>: </a:t>
            </a:r>
            <a:r>
              <a:rPr lang="en-US" dirty="0" err="1" smtClean="0"/>
              <a:t>uniflorous</a:t>
            </a:r>
            <a:r>
              <a:rPr lang="en-US" dirty="0" smtClean="0"/>
              <a:t> in leaf axils, terminal racemes or open panicles </a:t>
            </a:r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676399"/>
            <a:ext cx="2895600" cy="434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02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Fallugia</a:t>
            </a:r>
            <a:r>
              <a:rPr lang="en-US" i="1" dirty="0" smtClean="0"/>
              <a:t> </a:t>
            </a:r>
            <a:r>
              <a:rPr lang="en-US" i="1" dirty="0" err="1"/>
              <a:t>p</a:t>
            </a:r>
            <a:r>
              <a:rPr lang="en-US" i="1" dirty="0" err="1" smtClean="0"/>
              <a:t>aradoxa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65" y="152400"/>
            <a:ext cx="2106168" cy="281025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FAPA</a:t>
            </a:r>
            <a:endParaRPr lang="en-US" dirty="0" smtClean="0"/>
          </a:p>
          <a:p>
            <a:r>
              <a:rPr lang="en-US" dirty="0"/>
              <a:t>Common Name: Apache-plume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Rosaceae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/>
              <a:t>lower to middle elevation shrub of dry habitats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dirty="0"/>
              <a:t>The flowers bear five white petals and dozens of stamens. The achenes have a long twisted hairy red style or "plume." The plume presumably aids in wind dispersal of the seeds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86000"/>
            <a:ext cx="3595603" cy="426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81000"/>
            <a:ext cx="1606296" cy="1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494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Lepidium</a:t>
            </a:r>
            <a:r>
              <a:rPr lang="en-US" i="1" dirty="0" smtClean="0"/>
              <a:t> </a:t>
            </a:r>
            <a:r>
              <a:rPr lang="en-US" i="1" dirty="0" err="1" smtClean="0"/>
              <a:t>alyssoides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3467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USDA Code: LEAL</a:t>
            </a:r>
            <a:endParaRPr lang="en-US" dirty="0" smtClean="0"/>
          </a:p>
          <a:p>
            <a:r>
              <a:rPr lang="en-US" dirty="0"/>
              <a:t>Common Name: Mesa </a:t>
            </a:r>
            <a:r>
              <a:rPr lang="en-US" dirty="0" err="1" smtClean="0"/>
              <a:t>pepperweed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Brassicaceae</a:t>
            </a:r>
            <a:r>
              <a:rPr lang="en-US" dirty="0" smtClean="0"/>
              <a:t> </a:t>
            </a:r>
          </a:p>
          <a:p>
            <a:r>
              <a:rPr lang="en-US" dirty="0"/>
              <a:t>Habitat: Pinyon-juniper or sagebrush communities, prairies, grasslands, sandstone outcrops, gypsum flats, sand dunes, dry flats and river bottoms, gravelly roadsides</a:t>
            </a:r>
            <a:endParaRPr lang="en-US" dirty="0" smtClean="0"/>
          </a:p>
          <a:p>
            <a:r>
              <a:rPr lang="en-US" dirty="0"/>
              <a:t>Description: . Stems few to several from base, erect to ascending, branched throughout, (0.7-)1-4.8(-6.1) dm. Basal leaves often not </a:t>
            </a:r>
            <a:r>
              <a:rPr lang="en-US" dirty="0" err="1"/>
              <a:t>rosulate</a:t>
            </a:r>
            <a:r>
              <a:rPr lang="en-US" dirty="0"/>
              <a:t>; petiole 1-6 cm; blade pinnately lobed, (1-)1.5-8(-11) cm × (5-)10-35 mm, margins (of lobes) entire or denticulate. </a:t>
            </a:r>
            <a:r>
              <a:rPr lang="en-US" dirty="0" err="1"/>
              <a:t>Cauline</a:t>
            </a:r>
            <a:r>
              <a:rPr lang="en-US" dirty="0"/>
              <a:t> leaves sessile; blade linear, (0.8-)1.3-7(-9.5) cm × (0.7-)1-2(-3) mm, base attenuate, not </a:t>
            </a:r>
            <a:r>
              <a:rPr lang="en-US" dirty="0" err="1"/>
              <a:t>auriculate</a:t>
            </a:r>
            <a:r>
              <a:rPr lang="en-US" dirty="0"/>
              <a:t>, margins entire. </a:t>
            </a:r>
            <a:r>
              <a:rPr lang="en-US" dirty="0" smtClean="0"/>
              <a:t>Flowers</a:t>
            </a:r>
            <a:r>
              <a:rPr lang="en-US" dirty="0"/>
              <a:t>: sepals ovate to oblong, 1-2 × 0.8-1 mm; petals white, suborbicular, 2-3 × 1-2 mm, claw 0.5-1.5 mm; stamens 6; filaments 1.5-2 mm, (glabrous); anthers 0.2-0.4 mm</a:t>
            </a:r>
            <a:r>
              <a:rPr lang="en-US" dirty="0" smtClean="0"/>
              <a:t>.</a:t>
            </a:r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6200"/>
            <a:ext cx="4188600" cy="41886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667000"/>
            <a:ext cx="3581400" cy="3581400"/>
          </a:xfrm>
        </p:spPr>
      </p:pic>
    </p:spTree>
    <p:extLst>
      <p:ext uri="{BB962C8B-B14F-4D97-AF65-F5344CB8AC3E}">
        <p14:creationId xmlns:p14="http://schemas.microsoft.com/office/powerpoint/2010/main" val="2103106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Enneapogon</a:t>
            </a:r>
            <a:r>
              <a:rPr lang="en-US" i="1" dirty="0" smtClean="0"/>
              <a:t> </a:t>
            </a:r>
            <a:r>
              <a:rPr lang="en-US" i="1" dirty="0" err="1" smtClean="0"/>
              <a:t>desvauxii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667000"/>
            <a:ext cx="3393281" cy="339328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ENDE</a:t>
            </a:r>
          </a:p>
          <a:p>
            <a:r>
              <a:rPr lang="en-US" dirty="0" smtClean="0"/>
              <a:t>Common name: Spike </a:t>
            </a:r>
            <a:r>
              <a:rPr lang="en-US" dirty="0" err="1" smtClean="0"/>
              <a:t>pappusgrass</a:t>
            </a:r>
            <a:endParaRPr lang="en-US" dirty="0" smtClean="0"/>
          </a:p>
          <a:p>
            <a:r>
              <a:rPr lang="en-US" dirty="0"/>
              <a:t>Family</a:t>
            </a:r>
            <a:r>
              <a:rPr lang="en-US" dirty="0" smtClean="0"/>
              <a:t>: </a:t>
            </a:r>
            <a:r>
              <a:rPr lang="en-US" dirty="0" err="1" smtClean="0"/>
              <a:t>Poaceae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Habitat: open </a:t>
            </a:r>
            <a:r>
              <a:rPr lang="en-US" dirty="0"/>
              <a:t>areas of the southwestern United States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Description: Perennial </a:t>
            </a:r>
            <a:r>
              <a:rPr lang="en-US" dirty="0"/>
              <a:t>or annual grass to 45 cm, culm nodes hairy; blades 2-12 cm long, 1-2 mm wide; slightly hairy, involute; Panicles spike-like 2-10 cm, grayish-green; </a:t>
            </a:r>
            <a:r>
              <a:rPr lang="en-US" dirty="0" err="1"/>
              <a:t>spikelets</a:t>
            </a:r>
            <a:r>
              <a:rPr lang="en-US" dirty="0"/>
              <a:t> with 3-6 florets, lemmas strongly 9-veined, these extending into barbed awns.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Native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3925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Ferocactus</a:t>
            </a:r>
            <a:r>
              <a:rPr lang="en-US" i="1" dirty="0" smtClean="0"/>
              <a:t> </a:t>
            </a:r>
            <a:r>
              <a:rPr lang="en-US" i="1" dirty="0" err="1" smtClean="0"/>
              <a:t>wislizeni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4229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USDA Code: FEWI</a:t>
            </a:r>
            <a:endParaRPr lang="en-US" dirty="0" smtClean="0"/>
          </a:p>
          <a:p>
            <a:r>
              <a:rPr lang="en-US" dirty="0"/>
              <a:t>Common Name: Fish-hook </a:t>
            </a:r>
            <a:r>
              <a:rPr lang="en-US" dirty="0" smtClean="0"/>
              <a:t>barrel cactus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Cactaceae</a:t>
            </a:r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/>
              <a:t>Desert scrub, grasslands, south-facing slopes in lower edges of oak woodlands, flats, bajadas, mountainsides, usually relatively deep soils of limestone and igneous origin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b="1" dirty="0" smtClean="0"/>
              <a:t>St ems</a:t>
            </a:r>
            <a:r>
              <a:rPr lang="en-US" dirty="0" smtClean="0"/>
              <a:t> </a:t>
            </a:r>
            <a:r>
              <a:rPr lang="en-US" dirty="0"/>
              <a:t>usually leaning southward in adulthood, depressed-</a:t>
            </a:r>
            <a:r>
              <a:rPr lang="en-US" dirty="0" err="1"/>
              <a:t>spheric</a:t>
            </a:r>
            <a:r>
              <a:rPr lang="en-US" dirty="0"/>
              <a:t> to ovoid-</a:t>
            </a:r>
            <a:r>
              <a:rPr lang="en-US" dirty="0" err="1"/>
              <a:t>cylindric</a:t>
            </a:r>
            <a:r>
              <a:rPr lang="en-US" dirty="0"/>
              <a:t>, 19-100(-300) × (20-)36-65(-100) cm. </a:t>
            </a:r>
            <a:r>
              <a:rPr lang="en-US" b="1" dirty="0"/>
              <a:t>Ribs</a:t>
            </a:r>
            <a:r>
              <a:rPr lang="en-US" dirty="0"/>
              <a:t> 20-30(-40), shallowly notched immediately above each areole. . </a:t>
            </a:r>
            <a:r>
              <a:rPr lang="en-US" b="1" dirty="0"/>
              <a:t>Flowers</a:t>
            </a:r>
            <a:r>
              <a:rPr lang="en-US" dirty="0"/>
              <a:t> similar in color inside and out, 4-8.5 × 4-6.5 cm; inner </a:t>
            </a:r>
            <a:r>
              <a:rPr lang="en-US" dirty="0" err="1"/>
              <a:t>tepals</a:t>
            </a:r>
            <a:r>
              <a:rPr lang="en-US" dirty="0"/>
              <a:t> orange, red, or yellow with orange to red </a:t>
            </a:r>
            <a:r>
              <a:rPr lang="en-US" dirty="0" err="1"/>
              <a:t>midstripes</a:t>
            </a:r>
            <a:r>
              <a:rPr lang="en-US" dirty="0"/>
              <a:t>, or wholly yellow; stigma lobes yellow, orange, or red. </a:t>
            </a:r>
            <a:r>
              <a:rPr lang="en-US" b="1" dirty="0"/>
              <a:t>Fruits</a:t>
            </a:r>
            <a:r>
              <a:rPr lang="en-US" dirty="0"/>
              <a:t> ± readily dehiscent through basal pore, bright yellow, 35-60 × 18-40 mm, thick walled, leathery or fleshy, </a:t>
            </a:r>
            <a:r>
              <a:rPr lang="en-US" dirty="0" err="1"/>
              <a:t>locule</a:t>
            </a:r>
            <a:r>
              <a:rPr lang="en-US" dirty="0"/>
              <a:t> dry, hollow except for seeds. 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339497"/>
            <a:ext cx="5111750" cy="3720218"/>
          </a:xfrm>
        </p:spPr>
      </p:pic>
    </p:spTree>
    <p:extLst>
      <p:ext uri="{BB962C8B-B14F-4D97-AF65-F5344CB8AC3E}">
        <p14:creationId xmlns:p14="http://schemas.microsoft.com/office/powerpoint/2010/main" val="130408022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Ziziphus</a:t>
            </a:r>
            <a:r>
              <a:rPr lang="en-US" i="1" dirty="0" smtClean="0"/>
              <a:t> </a:t>
            </a:r>
            <a:r>
              <a:rPr lang="en-US" i="1" dirty="0" err="1" smtClean="0"/>
              <a:t>obtusifolia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4229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USDA Code: ZIOB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Lotebush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Rhamnaceae</a:t>
            </a:r>
            <a:endParaRPr lang="en-US" dirty="0" smtClean="0"/>
          </a:p>
          <a:p>
            <a:r>
              <a:rPr lang="en-US" dirty="0"/>
              <a:t>Habitat</a:t>
            </a:r>
            <a:r>
              <a:rPr lang="en-US" dirty="0" smtClean="0"/>
              <a:t>: </a:t>
            </a:r>
          </a:p>
          <a:p>
            <a:r>
              <a:rPr lang="en-US" dirty="0" smtClean="0"/>
              <a:t>Description</a:t>
            </a:r>
            <a:r>
              <a:rPr lang="en-US" dirty="0"/>
              <a:t>:  Shrubs to 4 m tall, armed. STEMS: green to gray, or brown, </a:t>
            </a:r>
            <a:r>
              <a:rPr lang="en-US" dirty="0" err="1"/>
              <a:t>canescent</a:t>
            </a:r>
            <a:r>
              <a:rPr lang="en-US" dirty="0"/>
              <a:t> to glaucous; </a:t>
            </a:r>
            <a:r>
              <a:rPr lang="en-US" dirty="0" err="1"/>
              <a:t>branchlets</a:t>
            </a:r>
            <a:r>
              <a:rPr lang="en-US" dirty="0"/>
              <a:t> thorn-tipped, occasionally with axillary recurved thorns, the thorn tips mostly glabrous and brown. LEAVES: thin or thick, deciduous; stipules triangular; petioles 0.5- 5 mm long; blades linear to narrowly elliptic to oblong or ovate, 5-20 (-27) mm long, 2-15 mm wide, green to pale green, glabrous to </a:t>
            </a:r>
            <a:r>
              <a:rPr lang="en-US" dirty="0" err="1"/>
              <a:t>canescent</a:t>
            </a:r>
            <a:r>
              <a:rPr lang="en-US" dirty="0"/>
              <a:t>; margins entire to serrate or crenate. FLOWERS: inconspicuous, (1-) 2-15 (sometimes more) per inflorescence; hypanthium 1.0-2 mm long, glabrous to </a:t>
            </a:r>
            <a:r>
              <a:rPr lang="en-US" dirty="0" err="1"/>
              <a:t>canescent</a:t>
            </a:r>
            <a:r>
              <a:rPr lang="en-US" dirty="0"/>
              <a:t>; sepals yellowish green, glabrous to </a:t>
            </a:r>
            <a:r>
              <a:rPr lang="en-US" dirty="0" err="1"/>
              <a:t>canescent</a:t>
            </a:r>
            <a:r>
              <a:rPr lang="en-US" dirty="0"/>
              <a:t>; petals ca. 1 mm, white to light green; stigma 2-lobed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Native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0"/>
            <a:ext cx="4229100" cy="35052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362200"/>
            <a:ext cx="3543300" cy="3538379"/>
          </a:xfrm>
        </p:spPr>
      </p:pic>
    </p:spTree>
    <p:extLst>
      <p:ext uri="{BB962C8B-B14F-4D97-AF65-F5344CB8AC3E}">
        <p14:creationId xmlns:p14="http://schemas.microsoft.com/office/powerpoint/2010/main" val="184697706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Cercocarpus</a:t>
            </a:r>
            <a:r>
              <a:rPr lang="en-US" i="1" dirty="0" smtClean="0"/>
              <a:t> </a:t>
            </a:r>
            <a:r>
              <a:rPr lang="en-US" i="1" dirty="0" err="1" smtClean="0"/>
              <a:t>breviflorus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79" y="1066800"/>
            <a:ext cx="3701042" cy="50149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2705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USDA Code: CEBR6</a:t>
            </a:r>
            <a:endParaRPr lang="en-US" dirty="0" smtClean="0"/>
          </a:p>
          <a:p>
            <a:r>
              <a:rPr lang="en-US" dirty="0"/>
              <a:t>Common Name: Desert </a:t>
            </a:r>
            <a:r>
              <a:rPr lang="en-US" dirty="0" smtClean="0"/>
              <a:t>mountain-mahogany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Rosaceae</a:t>
            </a:r>
            <a:endParaRPr lang="en-US" dirty="0" smtClean="0"/>
          </a:p>
          <a:p>
            <a:r>
              <a:rPr lang="en-US" dirty="0" smtClean="0"/>
              <a:t>Alternate name: </a:t>
            </a:r>
            <a:r>
              <a:rPr lang="en-US" i="1" dirty="0" err="1" smtClean="0"/>
              <a:t>Cercocarpus</a:t>
            </a:r>
            <a:r>
              <a:rPr lang="en-US" i="1" dirty="0" smtClean="0"/>
              <a:t> </a:t>
            </a:r>
            <a:r>
              <a:rPr lang="en-US" i="1" dirty="0" err="1" smtClean="0"/>
              <a:t>montanus</a:t>
            </a:r>
            <a:r>
              <a:rPr lang="en-US" i="1" dirty="0" smtClean="0"/>
              <a:t> </a:t>
            </a:r>
            <a:r>
              <a:rPr lang="en-US" dirty="0" smtClean="0"/>
              <a:t>(true </a:t>
            </a:r>
            <a:r>
              <a:rPr lang="en-US" i="1" dirty="0" err="1" smtClean="0"/>
              <a:t>Cercocarpus</a:t>
            </a:r>
            <a:r>
              <a:rPr lang="en-US" i="1" dirty="0" smtClean="0"/>
              <a:t> </a:t>
            </a:r>
            <a:r>
              <a:rPr lang="en-US" i="1" dirty="0" err="1" smtClean="0"/>
              <a:t>montanus</a:t>
            </a:r>
            <a:r>
              <a:rPr lang="en-US" i="1" dirty="0" smtClean="0"/>
              <a:t> </a:t>
            </a:r>
            <a:r>
              <a:rPr lang="en-US" dirty="0" smtClean="0"/>
              <a:t>is mostly north of </a:t>
            </a:r>
            <a:r>
              <a:rPr lang="en-US" dirty="0" err="1" smtClean="0"/>
              <a:t>LCDO</a:t>
            </a:r>
            <a:r>
              <a:rPr lang="en-US" dirty="0" smtClean="0"/>
              <a:t>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mountainous </a:t>
            </a:r>
            <a:r>
              <a:rPr lang="en-US" dirty="0"/>
              <a:t>parts of the southwestern United States (Texas, New Mexico, Arizona) and northern Mexico (from Sonora to Tamaulipas, south as far as Querétaro), on both limestone and igneous rock.</a:t>
            </a:r>
            <a:endParaRPr lang="en-US" dirty="0" smtClean="0"/>
          </a:p>
          <a:p>
            <a:r>
              <a:rPr lang="en-US" dirty="0" err="1" smtClean="0"/>
              <a:t>Description:</a:t>
            </a:r>
            <a:r>
              <a:rPr lang="en-US" dirty="0" err="1"/>
              <a:t>evergreen</a:t>
            </a:r>
            <a:r>
              <a:rPr lang="en-US" dirty="0"/>
              <a:t> tree or large shrub growing to about 5 </a:t>
            </a:r>
            <a:r>
              <a:rPr lang="en-US" dirty="0" err="1"/>
              <a:t>metres</a:t>
            </a:r>
            <a:r>
              <a:rPr lang="en-US" dirty="0"/>
              <a:t> (16 </a:t>
            </a:r>
            <a:r>
              <a:rPr lang="en-US" dirty="0" err="1"/>
              <a:t>ft</a:t>
            </a:r>
            <a:r>
              <a:rPr lang="en-US" dirty="0"/>
              <a:t>) tall, often with several branches springing from the base. The small leaves are oblong to oblanceolate, up to 2 cm (1 in) long, pubescent and entire apart from a few weak teeth near the apex. They are </a:t>
            </a:r>
            <a:r>
              <a:rPr lang="en-US" dirty="0" err="1" smtClean="0"/>
              <a:t>fasciclate</a:t>
            </a:r>
            <a:r>
              <a:rPr lang="en-US" dirty="0" smtClean="0"/>
              <a:t>, </a:t>
            </a:r>
            <a:r>
              <a:rPr lang="en-US" dirty="0"/>
              <a:t>with groups of two to four leaves forming small tufts separated by lengths of bare twig. The yellowish-green tubed flowers are inconspicuous and grow from the axils of the leaves. The fruits are achenes with twisted, hairy, elongated and persistent styles, looking like long narrow </a:t>
            </a:r>
            <a:r>
              <a:rPr lang="en-US" dirty="0" smtClean="0"/>
              <a:t>feathers</a:t>
            </a:r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24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1155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Viguiera</a:t>
            </a:r>
            <a:r>
              <a:rPr lang="en-US" i="1" dirty="0" smtClean="0"/>
              <a:t> </a:t>
            </a:r>
            <a:r>
              <a:rPr lang="en-US" i="1" dirty="0" err="1" smtClean="0"/>
              <a:t>stenoloba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0"/>
            <a:ext cx="3886200" cy="2590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VIST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Resinbush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 err="1" smtClean="0"/>
              <a:t>Chihuahuan</a:t>
            </a:r>
            <a:r>
              <a:rPr lang="en-US" dirty="0" smtClean="0"/>
              <a:t> </a:t>
            </a:r>
            <a:r>
              <a:rPr lang="en-US" dirty="0"/>
              <a:t>Desert </a:t>
            </a:r>
            <a:r>
              <a:rPr lang="en-US" dirty="0" smtClean="0"/>
              <a:t>scrub, usually on rocky limestone.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b="1" dirty="0" smtClean="0"/>
              <a:t>Shrubs</a:t>
            </a:r>
            <a:r>
              <a:rPr lang="en-US" dirty="0"/>
              <a:t>, 50-150 cm. </a:t>
            </a:r>
            <a:r>
              <a:rPr lang="en-US" b="1" dirty="0"/>
              <a:t>Leaves</a:t>
            </a:r>
            <a:r>
              <a:rPr lang="en-US" dirty="0"/>
              <a:t> opposite or alternate; sessile or </a:t>
            </a:r>
            <a:r>
              <a:rPr lang="en-US" dirty="0" err="1"/>
              <a:t>subsessile</a:t>
            </a:r>
            <a:r>
              <a:rPr lang="en-US" dirty="0"/>
              <a:t>; blades ovate (and shallowly to deeply lobed, lobes 3-9, ± linear) or linear, 1.5-10.8 × 1-9 cm, ultimate margins entire (revolute), faces: </a:t>
            </a:r>
            <a:r>
              <a:rPr lang="en-US" dirty="0" err="1"/>
              <a:t>abaxial</a:t>
            </a:r>
            <a:r>
              <a:rPr lang="en-US" dirty="0"/>
              <a:t> loosely to densely </a:t>
            </a:r>
            <a:r>
              <a:rPr lang="en-US" dirty="0" err="1"/>
              <a:t>strigillose</a:t>
            </a:r>
            <a:r>
              <a:rPr lang="en-US" dirty="0"/>
              <a:t> (</a:t>
            </a:r>
            <a:r>
              <a:rPr lang="en-US" dirty="0" err="1"/>
              <a:t>canescent</a:t>
            </a:r>
            <a:r>
              <a:rPr lang="en-US" dirty="0"/>
              <a:t>) and gland-dotted, </a:t>
            </a:r>
            <a:r>
              <a:rPr lang="en-US" dirty="0" err="1"/>
              <a:t>adaxial</a:t>
            </a:r>
            <a:r>
              <a:rPr lang="en-US" dirty="0"/>
              <a:t> densely strigose to </a:t>
            </a:r>
            <a:r>
              <a:rPr lang="en-US" dirty="0" err="1"/>
              <a:t>glabrate</a:t>
            </a:r>
            <a:r>
              <a:rPr lang="en-US" dirty="0"/>
              <a:t>. </a:t>
            </a:r>
            <a:r>
              <a:rPr lang="en-US" b="1" dirty="0"/>
              <a:t>Heads</a:t>
            </a:r>
            <a:r>
              <a:rPr lang="en-US" dirty="0"/>
              <a:t> usually borne </a:t>
            </a:r>
            <a:r>
              <a:rPr lang="en-US" dirty="0" smtClean="0"/>
              <a:t>singly</a:t>
            </a:r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5908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8721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Trees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2357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Cylindropuntia</a:t>
            </a:r>
            <a:r>
              <a:rPr lang="en-US" i="1" dirty="0" smtClean="0"/>
              <a:t> </a:t>
            </a:r>
            <a:r>
              <a:rPr lang="en-US" i="1" dirty="0" err="1" smtClean="0"/>
              <a:t>imbricata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76200"/>
            <a:ext cx="3690030" cy="24600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CYIM2</a:t>
            </a:r>
          </a:p>
          <a:p>
            <a:r>
              <a:rPr lang="en-US" dirty="0" smtClean="0"/>
              <a:t>Common name: Cane </a:t>
            </a:r>
            <a:r>
              <a:rPr lang="en-US" dirty="0" err="1" smtClean="0"/>
              <a:t>cholla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Cactaceae</a:t>
            </a:r>
            <a:endParaRPr lang="en-US" dirty="0"/>
          </a:p>
          <a:p>
            <a:r>
              <a:rPr lang="en-US" dirty="0" smtClean="0"/>
              <a:t>Habitat: sand, rocky, and </a:t>
            </a:r>
            <a:r>
              <a:rPr lang="en-US" dirty="0" smtClean="0"/>
              <a:t>grasslands</a:t>
            </a:r>
          </a:p>
          <a:p>
            <a:r>
              <a:rPr lang="en-US" dirty="0" smtClean="0"/>
              <a:t>Previous names: </a:t>
            </a:r>
            <a:r>
              <a:rPr lang="en-US" i="1" dirty="0" err="1" smtClean="0"/>
              <a:t>Opuntia</a:t>
            </a:r>
            <a:r>
              <a:rPr lang="en-US" i="1" dirty="0" smtClean="0"/>
              <a:t> </a:t>
            </a:r>
            <a:r>
              <a:rPr lang="en-US" i="1" dirty="0" err="1" smtClean="0"/>
              <a:t>imbricata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Description: </a:t>
            </a:r>
            <a:r>
              <a:rPr lang="en-US" dirty="0"/>
              <a:t>tubercles very prominent, widely spaced, (1.5-)2-5 cm; areoles elliptic, 5-8 × 3-4 </a:t>
            </a:r>
            <a:r>
              <a:rPr lang="en-US" dirty="0" smtClean="0"/>
              <a:t>mm. </a:t>
            </a:r>
            <a:r>
              <a:rPr lang="en-US" b="1" dirty="0"/>
              <a:t>Spines</a:t>
            </a:r>
            <a:r>
              <a:rPr lang="en-US" dirty="0"/>
              <a:t> (5-)8-15(-30) per areole or spineless to nearly </a:t>
            </a:r>
            <a:r>
              <a:rPr lang="en-US" dirty="0" smtClean="0"/>
              <a:t>spineless</a:t>
            </a:r>
          </a:p>
          <a:p>
            <a:endParaRPr lang="en-US" dirty="0"/>
          </a:p>
          <a:p>
            <a:r>
              <a:rPr lang="en-US" dirty="0" smtClean="0"/>
              <a:t>Longer spines and tubercles than </a:t>
            </a:r>
            <a:r>
              <a:rPr lang="en-US" dirty="0" err="1" smtClean="0"/>
              <a:t>CYSP8</a:t>
            </a:r>
            <a:r>
              <a:rPr lang="en-US" i="1" dirty="0" smtClean="0"/>
              <a:t>. </a:t>
            </a:r>
            <a:r>
              <a:rPr lang="en-US" dirty="0" smtClean="0"/>
              <a:t>Found east and north of the West </a:t>
            </a:r>
            <a:r>
              <a:rPr lang="en-US" dirty="0" err="1" smtClean="0"/>
              <a:t>Potrillo</a:t>
            </a:r>
            <a:r>
              <a:rPr lang="en-US" dirty="0" smtClean="0"/>
              <a:t> Mountains.</a:t>
            </a:r>
            <a:endParaRPr lang="en-US" i="1" dirty="0" smtClean="0"/>
          </a:p>
          <a:p>
            <a:endParaRPr lang="en-US" i="1" dirty="0" smtClean="0"/>
          </a:p>
          <a:p>
            <a:r>
              <a:rPr lang="en-US" i="1" dirty="0" smtClean="0"/>
              <a:t>Native</a:t>
            </a:r>
            <a:endParaRPr lang="en-US" i="1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09800"/>
            <a:ext cx="2589200" cy="38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3607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Cylindropuntia</a:t>
            </a:r>
            <a:r>
              <a:rPr lang="en-US" i="1" dirty="0"/>
              <a:t> </a:t>
            </a:r>
            <a:r>
              <a:rPr lang="en-US" i="1" dirty="0" err="1"/>
              <a:t>spinosior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543" y="152400"/>
            <a:ext cx="4522807" cy="3200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505200" cy="51181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USDA Code: CYSP8</a:t>
            </a:r>
            <a:endParaRPr lang="en-US" dirty="0" smtClean="0"/>
          </a:p>
          <a:p>
            <a:r>
              <a:rPr lang="en-US" dirty="0"/>
              <a:t>Common Name: Walking-stick </a:t>
            </a:r>
            <a:r>
              <a:rPr lang="en-US" dirty="0" err="1" smtClean="0"/>
              <a:t>cholla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Cactaceae</a:t>
            </a:r>
            <a:endParaRPr lang="en-US" dirty="0" smtClean="0"/>
          </a:p>
          <a:p>
            <a:r>
              <a:rPr lang="en-US" dirty="0" smtClean="0"/>
              <a:t>Previous names: </a:t>
            </a:r>
            <a:r>
              <a:rPr lang="en-US" i="1" dirty="0" err="1" smtClean="0"/>
              <a:t>Opuntia</a:t>
            </a:r>
            <a:r>
              <a:rPr lang="en-US" i="1" dirty="0" smtClean="0"/>
              <a:t> </a:t>
            </a:r>
            <a:r>
              <a:rPr lang="en-US" i="1" dirty="0" err="1" smtClean="0"/>
              <a:t>spinosior</a:t>
            </a:r>
            <a:endParaRPr lang="en-US" dirty="0" smtClean="0"/>
          </a:p>
          <a:p>
            <a:r>
              <a:rPr lang="en-US" dirty="0"/>
              <a:t>Habitat: Desert and plains </a:t>
            </a:r>
            <a:r>
              <a:rPr lang="en-US" dirty="0" smtClean="0"/>
              <a:t>grasslands on a variety of soils; rocky slopes. </a:t>
            </a:r>
          </a:p>
          <a:p>
            <a:r>
              <a:rPr lang="en-US" dirty="0" smtClean="0"/>
              <a:t>Description</a:t>
            </a:r>
            <a:r>
              <a:rPr lang="en-US" dirty="0" smtClean="0"/>
              <a:t>: </a:t>
            </a:r>
            <a:r>
              <a:rPr lang="en-US" b="1" dirty="0"/>
              <a:t>Trees,</a:t>
            </a:r>
            <a:r>
              <a:rPr lang="en-US" dirty="0"/>
              <a:t> compact, widely branching, 0.4-2 m. </a:t>
            </a:r>
            <a:r>
              <a:rPr lang="en-US" b="1" dirty="0"/>
              <a:t>Stem segments</a:t>
            </a:r>
            <a:r>
              <a:rPr lang="en-US" dirty="0"/>
              <a:t> firmly attached, whorled or </a:t>
            </a:r>
            <a:r>
              <a:rPr lang="en-US" dirty="0" err="1"/>
              <a:t>subwhorled</a:t>
            </a:r>
            <a:r>
              <a:rPr lang="en-US" dirty="0"/>
              <a:t>, green to purple, 5-23 × 1.3-3.5 cm; tubercles crowded, pronounced, oval to narrowly oval, 0.5-1.2(-1.5) cm; areoles broadly </a:t>
            </a:r>
            <a:r>
              <a:rPr lang="en-US" dirty="0" err="1"/>
              <a:t>obdeltate</a:t>
            </a:r>
            <a:r>
              <a:rPr lang="en-US" dirty="0"/>
              <a:t> to elliptic, 4.5-7 × 2-4 mm; wool yellow to tan, aging gray to black. </a:t>
            </a:r>
            <a:r>
              <a:rPr lang="en-US" b="1" dirty="0"/>
              <a:t>Spines</a:t>
            </a:r>
            <a:r>
              <a:rPr lang="en-US" dirty="0"/>
              <a:t> (4-)6-18(-24) per areole, at most areoles, interlacing with spines of adjacent areoles, pale tan (rarely yellowish), pinkish to red-brown; </a:t>
            </a:r>
            <a:r>
              <a:rPr lang="en-US" dirty="0" err="1"/>
              <a:t>abaxial</a:t>
            </a:r>
            <a:r>
              <a:rPr lang="en-US" dirty="0"/>
              <a:t> spines erect to usually deflexed, terete, often flattened basally, 8-19 mm; </a:t>
            </a:r>
            <a:r>
              <a:rPr lang="en-US" dirty="0" err="1"/>
              <a:t>adaxial</a:t>
            </a:r>
            <a:r>
              <a:rPr lang="en-US" dirty="0"/>
              <a:t> spines erect or spreading, </a:t>
            </a:r>
            <a:r>
              <a:rPr lang="en-US" dirty="0" err="1"/>
              <a:t>subterete</a:t>
            </a:r>
            <a:r>
              <a:rPr lang="en-US" dirty="0" smtClean="0"/>
              <a:t>;</a:t>
            </a:r>
          </a:p>
          <a:p>
            <a:r>
              <a:rPr lang="en-US" dirty="0" smtClean="0"/>
              <a:t>Shorter </a:t>
            </a:r>
            <a:r>
              <a:rPr lang="en-US" dirty="0" smtClean="0"/>
              <a:t>spines and smaller tubercles </a:t>
            </a:r>
            <a:r>
              <a:rPr lang="en-US" dirty="0" smtClean="0"/>
              <a:t>than </a:t>
            </a:r>
            <a:r>
              <a:rPr lang="en-US" dirty="0" err="1" smtClean="0"/>
              <a:t>CYIM2</a:t>
            </a:r>
            <a:r>
              <a:rPr lang="en-US" dirty="0" smtClean="0"/>
              <a:t>; found in the West </a:t>
            </a:r>
            <a:r>
              <a:rPr lang="en-US" dirty="0" err="1" smtClean="0"/>
              <a:t>Potrillos</a:t>
            </a:r>
            <a:r>
              <a:rPr lang="en-US" dirty="0" smtClean="0"/>
              <a:t> and westward.</a:t>
            </a:r>
            <a:endParaRPr lang="en-US" i="1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81400"/>
            <a:ext cx="4343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0717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Juniperus</a:t>
            </a:r>
            <a:r>
              <a:rPr lang="en-US" i="1" dirty="0" smtClean="0"/>
              <a:t> </a:t>
            </a:r>
            <a:r>
              <a:rPr lang="en-US" i="1" dirty="0" err="1" smtClean="0"/>
              <a:t>monosperma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95600"/>
            <a:ext cx="4572000" cy="304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JUMO</a:t>
            </a:r>
            <a:endParaRPr lang="en-US" dirty="0" smtClean="0"/>
          </a:p>
          <a:p>
            <a:r>
              <a:rPr lang="en-US" dirty="0"/>
              <a:t>Common Name: One-seed </a:t>
            </a:r>
            <a:r>
              <a:rPr lang="en-US" dirty="0" smtClean="0"/>
              <a:t>juniper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Cupressaceae</a:t>
            </a:r>
            <a:endParaRPr lang="en-US" dirty="0" smtClean="0"/>
          </a:p>
          <a:p>
            <a:r>
              <a:rPr lang="en-US" dirty="0" err="1" smtClean="0"/>
              <a:t>Habitat</a:t>
            </a:r>
            <a:r>
              <a:rPr lang="en-US" dirty="0" err="1"/>
              <a:t>Dry</a:t>
            </a:r>
            <a:r>
              <a:rPr lang="en-US" dirty="0"/>
              <a:t>, rocky soils and slopes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dirty="0"/>
              <a:t>shrub or small tree; 3-8(-18) m tall; dioecious; STEMS short shoots 6-12 mm long, 1-2 mm wide, branching apart at 50 degrees to 70 degrees angle; bark red-brown weathering brown to gray </a:t>
            </a:r>
            <a:r>
              <a:rPr lang="en-US" b="1" dirty="0"/>
              <a:t>Leaves</a:t>
            </a:r>
            <a:r>
              <a:rPr lang="en-US" dirty="0"/>
              <a:t>: decussate, closely appressed, scale-like, glaucous; glands on awl-like leaves rarely (less than 20 percent) covered with conspicuous white resin; margin denticulate or </a:t>
            </a:r>
            <a:r>
              <a:rPr lang="en-US" dirty="0" err="1"/>
              <a:t>serrulate</a:t>
            </a:r>
            <a:r>
              <a:rPr lang="en-US" dirty="0"/>
              <a:t> under </a:t>
            </a:r>
            <a:r>
              <a:rPr lang="en-US" dirty="0" smtClean="0"/>
              <a:t>magnification. Less resinous than </a:t>
            </a:r>
            <a:r>
              <a:rPr lang="en-US" i="1" dirty="0" smtClean="0"/>
              <a:t>J. </a:t>
            </a:r>
            <a:r>
              <a:rPr lang="en-US" i="1" dirty="0" err="1" smtClean="0"/>
              <a:t>arizonica</a:t>
            </a:r>
            <a:endParaRPr lang="en-US" i="1" dirty="0" smtClean="0"/>
          </a:p>
          <a:p>
            <a:r>
              <a:rPr lang="en-US" i="1" dirty="0" smtClean="0"/>
              <a:t>Native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83820"/>
            <a:ext cx="364868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1419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3008313" cy="1162050"/>
          </a:xfrm>
        </p:spPr>
        <p:txBody>
          <a:bodyPr/>
          <a:lstStyle/>
          <a:p>
            <a:r>
              <a:rPr lang="en-US" i="1" dirty="0" err="1" smtClean="0"/>
              <a:t>Tamarix</a:t>
            </a:r>
            <a:r>
              <a:rPr lang="en-US" i="1" dirty="0" smtClean="0"/>
              <a:t> </a:t>
            </a:r>
            <a:r>
              <a:rPr lang="en-US" i="1" dirty="0" err="1" smtClean="0"/>
              <a:t>ramosissima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0" y="7620"/>
            <a:ext cx="3206750" cy="21378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TARA</a:t>
            </a:r>
          </a:p>
          <a:p>
            <a:r>
              <a:rPr lang="en-US" dirty="0" smtClean="0"/>
              <a:t>Common Name: </a:t>
            </a:r>
            <a:r>
              <a:rPr lang="en-US" dirty="0" err="1" smtClean="0"/>
              <a:t>Saltcedar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Tamaricaceae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Riparian areas.</a:t>
            </a:r>
          </a:p>
          <a:p>
            <a:endParaRPr lang="en-US" dirty="0" smtClean="0"/>
          </a:p>
          <a:p>
            <a:r>
              <a:rPr lang="en-US" dirty="0" smtClean="0"/>
              <a:t>Description: Has </a:t>
            </a:r>
            <a:r>
              <a:rPr lang="en-US" dirty="0"/>
              <a:t>5-merous </a:t>
            </a:r>
            <a:r>
              <a:rPr lang="en-US" dirty="0" err="1"/>
              <a:t>fls</a:t>
            </a:r>
            <a:r>
              <a:rPr lang="en-US" dirty="0"/>
              <a:t>, with the filaments arising from (or just outside) the sinuses of the 5-lobed disk (the disk lobes often </a:t>
            </a:r>
            <a:r>
              <a:rPr lang="en-US" dirty="0" err="1"/>
              <a:t>emarginate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Invasive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102980"/>
            <a:ext cx="3560550" cy="474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7203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Ulmus</a:t>
            </a:r>
            <a:r>
              <a:rPr lang="en-US" i="1" dirty="0" smtClean="0"/>
              <a:t> </a:t>
            </a:r>
            <a:r>
              <a:rPr lang="en-US" i="1" dirty="0" err="1" smtClean="0"/>
              <a:t>pumila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989" y="0"/>
            <a:ext cx="2191911" cy="330676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ULPU</a:t>
            </a:r>
          </a:p>
          <a:p>
            <a:r>
              <a:rPr lang="en-US" dirty="0" smtClean="0"/>
              <a:t>Common Name: </a:t>
            </a:r>
            <a:r>
              <a:rPr lang="en-US" dirty="0" err="1" smtClean="0"/>
              <a:t>Siberean</a:t>
            </a:r>
            <a:r>
              <a:rPr lang="en-US" dirty="0" smtClean="0"/>
              <a:t> elm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Ulmaceae</a:t>
            </a:r>
            <a:endParaRPr lang="en-US" dirty="0" smtClean="0"/>
          </a:p>
          <a:p>
            <a:r>
              <a:rPr lang="en-US" dirty="0" smtClean="0"/>
              <a:t>Habitat: Widely </a:t>
            </a:r>
            <a:r>
              <a:rPr lang="en-US" dirty="0"/>
              <a:t>cultivated, naturalized or weedy in riparian areas and developed land (including roadsides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dirty="0"/>
              <a:t>frequently root-sprouting; buds spherical to </a:t>
            </a:r>
            <a:r>
              <a:rPr lang="en-US" dirty="0" err="1"/>
              <a:t>subspherical</a:t>
            </a:r>
            <a:r>
              <a:rPr lang="en-US" dirty="0"/>
              <a:t>; bark of mature trunk gray to brown, rough </a:t>
            </a:r>
            <a:r>
              <a:rPr lang="en-US" b="1" dirty="0"/>
              <a:t>Leaves</a:t>
            </a:r>
            <a:r>
              <a:rPr lang="en-US" dirty="0"/>
              <a:t>: blade ovate to lanceolate (occasionally obovate), 2-6.5(7.5) cm long, (1.5)2-3.5 cm wide, nearly symmetrical, the apex acute to acuminate, glabrous to scabrous above, glabrous below with tufts of hair and/or </a:t>
            </a:r>
            <a:r>
              <a:rPr lang="en-US" dirty="0" err="1"/>
              <a:t>domatia</a:t>
            </a:r>
            <a:r>
              <a:rPr lang="en-US" dirty="0"/>
              <a:t> in vein axils; margins once or twice serrate; 0-3(4) of the lateral veins forking per side </a:t>
            </a:r>
            <a:endParaRPr lang="en-US" dirty="0" smtClean="0"/>
          </a:p>
          <a:p>
            <a:r>
              <a:rPr lang="en-US" b="1" dirty="0" smtClean="0"/>
              <a:t>Invasive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179940"/>
            <a:ext cx="3655200" cy="36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59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Bouteloua</a:t>
            </a:r>
            <a:r>
              <a:rPr lang="en-US" i="1" dirty="0" smtClean="0"/>
              <a:t> </a:t>
            </a:r>
            <a:r>
              <a:rPr lang="en-US" i="1" dirty="0" err="1" smtClean="0"/>
              <a:t>curtipendula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51" y="7620"/>
            <a:ext cx="3463449" cy="346344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BOCU</a:t>
            </a:r>
          </a:p>
          <a:p>
            <a:r>
              <a:rPr lang="en-US" dirty="0" smtClean="0"/>
              <a:t> Common name: </a:t>
            </a:r>
            <a:r>
              <a:rPr lang="en-US" dirty="0" err="1" smtClean="0"/>
              <a:t>Sideoats</a:t>
            </a:r>
            <a:r>
              <a:rPr lang="en-US" dirty="0" smtClean="0"/>
              <a:t> </a:t>
            </a:r>
            <a:r>
              <a:rPr lang="en-US" dirty="0" err="1" smtClean="0"/>
              <a:t>grama</a:t>
            </a:r>
            <a:endParaRPr lang="en-US" dirty="0" smtClean="0"/>
          </a:p>
          <a:p>
            <a:r>
              <a:rPr lang="en-US" dirty="0"/>
              <a:t>Family: 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Habitat:.</a:t>
            </a:r>
            <a:r>
              <a:rPr lang="en-US" dirty="0"/>
              <a:t> grasslands and wetlands of the drier portions of the central grasslands of North America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Description:</a:t>
            </a:r>
            <a:r>
              <a:rPr lang="en-US" dirty="0" err="1"/>
              <a:t>Perennial</a:t>
            </a:r>
            <a:r>
              <a:rPr lang="en-US" dirty="0"/>
              <a:t> grass often rhizomatous, culms to 80 cm; blades to 30 cm long, 3-7 mm wide, scabrous on underside; panicles one-sided, with 13-30 reflexed branches; branches 10-30 mm, deciduous with 2-7 </a:t>
            </a:r>
            <a:r>
              <a:rPr lang="en-US" dirty="0" err="1" smtClean="0"/>
              <a:t>spikelets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Native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819400"/>
            <a:ext cx="2142309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2856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Juniperus</a:t>
            </a:r>
            <a:r>
              <a:rPr lang="en-US" i="1" dirty="0" smtClean="0"/>
              <a:t> </a:t>
            </a:r>
            <a:r>
              <a:rPr lang="en-US" i="1" dirty="0" err="1" smtClean="0"/>
              <a:t>deppeana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657600"/>
            <a:ext cx="4572000" cy="304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USDA Code: JUDE2</a:t>
            </a:r>
          </a:p>
          <a:p>
            <a:r>
              <a:rPr lang="en-US" dirty="0" smtClean="0"/>
              <a:t>Common Name: Alligator Juniper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Cupressaceae</a:t>
            </a:r>
            <a:endParaRPr lang="en-US" dirty="0" smtClean="0"/>
          </a:p>
          <a:p>
            <a:r>
              <a:rPr lang="en-US" dirty="0" smtClean="0"/>
              <a:t>Habitat:</a:t>
            </a:r>
          </a:p>
          <a:p>
            <a:r>
              <a:rPr lang="en-US" dirty="0" smtClean="0"/>
              <a:t>Description:</a:t>
            </a:r>
            <a:r>
              <a:rPr lang="en-US" dirty="0"/>
              <a:t> shrub or tree; single-trunked, 7-15(-30) m tall; dioecious. STEMS: bark ashy gray outside, dark brown to black inside, 1-20 cm thick, deeply fissured into rectangular plates </a:t>
            </a:r>
            <a:r>
              <a:rPr lang="en-US" b="1" dirty="0"/>
              <a:t>Leaves</a:t>
            </a:r>
            <a:r>
              <a:rPr lang="en-US" dirty="0"/>
              <a:t>: usually decussate, closely appressed, scale-like, gland obvious </a:t>
            </a:r>
            <a:r>
              <a:rPr lang="en-US" b="1" dirty="0"/>
              <a:t>Cones</a:t>
            </a:r>
            <a:r>
              <a:rPr lang="en-US" dirty="0"/>
              <a:t>: POLLEN CONES terminal, 3-4 mm long, oblong. SEED CONES terminal, 8-20 mm long, sub-</a:t>
            </a:r>
            <a:r>
              <a:rPr lang="en-US" dirty="0" err="1"/>
              <a:t>spheric</a:t>
            </a:r>
            <a:r>
              <a:rPr lang="en-US" dirty="0"/>
              <a:t> to broad-ellipsoid, green, maturing bluish to usually red-tan to red-brown in second year, glaucous, dry, hard, fibrous to obscurely woody </a:t>
            </a:r>
            <a:r>
              <a:rPr lang="en-US" b="1" dirty="0"/>
              <a:t>Fruit</a:t>
            </a:r>
            <a:r>
              <a:rPr lang="en-US" dirty="0"/>
              <a:t>: SEEDS (1)4-5(-7) per cone, 6-9 mm long, ovoid or oblong or irregular, often angled, brown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04800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07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Seteria </a:t>
            </a:r>
            <a:r>
              <a:rPr lang="en-US" i="1" dirty="0" err="1" smtClean="0"/>
              <a:t>leucopila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057400"/>
            <a:ext cx="3659980" cy="365998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SELE6</a:t>
            </a:r>
          </a:p>
          <a:p>
            <a:r>
              <a:rPr lang="en-US" dirty="0" smtClean="0"/>
              <a:t>Common name: Plains </a:t>
            </a:r>
            <a:r>
              <a:rPr lang="en-US" dirty="0" err="1" smtClean="0"/>
              <a:t>bristlegrass</a:t>
            </a:r>
            <a:endParaRPr lang="en-US" dirty="0" smtClean="0"/>
          </a:p>
          <a:p>
            <a:r>
              <a:rPr lang="en-US" dirty="0"/>
              <a:t>Family: </a:t>
            </a:r>
            <a:r>
              <a:rPr lang="en-US" dirty="0" err="1"/>
              <a:t>Poaceae</a:t>
            </a:r>
            <a:endParaRPr lang="en-US" dirty="0"/>
          </a:p>
          <a:p>
            <a:r>
              <a:rPr lang="en-US" dirty="0" smtClean="0"/>
              <a:t>Alternate names: </a:t>
            </a:r>
            <a:r>
              <a:rPr lang="en-US" i="1" dirty="0" err="1" smtClean="0"/>
              <a:t>Setaria</a:t>
            </a:r>
            <a:r>
              <a:rPr lang="en-US" i="1" dirty="0" smtClean="0"/>
              <a:t> </a:t>
            </a:r>
            <a:r>
              <a:rPr lang="en-US" i="1" dirty="0" err="1" smtClean="0"/>
              <a:t>macrostachya</a:t>
            </a:r>
            <a:r>
              <a:rPr lang="en-US" i="1" dirty="0" smtClean="0"/>
              <a:t>, </a:t>
            </a:r>
            <a:r>
              <a:rPr lang="en-US" i="1" dirty="0" err="1" smtClean="0"/>
              <a:t>Setaria</a:t>
            </a:r>
            <a:r>
              <a:rPr lang="en-US" i="1" dirty="0" smtClean="0"/>
              <a:t> </a:t>
            </a:r>
            <a:r>
              <a:rPr lang="en-US" i="1" dirty="0" err="1" smtClean="0"/>
              <a:t>vulpiseta</a:t>
            </a:r>
            <a:endParaRPr lang="en-US" i="1" dirty="0" smtClean="0"/>
          </a:p>
          <a:p>
            <a:endParaRPr lang="en-US" dirty="0" smtClean="0"/>
          </a:p>
          <a:p>
            <a:r>
              <a:rPr lang="en-US" dirty="0" err="1" smtClean="0"/>
              <a:t>Habitat:Dry</a:t>
            </a:r>
            <a:r>
              <a:rPr lang="en-US" dirty="0" smtClean="0"/>
              <a:t> </a:t>
            </a:r>
            <a:r>
              <a:rPr lang="en-US" dirty="0"/>
              <a:t>plains and washes, rocky slopes, often in partial shade</a:t>
            </a:r>
            <a:endParaRPr lang="en-US" dirty="0" smtClean="0"/>
          </a:p>
          <a:p>
            <a:r>
              <a:rPr lang="en-US" dirty="0" err="1" smtClean="0"/>
              <a:t>Description:</a:t>
            </a:r>
            <a:r>
              <a:rPr lang="en-US" dirty="0" err="1"/>
              <a:t>Perennial</a:t>
            </a:r>
            <a:r>
              <a:rPr lang="en-US" dirty="0"/>
              <a:t> bunchgrass to 1m; blades flat or folded 8-25 cm long, 2-5 mm wide, usually scabrous on both surfaces; panicle densely flowered and spike-like; </a:t>
            </a:r>
            <a:r>
              <a:rPr lang="en-US" dirty="0" err="1"/>
              <a:t>spikelets</a:t>
            </a:r>
            <a:r>
              <a:rPr lang="en-US" dirty="0"/>
              <a:t> 2-2.5 mm long; 1st glume about 1/2 as long as the spikelet, three nerved; bristles usually solitary below each spikelet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Native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0480"/>
            <a:ext cx="2712720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58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124200"/>
            <a:ext cx="3284220" cy="3284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Bouteloua</a:t>
            </a:r>
            <a:r>
              <a:rPr lang="en-US" i="1" dirty="0" smtClean="0"/>
              <a:t> </a:t>
            </a:r>
            <a:r>
              <a:rPr lang="en-US" i="1" dirty="0" err="1" smtClean="0"/>
              <a:t>gracilis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28600"/>
            <a:ext cx="3068108" cy="460216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5085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USDA code: BOGR2</a:t>
            </a:r>
          </a:p>
          <a:p>
            <a:r>
              <a:rPr lang="en-US" dirty="0" smtClean="0"/>
              <a:t>Common name: Blue </a:t>
            </a:r>
            <a:r>
              <a:rPr lang="en-US" dirty="0" err="1" smtClean="0"/>
              <a:t>grama</a:t>
            </a:r>
            <a:endParaRPr lang="en-US" dirty="0" smtClean="0"/>
          </a:p>
          <a:p>
            <a:r>
              <a:rPr lang="en-US" dirty="0"/>
              <a:t>Family:  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Habitat</a:t>
            </a:r>
            <a:r>
              <a:rPr lang="en-US" dirty="0"/>
              <a:t>: </a:t>
            </a:r>
            <a:r>
              <a:rPr lang="en-US" dirty="0" err="1"/>
              <a:t>Bouteloua</a:t>
            </a:r>
            <a:r>
              <a:rPr lang="en-US" dirty="0"/>
              <a:t> </a:t>
            </a:r>
            <a:r>
              <a:rPr lang="en-US" dirty="0" err="1"/>
              <a:t>gracilis</a:t>
            </a:r>
            <a:r>
              <a:rPr lang="en-US" dirty="0"/>
              <a:t> grows in pure stands in mixed prairie associations and disturbed habitats, usually on rocky or clay soils and mainly at elevations of 300-3000 m. Its native range extends from Canada to central Mexico; records from the eastern portion of the Flora represent introductions.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b="1" dirty="0"/>
              <a:t>Culms</a:t>
            </a:r>
            <a:r>
              <a:rPr lang="en-US" dirty="0"/>
              <a:t> 24-70 cm, not woody basally, erect, geniculate, or decumbent and rooting at the lower nodes, not branched from the aerial nodes; </a:t>
            </a:r>
            <a:r>
              <a:rPr lang="en-US" b="1" dirty="0"/>
              <a:t>nodes</a:t>
            </a:r>
            <a:r>
              <a:rPr lang="en-US" dirty="0"/>
              <a:t> usually 2-3, glabrous or </a:t>
            </a:r>
            <a:r>
              <a:rPr lang="en-US" dirty="0" err="1"/>
              <a:t>puberulent</a:t>
            </a:r>
            <a:r>
              <a:rPr lang="en-US" dirty="0"/>
              <a:t>; </a:t>
            </a:r>
            <a:r>
              <a:rPr lang="en-US" b="1" dirty="0"/>
              <a:t>lower internodes</a:t>
            </a:r>
            <a:r>
              <a:rPr lang="en-US" dirty="0"/>
              <a:t> glabrous. </a:t>
            </a:r>
            <a:r>
              <a:rPr lang="en-US" b="1" dirty="0"/>
              <a:t>Leaves</a:t>
            </a:r>
            <a:r>
              <a:rPr lang="en-US" dirty="0"/>
              <a:t> mainly basal; </a:t>
            </a:r>
            <a:r>
              <a:rPr lang="en-US" b="1" dirty="0"/>
              <a:t>sheaths</a:t>
            </a:r>
            <a:r>
              <a:rPr lang="en-US" dirty="0"/>
              <a:t> glabrous or sparsely hirsute; </a:t>
            </a:r>
            <a:r>
              <a:rPr lang="en-US" b="1" dirty="0"/>
              <a:t>ligules</a:t>
            </a:r>
            <a:r>
              <a:rPr lang="en-US" dirty="0"/>
              <a:t> 0.1-0.4 mm, of hairs, often with </a:t>
            </a:r>
            <a:r>
              <a:rPr lang="en-US" dirty="0" smtClean="0"/>
              <a:t>marginal tufts </a:t>
            </a:r>
            <a:r>
              <a:rPr lang="en-US" dirty="0"/>
              <a:t>of long hairs</a:t>
            </a:r>
            <a:r>
              <a:rPr lang="en-US" dirty="0" smtClean="0"/>
              <a:t>; Perennial</a:t>
            </a:r>
          </a:p>
          <a:p>
            <a:endParaRPr lang="en-US" dirty="0" smtClean="0"/>
          </a:p>
          <a:p>
            <a:r>
              <a:rPr lang="en-US" dirty="0" smtClean="0"/>
              <a:t>Different from </a:t>
            </a:r>
            <a:r>
              <a:rPr lang="en-US" i="1" dirty="0" smtClean="0"/>
              <a:t>B. </a:t>
            </a:r>
            <a:r>
              <a:rPr lang="en-US" i="1" dirty="0" err="1" smtClean="0"/>
              <a:t>hirsuta</a:t>
            </a:r>
            <a:r>
              <a:rPr lang="en-US" dirty="0" smtClean="0"/>
              <a:t> in that it does not have extended primary branch past terminal spikelet.</a:t>
            </a:r>
          </a:p>
          <a:p>
            <a:endParaRPr lang="en-US" dirty="0" smtClean="0"/>
          </a:p>
          <a:p>
            <a:r>
              <a:rPr lang="en-US" dirty="0" smtClean="0"/>
              <a:t>Native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314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73051"/>
            <a:ext cx="8153400" cy="102235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Guide Template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10200" y="10668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1371600"/>
            <a:ext cx="2971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Latin Name</a:t>
            </a:r>
          </a:p>
          <a:p>
            <a:endParaRPr lang="en-US" dirty="0" smtClean="0"/>
          </a:p>
          <a:p>
            <a:r>
              <a:rPr lang="en-US" dirty="0" smtClean="0"/>
              <a:t>USDA Code</a:t>
            </a:r>
          </a:p>
          <a:p>
            <a:endParaRPr lang="en-US" dirty="0" smtClean="0"/>
          </a:p>
          <a:p>
            <a:r>
              <a:rPr lang="en-US" dirty="0" smtClean="0"/>
              <a:t>Habitat</a:t>
            </a:r>
            <a:endParaRPr lang="en-US" dirty="0"/>
          </a:p>
          <a:p>
            <a:r>
              <a:rPr lang="en-US" dirty="0" smtClean="0"/>
              <a:t>Description</a:t>
            </a:r>
          </a:p>
          <a:p>
            <a:endParaRPr lang="en-US" dirty="0"/>
          </a:p>
          <a:p>
            <a:r>
              <a:rPr lang="en-US" dirty="0" smtClean="0"/>
              <a:t>Tips for lookalikes (When appropriate)</a:t>
            </a:r>
          </a:p>
          <a:p>
            <a:endParaRPr lang="en-US" dirty="0" smtClean="0"/>
          </a:p>
          <a:p>
            <a:r>
              <a:rPr lang="en-US" smtClean="0"/>
              <a:t>Native/non-native/invasive </a:t>
            </a:r>
            <a:r>
              <a:rPr lang="en-US" dirty="0" smtClean="0"/>
              <a:t>status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9856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Sporobolus</a:t>
            </a:r>
            <a:r>
              <a:rPr lang="en-US" i="1" dirty="0" smtClean="0"/>
              <a:t> </a:t>
            </a:r>
            <a:r>
              <a:rPr lang="en-US" i="1" dirty="0" err="1" smtClean="0"/>
              <a:t>cryptandrus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76200"/>
            <a:ext cx="3505200" cy="3505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609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USDA code: SPCR</a:t>
            </a:r>
          </a:p>
          <a:p>
            <a:r>
              <a:rPr lang="en-US" dirty="0" smtClean="0"/>
              <a:t>Common name: Sand </a:t>
            </a:r>
            <a:r>
              <a:rPr lang="en-US" dirty="0" err="1" smtClean="0"/>
              <a:t>dropseed</a:t>
            </a:r>
            <a:endParaRPr lang="en-US" dirty="0" smtClean="0"/>
          </a:p>
          <a:p>
            <a:r>
              <a:rPr lang="en-US" dirty="0" smtClean="0"/>
              <a:t>Family</a:t>
            </a:r>
            <a:r>
              <a:rPr lang="en-US" dirty="0"/>
              <a:t>: 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Habitat</a:t>
            </a:r>
            <a:r>
              <a:rPr lang="en-US" dirty="0"/>
              <a:t>:  It grows in sandy soils and washes, on rocky slopes and calcareous ridges, and along roadsides in salt-desert scrub, pinyon-juniper woodlands, yellow pine forests, and desert grasslands. 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b="1" dirty="0"/>
              <a:t>Plants</a:t>
            </a:r>
            <a:r>
              <a:rPr lang="en-US" dirty="0"/>
              <a:t> perennial; </a:t>
            </a:r>
            <a:r>
              <a:rPr lang="en-US" dirty="0" err="1"/>
              <a:t>cespitose</a:t>
            </a:r>
            <a:r>
              <a:rPr lang="en-US" dirty="0"/>
              <a:t>, not rhizomatous, bases not hard and knotty. </a:t>
            </a:r>
            <a:r>
              <a:rPr lang="en-US" b="1" dirty="0"/>
              <a:t>Culms</a:t>
            </a:r>
            <a:r>
              <a:rPr lang="en-US" dirty="0"/>
              <a:t> 30-100(120) cm tall, 1-3.5 mm thick, erect to decumbent. </a:t>
            </a:r>
            <a:r>
              <a:rPr lang="en-US" b="1" dirty="0"/>
              <a:t>Sheaths</a:t>
            </a:r>
            <a:r>
              <a:rPr lang="en-US" dirty="0"/>
              <a:t> rounded below, glabrous or </a:t>
            </a:r>
            <a:r>
              <a:rPr lang="en-US" dirty="0" err="1"/>
              <a:t>scabridulous</a:t>
            </a:r>
            <a:r>
              <a:rPr lang="en-US" dirty="0"/>
              <a:t>, margins sometimes ciliate distally, apices with conspicuous tufts of hairs, hairs to 4 mm; </a:t>
            </a:r>
            <a:r>
              <a:rPr lang="en-US" b="1" dirty="0"/>
              <a:t>ligules</a:t>
            </a:r>
            <a:r>
              <a:rPr lang="en-US" dirty="0"/>
              <a:t> 0.5-1 mm; </a:t>
            </a:r>
            <a:r>
              <a:rPr lang="en-US" b="1" dirty="0"/>
              <a:t>blades</a:t>
            </a:r>
            <a:r>
              <a:rPr lang="en-US" dirty="0"/>
              <a:t> (2)5-26 cm long, 2-6 mm wide, flat to involute, glabrous </a:t>
            </a:r>
            <a:r>
              <a:rPr lang="en-US" dirty="0" err="1"/>
              <a:t>abaxially</a:t>
            </a:r>
            <a:r>
              <a:rPr lang="en-US" dirty="0"/>
              <a:t>, </a:t>
            </a:r>
            <a:r>
              <a:rPr lang="en-US" dirty="0" err="1"/>
              <a:t>scabridulous</a:t>
            </a:r>
            <a:r>
              <a:rPr lang="en-US" dirty="0"/>
              <a:t> to scabrous </a:t>
            </a:r>
            <a:r>
              <a:rPr lang="en-US" dirty="0" err="1"/>
              <a:t>adaxially</a:t>
            </a:r>
            <a:r>
              <a:rPr lang="en-US" dirty="0"/>
              <a:t>, margins </a:t>
            </a:r>
            <a:r>
              <a:rPr lang="en-US" dirty="0" err="1" smtClean="0"/>
              <a:t>scabridulous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Does not have the extremely appressed branches of </a:t>
            </a:r>
            <a:r>
              <a:rPr lang="en-US" i="1" dirty="0" smtClean="0"/>
              <a:t>S. </a:t>
            </a:r>
            <a:r>
              <a:rPr lang="en-US" i="1" dirty="0" err="1" smtClean="0"/>
              <a:t>contractus</a:t>
            </a:r>
            <a:r>
              <a:rPr lang="en-US" dirty="0" smtClean="0"/>
              <a:t> or the extremely reflexed branches of </a:t>
            </a:r>
            <a:r>
              <a:rPr lang="en-US" i="1" dirty="0" smtClean="0"/>
              <a:t>S. </a:t>
            </a:r>
            <a:r>
              <a:rPr lang="en-US" i="1" dirty="0" err="1" smtClean="0"/>
              <a:t>flexuosus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406139"/>
            <a:ext cx="4572001" cy="3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13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Sporobolus</a:t>
            </a:r>
            <a:r>
              <a:rPr lang="en-US" i="1" dirty="0" smtClean="0"/>
              <a:t> </a:t>
            </a:r>
            <a:r>
              <a:rPr lang="en-US" i="1" dirty="0" err="1" smtClean="0"/>
              <a:t>contractus</a:t>
            </a:r>
            <a:r>
              <a:rPr lang="en-US" i="1" dirty="0" smtClean="0"/>
              <a:t> 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191" y="89694"/>
            <a:ext cx="4494609" cy="299640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3008313" cy="4691063"/>
          </a:xfrm>
        </p:spPr>
        <p:txBody>
          <a:bodyPr>
            <a:normAutofit/>
          </a:bodyPr>
          <a:lstStyle/>
          <a:p>
            <a:r>
              <a:rPr lang="en-US" dirty="0" smtClean="0"/>
              <a:t>USDA Code: SPCO4</a:t>
            </a:r>
          </a:p>
          <a:p>
            <a:r>
              <a:rPr lang="en-US" dirty="0" smtClean="0"/>
              <a:t>Common name: Spike </a:t>
            </a:r>
            <a:r>
              <a:rPr lang="en-US" dirty="0" err="1" smtClean="0"/>
              <a:t>dropseed</a:t>
            </a:r>
            <a:endParaRPr lang="en-US" dirty="0" smtClean="0"/>
          </a:p>
          <a:p>
            <a:r>
              <a:rPr lang="en-US" dirty="0"/>
              <a:t>Family: 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Habitat: grows in dry to moist, sandy soils, salt-desert scrub, desert </a:t>
            </a:r>
            <a:r>
              <a:rPr lang="en-US" dirty="0" smtClean="0"/>
              <a:t>grasslands.</a:t>
            </a:r>
          </a:p>
          <a:p>
            <a:r>
              <a:rPr lang="en-US" dirty="0" err="1"/>
              <a:t>Description:Plants</a:t>
            </a:r>
            <a:r>
              <a:rPr lang="en-US" dirty="0"/>
              <a:t> perennial; </a:t>
            </a:r>
            <a:r>
              <a:rPr lang="en-US" dirty="0" err="1"/>
              <a:t>cespitose</a:t>
            </a:r>
            <a:r>
              <a:rPr lang="en-US" dirty="0"/>
              <a:t>, not rhizomatous. Culms 40-100(120) cm tall, 2-4(5) mm thick near the base. Sheaths rounded below, margins hairy, particularly distally, hairs to 3 mm, apices with conspicuous tufts of hair; ligules 0.4-1 mm; primary branches 0.3-1.5 cm, appressed, spikelet-bearing to the </a:t>
            </a:r>
            <a:r>
              <a:rPr lang="en-US" dirty="0" smtClean="0"/>
              <a:t>base</a:t>
            </a:r>
            <a:r>
              <a:rPr lang="en-US" dirty="0"/>
              <a:t>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048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13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Panicum</a:t>
            </a:r>
            <a:r>
              <a:rPr lang="en-US" i="1" dirty="0" smtClean="0"/>
              <a:t> </a:t>
            </a:r>
            <a:r>
              <a:rPr lang="en-US" i="1" dirty="0" err="1" smtClean="0"/>
              <a:t>hirticaule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4000"/>
            <a:ext cx="2763308" cy="414496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1676400" cy="35941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USDA Code: PAHI5</a:t>
            </a:r>
          </a:p>
          <a:p>
            <a:r>
              <a:rPr lang="en-US" dirty="0" smtClean="0"/>
              <a:t>Common name: Mexican witch</a:t>
            </a:r>
          </a:p>
          <a:p>
            <a:r>
              <a:rPr lang="en-US" dirty="0"/>
              <a:t>Family: 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Habitat: gravel, loamy sites</a:t>
            </a:r>
            <a:endParaRPr lang="en-US" dirty="0"/>
          </a:p>
          <a:p>
            <a:r>
              <a:rPr lang="en-US" dirty="0" err="1"/>
              <a:t>Description:Annual</a:t>
            </a:r>
            <a:r>
              <a:rPr lang="en-US" dirty="0"/>
              <a:t> grass 20-40 cm; sheaths and leaf blades </a:t>
            </a:r>
            <a:r>
              <a:rPr lang="en-US" dirty="0" err="1"/>
              <a:t>pappilose</a:t>
            </a:r>
            <a:r>
              <a:rPr lang="en-US" dirty="0"/>
              <a:t>-hispid 4-8 cm long, 3-7 mm wide; panicle open 1/3 to 1/4 the length of the culm; </a:t>
            </a:r>
            <a:r>
              <a:rPr lang="en-US" dirty="0" err="1"/>
              <a:t>spikelets</a:t>
            </a:r>
            <a:r>
              <a:rPr lang="en-US" dirty="0"/>
              <a:t> 3-4 mm long; first glume about 1/2 length of second glume; fruit smooth and shiny; fertile lemma not "winged" at </a:t>
            </a:r>
            <a:r>
              <a:rPr lang="en-US" dirty="0" smtClean="0"/>
              <a:t>base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14400"/>
            <a:ext cx="3505200" cy="350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2578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Smaller </a:t>
            </a:r>
            <a:r>
              <a:rPr lang="en-US" sz="1400" dirty="0" err="1" smtClean="0"/>
              <a:t>infloresensces</a:t>
            </a:r>
            <a:r>
              <a:rPr lang="en-US" sz="1400" dirty="0" smtClean="0"/>
              <a:t> than </a:t>
            </a:r>
            <a:r>
              <a:rPr lang="en-US" sz="1400" i="1" dirty="0" smtClean="0"/>
              <a:t>P. </a:t>
            </a:r>
            <a:r>
              <a:rPr lang="en-US" sz="1400" i="1" dirty="0" err="1" smtClean="0"/>
              <a:t>obtusifolium</a:t>
            </a:r>
            <a:endParaRPr lang="en-US" sz="1400" i="1" dirty="0" smtClean="0"/>
          </a:p>
          <a:p>
            <a:endParaRPr lang="en-US" sz="1400" dirty="0"/>
          </a:p>
          <a:p>
            <a:r>
              <a:rPr lang="en-US" sz="1400" dirty="0" smtClean="0"/>
              <a:t>Native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84553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" y="288290"/>
            <a:ext cx="3008313" cy="1162050"/>
          </a:xfrm>
        </p:spPr>
        <p:txBody>
          <a:bodyPr/>
          <a:lstStyle/>
          <a:p>
            <a:r>
              <a:rPr lang="en-US" i="1" dirty="0" err="1" smtClean="0"/>
              <a:t>Muhlenbergia</a:t>
            </a:r>
            <a:r>
              <a:rPr lang="en-US" i="1" dirty="0" smtClean="0"/>
              <a:t> </a:t>
            </a:r>
            <a:r>
              <a:rPr lang="en-US" i="1" dirty="0" err="1" smtClean="0"/>
              <a:t>arenacea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85" b="26467"/>
          <a:stretch/>
        </p:blipFill>
        <p:spPr>
          <a:xfrm>
            <a:off x="4191000" y="152401"/>
            <a:ext cx="4419600" cy="624725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USDA Code: MUAR</a:t>
            </a:r>
          </a:p>
          <a:p>
            <a:r>
              <a:rPr lang="en-US" dirty="0" smtClean="0"/>
              <a:t>Common name: Ear muhly</a:t>
            </a:r>
          </a:p>
          <a:p>
            <a:r>
              <a:rPr lang="en-US" dirty="0" smtClean="0"/>
              <a:t>Family</a:t>
            </a:r>
            <a:r>
              <a:rPr lang="en-US" dirty="0"/>
              <a:t>: 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Habitat: </a:t>
            </a:r>
            <a:r>
              <a:rPr lang="en-US" dirty="0"/>
              <a:t>grows in sandy flats, plains, alluvial fans, washes, depressions, and alkaline mesas in open </a:t>
            </a:r>
            <a:r>
              <a:rPr lang="en-US" dirty="0" smtClean="0"/>
              <a:t>grasslands</a:t>
            </a:r>
          </a:p>
          <a:p>
            <a:endParaRPr lang="en-US" dirty="0"/>
          </a:p>
          <a:p>
            <a:r>
              <a:rPr lang="en-US" dirty="0" smtClean="0"/>
              <a:t>Description: </a:t>
            </a:r>
            <a:r>
              <a:rPr lang="en-US" dirty="0"/>
              <a:t>perennial; rhizomatous, not </a:t>
            </a:r>
            <a:r>
              <a:rPr lang="en-US" dirty="0" err="1"/>
              <a:t>cespitose</a:t>
            </a:r>
            <a:r>
              <a:rPr lang="en-US" dirty="0"/>
              <a:t>. </a:t>
            </a:r>
            <a:r>
              <a:rPr lang="en-US" b="1" dirty="0"/>
              <a:t>Culms</a:t>
            </a:r>
            <a:r>
              <a:rPr lang="en-US" dirty="0"/>
              <a:t> 10-30(40) cm, decumbent, terete to somewhat compressed-keeled near the base; </a:t>
            </a:r>
            <a:r>
              <a:rPr lang="en-US" b="1" dirty="0"/>
              <a:t>internodes</a:t>
            </a:r>
            <a:r>
              <a:rPr lang="en-US" dirty="0"/>
              <a:t> </a:t>
            </a:r>
            <a:r>
              <a:rPr lang="en-US" dirty="0" err="1"/>
              <a:t>scabridulous</a:t>
            </a:r>
            <a:r>
              <a:rPr lang="en-US" dirty="0"/>
              <a:t> below the nodes. </a:t>
            </a:r>
            <a:r>
              <a:rPr lang="en-US" b="1" dirty="0"/>
              <a:t>Sheaths</a:t>
            </a:r>
            <a:r>
              <a:rPr lang="en-US" dirty="0"/>
              <a:t> about 1/2 as long as the internodes, margins hyaline; </a:t>
            </a:r>
            <a:r>
              <a:rPr lang="en-US" b="1" dirty="0"/>
              <a:t>ligules</a:t>
            </a:r>
            <a:r>
              <a:rPr lang="en-US" dirty="0"/>
              <a:t> 0.5-2 mm, hyaline, with lateral, 1-2 mm lobes; </a:t>
            </a:r>
            <a:r>
              <a:rPr lang="en-US" b="1" dirty="0"/>
              <a:t>blades</a:t>
            </a:r>
            <a:r>
              <a:rPr lang="en-US" dirty="0"/>
              <a:t> 0.7-4(6) cm long, 0.5-1.7 mm wide, flat, occasionally folded, tapering, scabrous </a:t>
            </a:r>
            <a:r>
              <a:rPr lang="en-US" dirty="0" err="1"/>
              <a:t>abaxially</a:t>
            </a:r>
            <a:r>
              <a:rPr lang="en-US" dirty="0"/>
              <a:t>, </a:t>
            </a:r>
            <a:r>
              <a:rPr lang="en-US" dirty="0" err="1"/>
              <a:t>strigulose</a:t>
            </a:r>
            <a:r>
              <a:rPr lang="en-US" dirty="0"/>
              <a:t> </a:t>
            </a:r>
            <a:r>
              <a:rPr lang="en-US" dirty="0" err="1"/>
              <a:t>adaxially</a:t>
            </a:r>
            <a:r>
              <a:rPr lang="en-US" dirty="0"/>
              <a:t>, margins and </a:t>
            </a:r>
            <a:r>
              <a:rPr lang="en-US" dirty="0" err="1"/>
              <a:t>midveins</a:t>
            </a:r>
            <a:r>
              <a:rPr lang="en-US" dirty="0"/>
              <a:t> thickened, whitish, apices narrow, often sharp</a:t>
            </a:r>
            <a:r>
              <a:rPr lang="en-US" dirty="0" smtClean="0"/>
              <a:t>.</a:t>
            </a:r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30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Panicum</a:t>
            </a:r>
            <a:r>
              <a:rPr lang="en-US" i="1" dirty="0" smtClean="0"/>
              <a:t> </a:t>
            </a:r>
            <a:r>
              <a:rPr lang="en-US" i="1" dirty="0" err="1" smtClean="0"/>
              <a:t>hallii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" t="8592" r="6990" b="11213"/>
          <a:stretch/>
        </p:blipFill>
        <p:spPr>
          <a:xfrm>
            <a:off x="3352800" y="1600200"/>
            <a:ext cx="3512821" cy="46939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PAHA</a:t>
            </a:r>
          </a:p>
          <a:p>
            <a:r>
              <a:rPr lang="en-US" dirty="0" smtClean="0"/>
              <a:t>Common name: Hall’s </a:t>
            </a:r>
            <a:r>
              <a:rPr lang="en-US" dirty="0" err="1" smtClean="0"/>
              <a:t>panicgrass</a:t>
            </a:r>
            <a:endParaRPr lang="en-US" dirty="0" smtClean="0"/>
          </a:p>
          <a:p>
            <a:r>
              <a:rPr lang="en-US" dirty="0"/>
              <a:t>Family: 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Habitat: </a:t>
            </a:r>
            <a:endParaRPr lang="en-US" dirty="0"/>
          </a:p>
          <a:p>
            <a:r>
              <a:rPr lang="en-US" dirty="0"/>
              <a:t> Hall’s </a:t>
            </a:r>
            <a:r>
              <a:rPr lang="en-US" dirty="0" err="1"/>
              <a:t>panicum</a:t>
            </a:r>
            <a:r>
              <a:rPr lang="en-US" dirty="0"/>
              <a:t> grows on sandy to clayey calcareous soils. It will tolerate soils that are weakly saline.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Description: Perennial </a:t>
            </a:r>
          </a:p>
          <a:p>
            <a:r>
              <a:rPr lang="en-US" dirty="0" smtClean="0"/>
              <a:t>Hall’s </a:t>
            </a:r>
            <a:r>
              <a:rPr lang="en-US" dirty="0" err="1"/>
              <a:t>Panicum</a:t>
            </a:r>
            <a:r>
              <a:rPr lang="en-US" dirty="0"/>
              <a:t> curls at the edges of its hairless leaves when it matures or dries. It can be anywhere from six to twenty inches in height. </a:t>
            </a:r>
            <a:r>
              <a:rPr lang="en-US" dirty="0" smtClean="0"/>
              <a:t>It </a:t>
            </a:r>
            <a:r>
              <a:rPr lang="en-US" dirty="0"/>
              <a:t>flowers from April to November and forage value is fair for livestock and wildlife.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2" t="9806"/>
          <a:stretch/>
        </p:blipFill>
        <p:spPr>
          <a:xfrm>
            <a:off x="5208759" y="304800"/>
            <a:ext cx="393524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01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Sporobolus</a:t>
            </a:r>
            <a:r>
              <a:rPr lang="en-US" i="1" dirty="0" smtClean="0"/>
              <a:t> </a:t>
            </a:r>
            <a:r>
              <a:rPr lang="en-US" i="1" dirty="0" err="1" smtClean="0"/>
              <a:t>airoides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85" y="228600"/>
            <a:ext cx="5111750" cy="34078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USDA Code: SPAI</a:t>
            </a:r>
          </a:p>
          <a:p>
            <a:r>
              <a:rPr lang="en-US" dirty="0" smtClean="0"/>
              <a:t>Common name: Alkali </a:t>
            </a:r>
            <a:r>
              <a:rPr lang="en-US" dirty="0" err="1" smtClean="0"/>
              <a:t>Sacaton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 smtClean="0"/>
          </a:p>
          <a:p>
            <a:r>
              <a:rPr lang="en-US" sz="1200" dirty="0" smtClean="0"/>
              <a:t>Habitat: </a:t>
            </a:r>
            <a:r>
              <a:rPr lang="en-US" sz="1200" i="1" dirty="0" err="1"/>
              <a:t>Sporobolus</a:t>
            </a:r>
            <a:r>
              <a:rPr lang="en-US" sz="1200" i="1" dirty="0"/>
              <a:t> </a:t>
            </a:r>
            <a:r>
              <a:rPr lang="en-US" sz="1200" i="1" dirty="0" err="1"/>
              <a:t>airoides</a:t>
            </a:r>
            <a:r>
              <a:rPr lang="en-US" sz="1200" dirty="0"/>
              <a:t> grows on dry, sandy to gravelly flats or slopes, at elevations from 50-2350 m. It is usually associated with alkaline soils. </a:t>
            </a:r>
            <a:endParaRPr lang="en-US" sz="1200" dirty="0" smtClean="0"/>
          </a:p>
          <a:p>
            <a:r>
              <a:rPr lang="en-US" sz="1200" dirty="0" smtClean="0"/>
              <a:t>Description: </a:t>
            </a:r>
            <a:r>
              <a:rPr lang="en-US" sz="1200" b="1" dirty="0"/>
              <a:t>Culms</a:t>
            </a:r>
            <a:r>
              <a:rPr lang="en-US" sz="1200" dirty="0"/>
              <a:t> 35-120(150) cm, stout. </a:t>
            </a:r>
            <a:r>
              <a:rPr lang="en-US" sz="1200" b="1" dirty="0"/>
              <a:t>Sheaths</a:t>
            </a:r>
            <a:r>
              <a:rPr lang="en-US" sz="1200" dirty="0"/>
              <a:t> rounded below, shiny, apices glabrous or sparsely hairy, hairs to 6 mm; </a:t>
            </a:r>
            <a:r>
              <a:rPr lang="en-US" sz="1200" b="1" dirty="0"/>
              <a:t>ligules</a:t>
            </a:r>
            <a:r>
              <a:rPr lang="en-US" sz="1200" dirty="0"/>
              <a:t> 0.1-0.3 mm; </a:t>
            </a:r>
            <a:r>
              <a:rPr lang="en-US" sz="1200" b="1" dirty="0"/>
              <a:t>blades</a:t>
            </a:r>
            <a:r>
              <a:rPr lang="en-US" sz="1200" dirty="0"/>
              <a:t> (3)10-45(60) cm long, (1)2-5(6) mm wide, flat to involute, glabrous </a:t>
            </a:r>
            <a:r>
              <a:rPr lang="en-US" sz="1200" dirty="0" err="1"/>
              <a:t>abaxially</a:t>
            </a:r>
            <a:r>
              <a:rPr lang="en-US" sz="1200" dirty="0"/>
              <a:t>, </a:t>
            </a:r>
            <a:r>
              <a:rPr lang="en-US" sz="1200" dirty="0" err="1"/>
              <a:t>scabridulous</a:t>
            </a:r>
            <a:r>
              <a:rPr lang="en-US" sz="1200" dirty="0"/>
              <a:t> </a:t>
            </a:r>
            <a:r>
              <a:rPr lang="en-US" sz="1200" dirty="0" err="1"/>
              <a:t>adaxially</a:t>
            </a:r>
            <a:r>
              <a:rPr lang="en-US" sz="1200" dirty="0"/>
              <a:t>, margins smooth or </a:t>
            </a:r>
            <a:r>
              <a:rPr lang="en-US" sz="1200" dirty="0" err="1"/>
              <a:t>scabridulous</a:t>
            </a:r>
            <a:r>
              <a:rPr lang="en-US" sz="1200" dirty="0"/>
              <a:t>; </a:t>
            </a:r>
            <a:r>
              <a:rPr lang="en-US" sz="1200" b="1" dirty="0"/>
              <a:t>flag blades</a:t>
            </a:r>
            <a:r>
              <a:rPr lang="en-US" sz="1200" dirty="0"/>
              <a:t> ascending. </a:t>
            </a:r>
            <a:r>
              <a:rPr lang="en-US" sz="1200" b="1" dirty="0"/>
              <a:t>Panicles</a:t>
            </a:r>
            <a:r>
              <a:rPr lang="en-US" sz="1200" dirty="0"/>
              <a:t> (10)15-45 cm long, 15-25 cm wide, diffuse, </a:t>
            </a:r>
            <a:r>
              <a:rPr lang="en-US" sz="1200" dirty="0" err="1"/>
              <a:t>subpyramidal</a:t>
            </a:r>
            <a:r>
              <a:rPr lang="en-US" sz="1200" dirty="0"/>
              <a:t>, often included in the uppermost sheath; </a:t>
            </a:r>
            <a:r>
              <a:rPr lang="en-US" sz="1200" b="1" dirty="0"/>
              <a:t>primary branches</a:t>
            </a:r>
            <a:r>
              <a:rPr lang="en-US" sz="1200" dirty="0"/>
              <a:t> 1.5-13 cm, spreading 30-90° from the rachis; </a:t>
            </a:r>
            <a:r>
              <a:rPr lang="en-US" sz="1200" b="1" dirty="0"/>
              <a:t>secondary branches</a:t>
            </a:r>
            <a:r>
              <a:rPr lang="en-US" sz="1200" dirty="0"/>
              <a:t> spreading, without </a:t>
            </a:r>
            <a:r>
              <a:rPr lang="en-US" sz="1200" dirty="0" err="1"/>
              <a:t>spikelets</a:t>
            </a:r>
            <a:r>
              <a:rPr lang="en-US" sz="1200" dirty="0"/>
              <a:t> on the lower </a:t>
            </a:r>
            <a:r>
              <a:rPr lang="en-US" sz="1200" dirty="0" smtClean="0"/>
              <a:t>1/4-1/3. Perennial.</a:t>
            </a:r>
          </a:p>
          <a:p>
            <a:endParaRPr lang="en-US" sz="1200" dirty="0" smtClean="0"/>
          </a:p>
          <a:p>
            <a:r>
              <a:rPr lang="en-US" sz="1200" dirty="0" smtClean="0"/>
              <a:t>Taller than </a:t>
            </a:r>
            <a:r>
              <a:rPr lang="en-US" sz="1200" i="1" dirty="0" smtClean="0"/>
              <a:t>S. </a:t>
            </a:r>
            <a:r>
              <a:rPr lang="en-US" sz="1200" i="1" dirty="0" err="1" smtClean="0"/>
              <a:t>cryptandrus</a:t>
            </a:r>
            <a:r>
              <a:rPr lang="en-US" sz="1200" i="1" dirty="0" smtClean="0"/>
              <a:t> </a:t>
            </a:r>
            <a:r>
              <a:rPr lang="en-US" sz="1200" dirty="0" smtClean="0"/>
              <a:t>and </a:t>
            </a:r>
            <a:r>
              <a:rPr lang="en-US" sz="1200" i="1" dirty="0" smtClean="0"/>
              <a:t>S. </a:t>
            </a:r>
            <a:r>
              <a:rPr lang="en-US" sz="1200" i="1" dirty="0" err="1" smtClean="0"/>
              <a:t>flexuosus</a:t>
            </a:r>
            <a:r>
              <a:rPr lang="en-US" sz="1200" dirty="0" smtClean="0"/>
              <a:t>.</a:t>
            </a:r>
          </a:p>
          <a:p>
            <a:endParaRPr lang="en-US" sz="1200" dirty="0"/>
          </a:p>
          <a:p>
            <a:r>
              <a:rPr lang="en-US" sz="1200" dirty="0" smtClean="0"/>
              <a:t>Native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429000"/>
            <a:ext cx="257129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65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Muhlenbergia</a:t>
            </a:r>
            <a:r>
              <a:rPr lang="en-US" i="1" dirty="0" smtClean="0"/>
              <a:t> </a:t>
            </a:r>
            <a:r>
              <a:rPr lang="en-US" i="1" dirty="0" err="1" smtClean="0"/>
              <a:t>arenicola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615" y="273050"/>
            <a:ext cx="4154620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965700"/>
          </a:xfrm>
        </p:spPr>
        <p:txBody>
          <a:bodyPr>
            <a:normAutofit/>
          </a:bodyPr>
          <a:lstStyle/>
          <a:p>
            <a:r>
              <a:rPr lang="en-US" dirty="0" smtClean="0"/>
              <a:t>USDA code: MUAR2</a:t>
            </a:r>
          </a:p>
          <a:p>
            <a:r>
              <a:rPr lang="en-US" dirty="0" smtClean="0"/>
              <a:t>Common name: Sand muhly</a:t>
            </a:r>
          </a:p>
          <a:p>
            <a:r>
              <a:rPr lang="en-US" dirty="0"/>
              <a:t>Family: 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 smtClean="0"/>
          </a:p>
          <a:p>
            <a:r>
              <a:rPr lang="en-US" sz="1200" dirty="0"/>
              <a:t>Habitat: </a:t>
            </a:r>
            <a:r>
              <a:rPr lang="en-US" sz="1200" dirty="0" err="1"/>
              <a:t>Muhlenbergia</a:t>
            </a:r>
            <a:r>
              <a:rPr lang="en-US" sz="1200" dirty="0"/>
              <a:t> </a:t>
            </a:r>
            <a:r>
              <a:rPr lang="en-US" sz="1200" dirty="0" err="1"/>
              <a:t>arenicola</a:t>
            </a:r>
            <a:r>
              <a:rPr lang="en-US" sz="1200" dirty="0"/>
              <a:t> grows on sandy mesas, limestone benches, and in valleys and open desert grasslands, at elevations of 600-2135 m.</a:t>
            </a:r>
            <a:endParaRPr lang="en-US" sz="1200" dirty="0" smtClean="0"/>
          </a:p>
          <a:p>
            <a:r>
              <a:rPr lang="en-US" sz="1200" dirty="0" smtClean="0"/>
              <a:t>Description</a:t>
            </a:r>
            <a:r>
              <a:rPr lang="en-US" sz="1200" dirty="0"/>
              <a:t>: Culms (15)20-60(70) cm, somewhat decumbent, 1 or more nodes exposed; internodes </a:t>
            </a:r>
            <a:r>
              <a:rPr lang="en-US" sz="1200" dirty="0" err="1"/>
              <a:t>hispidulous</a:t>
            </a:r>
            <a:r>
              <a:rPr lang="en-US" sz="1200" dirty="0"/>
              <a:t> below the nodes. Leaves somewhat basally concentrated, most blades not reaching more than (1/4)1/2 of the plant height; sheaths usually a little shorter than the internodes, not keeled, </a:t>
            </a:r>
            <a:r>
              <a:rPr lang="en-US" sz="1200" dirty="0" err="1"/>
              <a:t>scabridulous</a:t>
            </a:r>
            <a:r>
              <a:rPr lang="en-US" sz="1200" dirty="0"/>
              <a:t>, margins hyaline, basal sheaths rounded, not becoming spirally coiled when old; ligules 2-9 mm, hyaline, acute, lacerate, often with lateral lobes; blades 4-10(16) cm long, 1-2.2 mm wide, not arcuate, flat, folded, or involute, scabrous, often </a:t>
            </a:r>
            <a:r>
              <a:rPr lang="en-US" sz="1200" dirty="0" smtClean="0"/>
              <a:t>glaucous. Perennial</a:t>
            </a:r>
          </a:p>
          <a:p>
            <a:endParaRPr lang="en-US" sz="1200" dirty="0"/>
          </a:p>
          <a:p>
            <a:r>
              <a:rPr lang="en-US" sz="1200" dirty="0" smtClean="0"/>
              <a:t>Native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61018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Panicum</a:t>
            </a:r>
            <a:r>
              <a:rPr lang="en-US" i="1" dirty="0" smtClean="0"/>
              <a:t> </a:t>
            </a:r>
            <a:r>
              <a:rPr lang="en-US" i="1" dirty="0" err="1" smtClean="0"/>
              <a:t>obstusum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9" t="11890" r="24735"/>
          <a:stretch/>
        </p:blipFill>
        <p:spPr>
          <a:xfrm>
            <a:off x="3512820" y="-8503"/>
            <a:ext cx="1813560" cy="412210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1943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USDA Code: PAOB</a:t>
            </a:r>
          </a:p>
          <a:p>
            <a:r>
              <a:rPr lang="en-US" dirty="0" smtClean="0"/>
              <a:t>Common name: Vine mesquite</a:t>
            </a:r>
          </a:p>
          <a:p>
            <a:r>
              <a:rPr lang="en-US" sz="1200" dirty="0" smtClean="0"/>
              <a:t>Habitat: Perennial </a:t>
            </a:r>
          </a:p>
          <a:p>
            <a:r>
              <a:rPr lang="en-US" sz="1200" dirty="0" smtClean="0"/>
              <a:t>Family: </a:t>
            </a:r>
            <a:r>
              <a:rPr lang="en-US" sz="1200" dirty="0" err="1"/>
              <a:t>Poaceae</a:t>
            </a:r>
            <a:endParaRPr lang="en-US" sz="1200" dirty="0"/>
          </a:p>
          <a:p>
            <a:endParaRPr lang="en-US" sz="1200" dirty="0" smtClean="0"/>
          </a:p>
          <a:p>
            <a:r>
              <a:rPr lang="en-US" sz="1200" dirty="0" smtClean="0"/>
              <a:t>Description: </a:t>
            </a:r>
            <a:r>
              <a:rPr lang="en-US" sz="1200" dirty="0" err="1"/>
              <a:t>Stolons</a:t>
            </a:r>
            <a:r>
              <a:rPr lang="en-US" sz="1200" dirty="0"/>
              <a:t> or runners present, branching above base or distally at nodes, Stem internodes solid or spongy, Stem internodes hollow, Stems with inflorescence less than 1 m tall, Stems, culms, or </a:t>
            </a:r>
            <a:r>
              <a:rPr lang="en-US" sz="1200" dirty="0" err="1"/>
              <a:t>scapes</a:t>
            </a:r>
            <a:r>
              <a:rPr lang="en-US" sz="1200" dirty="0"/>
              <a:t> exceeding basal leaves, Leaves mostly </a:t>
            </a:r>
            <a:r>
              <a:rPr lang="en-US" sz="1200" dirty="0" err="1"/>
              <a:t>cauline</a:t>
            </a:r>
            <a:r>
              <a:rPr lang="en-US" sz="1200" dirty="0"/>
              <a:t>, Leaves conspicuously </a:t>
            </a:r>
            <a:r>
              <a:rPr lang="en-US" sz="1200" dirty="0" smtClean="0"/>
              <a:t>2-ranked. </a:t>
            </a:r>
            <a:r>
              <a:rPr lang="en-US" sz="1200" dirty="0"/>
              <a:t>Leaf blades 2-10 mm wide, Leaf blades mostly flat, Leaf blades mostly glabrous, Leaf blades scabrous, roughened , or wrinkled, Leaf blades glaucous, blue-green, or grey, or with white glands, Ligule present, Ligule an </a:t>
            </a:r>
            <a:r>
              <a:rPr lang="en-US" sz="1200" dirty="0" err="1"/>
              <a:t>unfringed</a:t>
            </a:r>
            <a:r>
              <a:rPr lang="en-US" sz="1200" dirty="0"/>
              <a:t> </a:t>
            </a:r>
            <a:r>
              <a:rPr lang="en-US" sz="1200" dirty="0" err="1"/>
              <a:t>eciliate</a:t>
            </a:r>
            <a:r>
              <a:rPr lang="en-US" sz="1200" dirty="0"/>
              <a:t> membrane, Inflorescence terminal, Inflorescence solitary, with 1 spike, fascicle, </a:t>
            </a:r>
            <a:r>
              <a:rPr lang="en-US" sz="1200" dirty="0" err="1"/>
              <a:t>glomerule</a:t>
            </a:r>
            <a:r>
              <a:rPr lang="en-US" sz="1200" dirty="0"/>
              <a:t>, head, or cluster per stem or culm</a:t>
            </a:r>
            <a:r>
              <a:rPr lang="en-US" sz="1200" dirty="0" smtClean="0"/>
              <a:t> </a:t>
            </a:r>
          </a:p>
          <a:p>
            <a:endParaRPr lang="en-US" sz="1200" dirty="0"/>
          </a:p>
          <a:p>
            <a:r>
              <a:rPr lang="en-US" sz="1200" dirty="0" smtClean="0"/>
              <a:t>Narrow inflorescences compared to other </a:t>
            </a:r>
            <a:r>
              <a:rPr lang="en-US" sz="1200" i="1" dirty="0" err="1" smtClean="0"/>
              <a:t>Panicum</a:t>
            </a:r>
            <a:r>
              <a:rPr lang="en-US" sz="1200" dirty="0" smtClean="0"/>
              <a:t>; has </a:t>
            </a:r>
            <a:r>
              <a:rPr lang="en-US" sz="1200" dirty="0" err="1" smtClean="0"/>
              <a:t>stolons</a:t>
            </a:r>
            <a:endParaRPr lang="en-US" sz="1200" i="1" dirty="0" smtClean="0"/>
          </a:p>
          <a:p>
            <a:endParaRPr lang="en-US" sz="1200" dirty="0" smtClean="0"/>
          </a:p>
          <a:p>
            <a:r>
              <a:rPr lang="en-US" sz="1200" dirty="0" smtClean="0"/>
              <a:t>Native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00" y="3048000"/>
            <a:ext cx="4365600" cy="327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23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Chloris </a:t>
            </a:r>
            <a:r>
              <a:rPr lang="en-US" i="1" dirty="0" err="1" smtClean="0"/>
              <a:t>virgata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87" y="273050"/>
            <a:ext cx="3902075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CHVI4</a:t>
            </a:r>
          </a:p>
          <a:p>
            <a:r>
              <a:rPr lang="en-US" dirty="0" smtClean="0"/>
              <a:t>Common name: Showy </a:t>
            </a:r>
            <a:r>
              <a:rPr lang="en-US" dirty="0" err="1" smtClean="0"/>
              <a:t>windmillgrass</a:t>
            </a:r>
            <a:r>
              <a:rPr lang="en-US" dirty="0" smtClean="0"/>
              <a:t> </a:t>
            </a:r>
          </a:p>
          <a:p>
            <a:r>
              <a:rPr lang="en-US" dirty="0" smtClean="0"/>
              <a:t>Family: 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/>
              <a:t>tropical to temperate areas with hot summers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dirty="0"/>
              <a:t>Annual grass to 60 cm; blades weak, flat or folded, 2-8 mm broad; inflorescence branches usually numerous, 2-6 cm long, densely aggregated at the culm apex (finger-like); </a:t>
            </a:r>
            <a:r>
              <a:rPr lang="en-US" dirty="0" err="1"/>
              <a:t>spikelets</a:t>
            </a:r>
            <a:r>
              <a:rPr lang="en-US" dirty="0"/>
              <a:t> small, numerous along spike branches.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834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Bouteloua</a:t>
            </a:r>
            <a:r>
              <a:rPr lang="en-US" i="1" dirty="0" smtClean="0"/>
              <a:t> </a:t>
            </a:r>
            <a:r>
              <a:rPr lang="en-US" i="1" dirty="0" err="1" smtClean="0"/>
              <a:t>hirsuta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643731"/>
            <a:ext cx="3547269" cy="354726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2705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USDA Code: BOHI2</a:t>
            </a:r>
          </a:p>
          <a:p>
            <a:r>
              <a:rPr lang="en-US" dirty="0" smtClean="0"/>
              <a:t>Common name: Hairy </a:t>
            </a:r>
            <a:r>
              <a:rPr lang="en-US" dirty="0" err="1" smtClean="0"/>
              <a:t>grama</a:t>
            </a:r>
            <a:endParaRPr lang="en-US" dirty="0" smtClean="0"/>
          </a:p>
          <a:p>
            <a:r>
              <a:rPr lang="en-US" dirty="0" smtClean="0"/>
              <a:t>Family</a:t>
            </a:r>
            <a:r>
              <a:rPr lang="en-US" dirty="0"/>
              <a:t>: </a:t>
            </a:r>
            <a:r>
              <a:rPr lang="en-US" dirty="0" err="1"/>
              <a:t>Poaceae</a:t>
            </a:r>
            <a:endParaRPr lang="en-US" dirty="0"/>
          </a:p>
          <a:p>
            <a:r>
              <a:rPr lang="en-US" dirty="0" smtClean="0"/>
              <a:t>Habitat:</a:t>
            </a:r>
          </a:p>
          <a:p>
            <a:r>
              <a:rPr lang="en-US" dirty="0" smtClean="0"/>
              <a:t>Description: perennial</a:t>
            </a:r>
            <a:r>
              <a:rPr lang="en-US" dirty="0"/>
              <a:t>; densely or loosely </a:t>
            </a:r>
            <a:r>
              <a:rPr lang="en-US" dirty="0" err="1"/>
              <a:t>cespitose</a:t>
            </a:r>
            <a:r>
              <a:rPr lang="en-US" dirty="0"/>
              <a:t>, occasionally stoloniferous. </a:t>
            </a:r>
            <a:r>
              <a:rPr lang="en-US" b="1" dirty="0"/>
              <a:t>Culms</a:t>
            </a:r>
            <a:r>
              <a:rPr lang="en-US" dirty="0"/>
              <a:t> 15-75 cm, erect or decumbent, sometimes branched basally, sometimes branched aerially; </a:t>
            </a:r>
            <a:r>
              <a:rPr lang="en-US" b="1" dirty="0"/>
              <a:t>nodes</a:t>
            </a:r>
            <a:r>
              <a:rPr lang="en-US" dirty="0"/>
              <a:t> 3-6; </a:t>
            </a:r>
            <a:r>
              <a:rPr lang="en-US" b="1" dirty="0"/>
              <a:t>internodes</a:t>
            </a:r>
            <a:r>
              <a:rPr lang="en-US" dirty="0"/>
              <a:t> glabrous or sparsely to densely pubescent with </a:t>
            </a:r>
            <a:r>
              <a:rPr lang="en-US" dirty="0" err="1"/>
              <a:t>papillose</a:t>
            </a:r>
            <a:r>
              <a:rPr lang="en-US" dirty="0"/>
              <a:t>-based hairs. </a:t>
            </a:r>
            <a:r>
              <a:rPr lang="en-US" b="1" dirty="0"/>
              <a:t>Leaves</a:t>
            </a:r>
            <a:r>
              <a:rPr lang="en-US" dirty="0"/>
              <a:t> basal or mainly </a:t>
            </a:r>
            <a:r>
              <a:rPr lang="en-US" dirty="0" err="1"/>
              <a:t>cauline</a:t>
            </a:r>
            <a:r>
              <a:rPr lang="en-US" dirty="0"/>
              <a:t>; </a:t>
            </a:r>
            <a:r>
              <a:rPr lang="en-US" b="1" dirty="0"/>
              <a:t>sheaths</a:t>
            </a:r>
            <a:r>
              <a:rPr lang="en-US" dirty="0"/>
              <a:t> mostly glabrous, finely scabrous, or pubescent, </a:t>
            </a:r>
            <a:r>
              <a:rPr lang="en-US" dirty="0" err="1"/>
              <a:t>pilose</a:t>
            </a:r>
            <a:r>
              <a:rPr lang="en-US" dirty="0"/>
              <a:t> near the ligules; </a:t>
            </a:r>
            <a:r>
              <a:rPr lang="en-US" b="1" dirty="0"/>
              <a:t>ligules</a:t>
            </a:r>
            <a:r>
              <a:rPr lang="en-US" dirty="0"/>
              <a:t> 0.2-0.5 mm, of hairs; </a:t>
            </a:r>
            <a:r>
              <a:rPr lang="en-US" b="1" dirty="0"/>
              <a:t>blades</a:t>
            </a:r>
            <a:r>
              <a:rPr lang="en-US" dirty="0"/>
              <a:t> 1-30 cm long, 1-2.5 mm wide, flat to involute, </a:t>
            </a:r>
            <a:r>
              <a:rPr lang="en-US" dirty="0" err="1"/>
              <a:t>papillose</a:t>
            </a:r>
            <a:r>
              <a:rPr lang="en-US" dirty="0"/>
              <a:t>-based hairs often present on both surfaces, usually present on the bases of the margins</a:t>
            </a:r>
            <a:r>
              <a:rPr lang="en-US" dirty="0" smtClean="0"/>
              <a:t>. </a:t>
            </a:r>
            <a:r>
              <a:rPr lang="en-US" b="1" dirty="0" smtClean="0"/>
              <a:t>branches</a:t>
            </a:r>
            <a:r>
              <a:rPr lang="en-US" dirty="0" smtClean="0"/>
              <a:t> </a:t>
            </a:r>
            <a:r>
              <a:rPr lang="en-US" dirty="0"/>
              <a:t>10-40 mm, persistent, straight, with 20-50 </a:t>
            </a:r>
            <a:r>
              <a:rPr lang="en-US" dirty="0" err="1"/>
              <a:t>spikelets</a:t>
            </a:r>
            <a:r>
              <a:rPr lang="en-US" dirty="0"/>
              <a:t>, axes extending 5-10 mm beyond base of the terminal </a:t>
            </a:r>
            <a:r>
              <a:rPr lang="en-US" dirty="0" err="1"/>
              <a:t>spikelets</a:t>
            </a:r>
            <a:r>
              <a:rPr lang="en-US" dirty="0"/>
              <a:t>; </a:t>
            </a:r>
            <a:r>
              <a:rPr lang="en-US" b="1" dirty="0"/>
              <a:t>disarticulation</a:t>
            </a:r>
            <a:r>
              <a:rPr lang="en-US" dirty="0"/>
              <a:t> above the glumes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Primary branches extend </a:t>
            </a:r>
            <a:r>
              <a:rPr lang="en-US" dirty="0" smtClean="0"/>
              <a:t>past </a:t>
            </a:r>
            <a:r>
              <a:rPr lang="en-US" dirty="0" err="1" smtClean="0"/>
              <a:t>spikelets</a:t>
            </a:r>
            <a:r>
              <a:rPr lang="en-US" dirty="0" smtClean="0"/>
              <a:t>, differentiating it from </a:t>
            </a:r>
            <a:r>
              <a:rPr lang="en-US" i="1" dirty="0" smtClean="0"/>
              <a:t>B. </a:t>
            </a:r>
            <a:r>
              <a:rPr lang="en-US" i="1" dirty="0" err="1" smtClean="0"/>
              <a:t>gracilis</a:t>
            </a:r>
            <a:endParaRPr lang="en-US" i="1" dirty="0" smtClean="0"/>
          </a:p>
          <a:p>
            <a:endParaRPr lang="en-US" dirty="0"/>
          </a:p>
          <a:p>
            <a:r>
              <a:rPr lang="en-US" dirty="0" smtClean="0"/>
              <a:t>Native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125980"/>
            <a:ext cx="3149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78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Grass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Annual and Perennial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8440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Eragrostis</a:t>
            </a:r>
            <a:r>
              <a:rPr lang="en-US" i="1" dirty="0" smtClean="0"/>
              <a:t> </a:t>
            </a:r>
            <a:r>
              <a:rPr lang="en-US" i="1" dirty="0" err="1" smtClean="0"/>
              <a:t>lehmanniana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0"/>
            <a:ext cx="3902075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ERLE</a:t>
            </a:r>
          </a:p>
          <a:p>
            <a:r>
              <a:rPr lang="en-US" dirty="0" smtClean="0"/>
              <a:t>Common name: Lehmann’s </a:t>
            </a:r>
            <a:r>
              <a:rPr lang="en-US" dirty="0" err="1" smtClean="0"/>
              <a:t>lovegrass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Habitat:</a:t>
            </a:r>
            <a:r>
              <a:rPr lang="en-US" dirty="0" err="1"/>
              <a:t>sandy</a:t>
            </a:r>
            <a:r>
              <a:rPr lang="en-US" dirty="0"/>
              <a:t> flats, along roadsides, on calcareous slopes, and in disturbed areas,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dirty="0"/>
              <a:t>Perennial bunchgrass 40-90 cm, culm commonly geniculate; blades 2-12 cm long, 1-3 mm wide flat-</a:t>
            </a:r>
            <a:r>
              <a:rPr lang="en-US" dirty="0" err="1"/>
              <a:t>inrolled</a:t>
            </a:r>
            <a:r>
              <a:rPr lang="en-US" dirty="0"/>
              <a:t>; panicles 7-18 cm; </a:t>
            </a:r>
            <a:r>
              <a:rPr lang="en-US" dirty="0" err="1"/>
              <a:t>spikelets</a:t>
            </a:r>
            <a:r>
              <a:rPr lang="en-US" dirty="0"/>
              <a:t> 5-12 mm long, 1 mm wide with 4-12 florets; grain without </a:t>
            </a:r>
            <a:r>
              <a:rPr lang="en-US" dirty="0" smtClean="0"/>
              <a:t>groove+</a:t>
            </a:r>
          </a:p>
          <a:p>
            <a:endParaRPr lang="en-US" dirty="0"/>
          </a:p>
          <a:p>
            <a:r>
              <a:rPr lang="en-US" dirty="0" smtClean="0"/>
              <a:t>Different from </a:t>
            </a:r>
            <a:r>
              <a:rPr lang="en-US" i="1" dirty="0" smtClean="0"/>
              <a:t>E. </a:t>
            </a:r>
            <a:r>
              <a:rPr lang="en-US" i="1" dirty="0" err="1" smtClean="0"/>
              <a:t>pectinacea</a:t>
            </a:r>
            <a:r>
              <a:rPr lang="en-US" dirty="0" smtClean="0"/>
              <a:t> in being much larger and perennial</a:t>
            </a:r>
          </a:p>
          <a:p>
            <a:endParaRPr lang="en-US" dirty="0"/>
          </a:p>
          <a:p>
            <a:r>
              <a:rPr lang="en-US" b="1" dirty="0" smtClean="0"/>
              <a:t>Invasive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32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Eragrostis</a:t>
            </a:r>
            <a:r>
              <a:rPr lang="en-US" i="1" dirty="0" smtClean="0"/>
              <a:t> </a:t>
            </a:r>
            <a:r>
              <a:rPr lang="en-US" i="1" dirty="0" err="1" smtClean="0"/>
              <a:t>pectinacea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9" r="11126" b="14080"/>
          <a:stretch/>
        </p:blipFill>
        <p:spPr>
          <a:xfrm>
            <a:off x="5730240" y="457200"/>
            <a:ext cx="3436620" cy="502158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ERPE</a:t>
            </a:r>
          </a:p>
          <a:p>
            <a:r>
              <a:rPr lang="en-US" dirty="0" smtClean="0"/>
              <a:t>Common name: Desert </a:t>
            </a:r>
            <a:r>
              <a:rPr lang="en-US" dirty="0" err="1" smtClean="0"/>
              <a:t>lovegrass</a:t>
            </a:r>
            <a:endParaRPr lang="en-US" dirty="0" smtClean="0"/>
          </a:p>
          <a:p>
            <a:r>
              <a:rPr lang="en-US" dirty="0" err="1" smtClean="0"/>
              <a:t>Family: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Habitat: cultivated </a:t>
            </a:r>
            <a:r>
              <a:rPr lang="en-US" dirty="0"/>
              <a:t>and waste areas, parkways and parking lots, and cindery or sandy waste ground like railroad ballast.</a:t>
            </a:r>
            <a:endParaRPr lang="en-US" dirty="0" smtClean="0"/>
          </a:p>
          <a:p>
            <a:r>
              <a:rPr lang="en-US" dirty="0" smtClean="0"/>
              <a:t>Description: Annual </a:t>
            </a:r>
            <a:r>
              <a:rPr lang="en-US" dirty="0"/>
              <a:t>grass to 60 cm; blades 2-15 cm, 2-4 mm wide, flat; panicles 10-25 cm, open; spikelet stalks (pedicles) widely spreading; </a:t>
            </a:r>
            <a:r>
              <a:rPr lang="en-US" dirty="0" err="1"/>
              <a:t>spikelets</a:t>
            </a:r>
            <a:r>
              <a:rPr lang="en-US" dirty="0"/>
              <a:t> 5-8 mm long, &lt;2 mm wide with 5-15 florets.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Much smaller than </a:t>
            </a:r>
            <a:r>
              <a:rPr lang="en-US" i="1" dirty="0" smtClean="0"/>
              <a:t>E. </a:t>
            </a:r>
            <a:r>
              <a:rPr lang="en-US" i="1" dirty="0" err="1" smtClean="0"/>
              <a:t>lehmanii</a:t>
            </a:r>
            <a:r>
              <a:rPr lang="en-US" dirty="0" smtClean="0"/>
              <a:t> and annual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5" r="19448" b="15990"/>
          <a:stretch/>
        </p:blipFill>
        <p:spPr>
          <a:xfrm>
            <a:off x="3352800" y="2822897"/>
            <a:ext cx="3341370" cy="36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32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Tridens</a:t>
            </a:r>
            <a:r>
              <a:rPr lang="en-US" i="1" dirty="0" smtClean="0"/>
              <a:t> </a:t>
            </a:r>
            <a:r>
              <a:rPr lang="en-US" i="1" dirty="0" err="1" smtClean="0"/>
              <a:t>muticus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876800"/>
            <a:ext cx="2743200" cy="1828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TRMU</a:t>
            </a:r>
          </a:p>
          <a:p>
            <a:r>
              <a:rPr lang="en-US" dirty="0" smtClean="0"/>
              <a:t>Common name: Slim </a:t>
            </a:r>
            <a:r>
              <a:rPr lang="en-US" dirty="0" err="1" smtClean="0"/>
              <a:t>tridens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Habitat:</a:t>
            </a:r>
          </a:p>
          <a:p>
            <a:r>
              <a:rPr lang="en-US" dirty="0" smtClean="0"/>
              <a:t>Description: Perennial </a:t>
            </a:r>
            <a:r>
              <a:rPr lang="en-US" dirty="0"/>
              <a:t>grass to 50 cm; blades narrow; inflorescence 6-20 cm long, </a:t>
            </a:r>
            <a:r>
              <a:rPr lang="en-US" dirty="0" err="1"/>
              <a:t>paniculate</a:t>
            </a:r>
            <a:r>
              <a:rPr lang="en-US" dirty="0"/>
              <a:t> or racemose, narrow and </a:t>
            </a:r>
            <a:r>
              <a:rPr lang="en-US" dirty="0" err="1"/>
              <a:t>spikelike</a:t>
            </a:r>
            <a:r>
              <a:rPr lang="en-US" dirty="0"/>
              <a:t>, the </a:t>
            </a:r>
            <a:r>
              <a:rPr lang="en-US" dirty="0" err="1"/>
              <a:t>spikelets</a:t>
            </a:r>
            <a:r>
              <a:rPr lang="en-US" dirty="0"/>
              <a:t> not crowded; </a:t>
            </a:r>
            <a:r>
              <a:rPr lang="en-US" dirty="0" err="1"/>
              <a:t>spikelets</a:t>
            </a:r>
            <a:r>
              <a:rPr lang="en-US" dirty="0"/>
              <a:t> 9-13 mm long, 5 to 8-flowered; lemmas tinged with purple.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Native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533400"/>
            <a:ext cx="41656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26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5150"/>
          </a:xfrm>
        </p:spPr>
        <p:txBody>
          <a:bodyPr/>
          <a:lstStyle/>
          <a:p>
            <a:r>
              <a:rPr lang="en-US" i="1" dirty="0" err="1" smtClean="0"/>
              <a:t>Bouteloua</a:t>
            </a:r>
            <a:r>
              <a:rPr lang="en-US" i="1" dirty="0" smtClean="0"/>
              <a:t> </a:t>
            </a:r>
            <a:r>
              <a:rPr lang="en-US" i="1" dirty="0" err="1" smtClean="0"/>
              <a:t>warnockii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43840"/>
            <a:ext cx="4572000" cy="304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762000"/>
            <a:ext cx="3008313" cy="6096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USDA Code: BOWA</a:t>
            </a:r>
          </a:p>
          <a:p>
            <a:r>
              <a:rPr lang="en-US" dirty="0" smtClean="0"/>
              <a:t>Common name: Warnock’s </a:t>
            </a:r>
            <a:r>
              <a:rPr lang="en-US" dirty="0" err="1" smtClean="0"/>
              <a:t>grama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Poaceae</a:t>
            </a:r>
            <a:endParaRPr lang="en-US" dirty="0" smtClean="0"/>
          </a:p>
          <a:p>
            <a:r>
              <a:rPr lang="en-US" dirty="0" smtClean="0"/>
              <a:t>Habitat</a:t>
            </a:r>
            <a:r>
              <a:rPr lang="en-US" dirty="0"/>
              <a:t>: grows on limestone ledges and dry slopes below limestone outcrops.</a:t>
            </a:r>
            <a:endParaRPr lang="en-US" dirty="0" smtClean="0"/>
          </a:p>
          <a:p>
            <a:r>
              <a:rPr lang="en-US" dirty="0" smtClean="0"/>
              <a:t>Description: Perennial. </a:t>
            </a:r>
            <a:r>
              <a:rPr lang="en-US" b="1" dirty="0" smtClean="0"/>
              <a:t>Culms</a:t>
            </a:r>
            <a:r>
              <a:rPr lang="en-US" dirty="0" smtClean="0"/>
              <a:t> </a:t>
            </a:r>
            <a:r>
              <a:rPr lang="en-US" dirty="0"/>
              <a:t>20-35(50) cm, stiffly erect. </a:t>
            </a:r>
            <a:r>
              <a:rPr lang="en-US" b="1" dirty="0"/>
              <a:t>Leaves</a:t>
            </a:r>
            <a:r>
              <a:rPr lang="en-US" dirty="0"/>
              <a:t> bluish-green, more or less glaucous; </a:t>
            </a:r>
            <a:r>
              <a:rPr lang="en-US" b="1" dirty="0"/>
              <a:t>sheaths</a:t>
            </a:r>
            <a:r>
              <a:rPr lang="en-US" dirty="0"/>
              <a:t> mostly glabrous, hairs present distally; </a:t>
            </a:r>
            <a:r>
              <a:rPr lang="en-US" b="1" dirty="0"/>
              <a:t>ligules</a:t>
            </a:r>
            <a:r>
              <a:rPr lang="en-US" dirty="0"/>
              <a:t> 1-1.5 mm, of hairs; </a:t>
            </a:r>
            <a:r>
              <a:rPr lang="en-US" b="1" dirty="0"/>
              <a:t>blades</a:t>
            </a:r>
            <a:r>
              <a:rPr lang="en-US" dirty="0"/>
              <a:t> 5-15(25) cm long, 1-1.5(2.5) mm wide, stiffly erect or curving, involute when dry; mostly glabrous, </a:t>
            </a:r>
            <a:r>
              <a:rPr lang="en-US" dirty="0" err="1"/>
              <a:t>ligular</a:t>
            </a:r>
            <a:r>
              <a:rPr lang="en-US" dirty="0"/>
              <a:t> area with long and short hairs, bases usually with </a:t>
            </a:r>
            <a:r>
              <a:rPr lang="en-US" dirty="0" err="1"/>
              <a:t>papillose</a:t>
            </a:r>
            <a:r>
              <a:rPr lang="en-US" dirty="0"/>
              <a:t>-based hairs on the margins</a:t>
            </a:r>
            <a:r>
              <a:rPr lang="en-US" dirty="0" smtClean="0"/>
              <a:t>. </a:t>
            </a:r>
            <a:r>
              <a:rPr lang="en-US" b="1" dirty="0"/>
              <a:t>Panicles</a:t>
            </a:r>
            <a:r>
              <a:rPr lang="en-US" dirty="0"/>
              <a:t> 5-13(20) cm, with 9-15(30) branches; </a:t>
            </a:r>
            <a:r>
              <a:rPr lang="en-US" b="1" dirty="0"/>
              <a:t>branches</a:t>
            </a:r>
            <a:r>
              <a:rPr lang="en-US" dirty="0"/>
              <a:t> 4-5.5 mm, deciduous, scabrous, with 2-6 </a:t>
            </a:r>
            <a:r>
              <a:rPr lang="en-US" dirty="0" err="1"/>
              <a:t>spikelets</a:t>
            </a:r>
            <a:r>
              <a:rPr lang="en-US" dirty="0"/>
              <a:t>, axes terminating well beyond the terminal </a:t>
            </a:r>
            <a:r>
              <a:rPr lang="en-US" dirty="0" err="1"/>
              <a:t>spikelets</a:t>
            </a:r>
            <a:r>
              <a:rPr lang="en-US" dirty="0"/>
              <a:t>, apices entire; </a:t>
            </a:r>
            <a:r>
              <a:rPr lang="en-US" b="1" dirty="0"/>
              <a:t>disarticulation</a:t>
            </a:r>
            <a:r>
              <a:rPr lang="en-US" dirty="0"/>
              <a:t> at the base of the branches. </a:t>
            </a:r>
            <a:r>
              <a:rPr lang="en-US" b="1" dirty="0" err="1"/>
              <a:t>Spikelets</a:t>
            </a:r>
            <a:r>
              <a:rPr lang="en-US" dirty="0"/>
              <a:t> 5-6.5 </a:t>
            </a:r>
            <a:r>
              <a:rPr lang="en-US" dirty="0" smtClean="0"/>
              <a:t>mm</a:t>
            </a:r>
            <a:endParaRPr lang="en-US" dirty="0"/>
          </a:p>
          <a:p>
            <a:r>
              <a:rPr lang="en-US" dirty="0" smtClean="0"/>
              <a:t>Compared to </a:t>
            </a:r>
            <a:r>
              <a:rPr lang="en-US" i="1" dirty="0" err="1" smtClean="0"/>
              <a:t>B.curtipendula</a:t>
            </a:r>
            <a:r>
              <a:rPr lang="en-US" dirty="0" smtClean="0"/>
              <a:t>, has narrower leaves, and is found </a:t>
            </a:r>
            <a:r>
              <a:rPr lang="en-US" dirty="0" smtClean="0"/>
              <a:t>almost exclusively </a:t>
            </a:r>
            <a:r>
              <a:rPr lang="en-US" dirty="0" smtClean="0"/>
              <a:t>on the open </a:t>
            </a:r>
            <a:r>
              <a:rPr lang="en-US" dirty="0" smtClean="0"/>
              <a:t>grasslands and rocky hills </a:t>
            </a:r>
            <a:r>
              <a:rPr lang="en-US" dirty="0" smtClean="0"/>
              <a:t>of Otero Mesa</a:t>
            </a:r>
          </a:p>
          <a:p>
            <a:r>
              <a:rPr lang="en-US" dirty="0" smtClean="0"/>
              <a:t>Native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2766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32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Bothriochloa</a:t>
            </a:r>
            <a:r>
              <a:rPr lang="en-US" i="1" dirty="0"/>
              <a:t> </a:t>
            </a:r>
            <a:r>
              <a:rPr lang="en-US" i="1" dirty="0" err="1"/>
              <a:t>barbinodis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04800"/>
            <a:ext cx="3657600" cy="3657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4229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USDA Code: BOBA3</a:t>
            </a:r>
          </a:p>
          <a:p>
            <a:r>
              <a:rPr lang="en-US" dirty="0" smtClean="0"/>
              <a:t>Common name: Cane bluestem</a:t>
            </a:r>
          </a:p>
          <a:p>
            <a:r>
              <a:rPr lang="en-US" dirty="0" smtClean="0"/>
              <a:t>Family: 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/>
              <a:t>along roadsides, drainage ways, and gravelly slopes in desert grasslands,</a:t>
            </a:r>
            <a:endParaRPr lang="en-US" dirty="0" smtClean="0"/>
          </a:p>
          <a:p>
            <a:r>
              <a:rPr lang="en-US" dirty="0" smtClean="0"/>
              <a:t>Description: Smells like blueberries. Fuzzy. </a:t>
            </a:r>
            <a:r>
              <a:rPr lang="en-US" b="1" dirty="0"/>
              <a:t>Culms</a:t>
            </a:r>
            <a:r>
              <a:rPr lang="en-US" dirty="0"/>
              <a:t> 60-120 cm tall, rarely more than 2 mm thick, erect, geniculate at the base, often branched at maturity, not glaucous below the nodes; </a:t>
            </a:r>
            <a:r>
              <a:rPr lang="en-US" b="1" dirty="0"/>
              <a:t>nodes</a:t>
            </a:r>
            <a:r>
              <a:rPr lang="en-US" dirty="0"/>
              <a:t> hirsute, hairs 3-4 mm, mostly erect to ascending, tan or off-white. </a:t>
            </a:r>
            <a:r>
              <a:rPr lang="en-US" b="1" dirty="0"/>
              <a:t>Leaves</a:t>
            </a:r>
            <a:r>
              <a:rPr lang="en-US" dirty="0"/>
              <a:t> </a:t>
            </a:r>
            <a:r>
              <a:rPr lang="en-US" dirty="0" err="1"/>
              <a:t>cauline</a:t>
            </a:r>
            <a:r>
              <a:rPr lang="en-US" dirty="0"/>
              <a:t>; </a:t>
            </a:r>
            <a:r>
              <a:rPr lang="en-US" b="1" dirty="0"/>
              <a:t>ligules</a:t>
            </a:r>
            <a:r>
              <a:rPr lang="en-US" dirty="0"/>
              <a:t> 1-2 mm, often </a:t>
            </a:r>
            <a:r>
              <a:rPr lang="en-US" dirty="0" err="1"/>
              <a:t>erose</a:t>
            </a:r>
            <a:r>
              <a:rPr lang="en-US" dirty="0"/>
              <a:t>; </a:t>
            </a:r>
            <a:r>
              <a:rPr lang="en-US" b="1" dirty="0"/>
              <a:t>blades</a:t>
            </a:r>
            <a:r>
              <a:rPr lang="en-US" dirty="0"/>
              <a:t> 20-30 cm long, 2-7 mm wide, not glaucous, glabrous or sparingly </a:t>
            </a:r>
            <a:r>
              <a:rPr lang="en-US" dirty="0" err="1"/>
              <a:t>pilose</a:t>
            </a:r>
            <a:r>
              <a:rPr lang="en-US" dirty="0"/>
              <a:t> near the throat. </a:t>
            </a:r>
            <a:r>
              <a:rPr lang="en-US" b="1" dirty="0"/>
              <a:t>Panicles</a:t>
            </a:r>
            <a:r>
              <a:rPr lang="en-US" dirty="0"/>
              <a:t> 5-14(20) cm on the larger shoots, oblong to somewhat fan-shaped, silvery-white; </a:t>
            </a:r>
            <a:r>
              <a:rPr lang="en-US" b="1" dirty="0"/>
              <a:t>Sessile </a:t>
            </a:r>
            <a:r>
              <a:rPr lang="en-US" b="1" dirty="0" err="1"/>
              <a:t>spikelets</a:t>
            </a:r>
            <a:r>
              <a:rPr lang="en-US" dirty="0"/>
              <a:t> 4.5-7.3 mm; </a:t>
            </a:r>
            <a:r>
              <a:rPr lang="en-US" b="1" dirty="0"/>
              <a:t>lower glumes</a:t>
            </a:r>
            <a:r>
              <a:rPr lang="en-US" dirty="0"/>
              <a:t> short </a:t>
            </a:r>
            <a:r>
              <a:rPr lang="en-US" dirty="0" err="1"/>
              <a:t>pilose</a:t>
            </a:r>
            <a:r>
              <a:rPr lang="en-US" dirty="0"/>
              <a:t>, with or without a dorsal pit; </a:t>
            </a:r>
            <a:r>
              <a:rPr lang="en-US" b="1" dirty="0"/>
              <a:t>awns</a:t>
            </a:r>
            <a:r>
              <a:rPr lang="en-US" dirty="0"/>
              <a:t> 20-35 mm</a:t>
            </a:r>
            <a:r>
              <a:rPr lang="en-US" dirty="0" smtClean="0"/>
              <a:t>;</a:t>
            </a:r>
          </a:p>
          <a:p>
            <a:r>
              <a:rPr lang="en-US" dirty="0" smtClean="0"/>
              <a:t>Perennial</a:t>
            </a:r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448050"/>
            <a:ext cx="4133800" cy="31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Lycurus</a:t>
            </a:r>
            <a:r>
              <a:rPr lang="en-US" i="1" dirty="0" smtClean="0"/>
              <a:t> sp.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19200"/>
            <a:ext cx="5600700" cy="3733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USDA Code: LYCUR</a:t>
            </a:r>
          </a:p>
          <a:p>
            <a:r>
              <a:rPr lang="en-US" dirty="0" smtClean="0"/>
              <a:t>Common name: </a:t>
            </a:r>
            <a:r>
              <a:rPr lang="en-US" dirty="0" err="1" smtClean="0"/>
              <a:t>Wolftail</a:t>
            </a:r>
            <a:endParaRPr lang="en-US" dirty="0" smtClean="0"/>
          </a:p>
          <a:p>
            <a:r>
              <a:rPr lang="en-US" dirty="0" smtClean="0"/>
              <a:t>Family</a:t>
            </a:r>
            <a:r>
              <a:rPr lang="en-US" dirty="0"/>
              <a:t>: 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Habitat</a:t>
            </a:r>
            <a:r>
              <a:rPr lang="en-US" dirty="0"/>
              <a:t>:  </a:t>
            </a:r>
            <a:endParaRPr lang="en-US" dirty="0" smtClean="0"/>
          </a:p>
          <a:p>
            <a:r>
              <a:rPr lang="en-US" dirty="0"/>
              <a:t>Description: Plants perennial; </a:t>
            </a:r>
            <a:r>
              <a:rPr lang="en-US" dirty="0" err="1"/>
              <a:t>cespitose</a:t>
            </a:r>
            <a:r>
              <a:rPr lang="en-US" dirty="0"/>
              <a:t>. Culms 10-60 cm, erect to somewhat decumbent, usually branched. Sheaths open, compressed-keeled, glabrous, smooth or </a:t>
            </a:r>
            <a:r>
              <a:rPr lang="en-US" dirty="0" err="1"/>
              <a:t>scabridulous</a:t>
            </a:r>
            <a:r>
              <a:rPr lang="en-US" dirty="0"/>
              <a:t>, mostly shorter than the internodes, a 2-veined </a:t>
            </a:r>
            <a:r>
              <a:rPr lang="en-US" dirty="0" err="1"/>
              <a:t>prophyllum</a:t>
            </a:r>
            <a:r>
              <a:rPr lang="en-US" dirty="0"/>
              <a:t> often present; ligules hyaline, strongly </a:t>
            </a:r>
            <a:r>
              <a:rPr lang="en-US" dirty="0" err="1"/>
              <a:t>decurrent</a:t>
            </a:r>
            <a:r>
              <a:rPr lang="en-US" dirty="0"/>
              <a:t>, truncate or rounded to elongate and acuminate, sometimes with narrow triangular lobes extending from the edges of the sheath on either side; </a:t>
            </a:r>
            <a:r>
              <a:rPr lang="en-US" b="1" dirty="0"/>
              <a:t>branches</a:t>
            </a:r>
            <a:r>
              <a:rPr lang="en-US" dirty="0"/>
              <a:t> short, fused to the rachis, terminating in a pair of unequally </a:t>
            </a:r>
            <a:r>
              <a:rPr lang="en-US" dirty="0" err="1"/>
              <a:t>pedicellate</a:t>
            </a:r>
            <a:r>
              <a:rPr lang="en-US" dirty="0"/>
              <a:t> </a:t>
            </a:r>
            <a:r>
              <a:rPr lang="en-US" dirty="0" err="1"/>
              <a:t>spikelets</a:t>
            </a:r>
            <a:r>
              <a:rPr lang="en-US" dirty="0"/>
              <a:t> or a </a:t>
            </a:r>
            <a:r>
              <a:rPr lang="en-US" dirty="0" err="1"/>
              <a:t>pedicellate</a:t>
            </a:r>
            <a:r>
              <a:rPr lang="en-US" dirty="0"/>
              <a:t> spikelet and a short secondary branch with two </a:t>
            </a:r>
            <a:r>
              <a:rPr lang="en-US" dirty="0" err="1" smtClean="0"/>
              <a:t>spikelets</a:t>
            </a:r>
            <a:r>
              <a:rPr lang="en-US" dirty="0" smtClean="0"/>
              <a:t>. </a:t>
            </a:r>
            <a:r>
              <a:rPr lang="en-US" b="1" dirty="0"/>
              <a:t>disarticulation</a:t>
            </a:r>
            <a:r>
              <a:rPr lang="en-US" dirty="0"/>
              <a:t> at the fused base of the pedicels or pedicel and branch, paired </a:t>
            </a:r>
            <a:r>
              <a:rPr lang="en-US" dirty="0" err="1"/>
              <a:t>spikelets</a:t>
            </a:r>
            <a:r>
              <a:rPr lang="en-US" dirty="0"/>
              <a:t> falling as a unit, leaving a cuplike tip. </a:t>
            </a:r>
            <a:r>
              <a:rPr lang="en-US" b="1" dirty="0" err="1"/>
              <a:t>Spikelets</a:t>
            </a:r>
            <a:r>
              <a:rPr lang="en-US" dirty="0"/>
              <a:t> with 1 </a:t>
            </a:r>
            <a:r>
              <a:rPr lang="en-US" dirty="0" smtClean="0"/>
              <a:t>floret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6753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Aristida</a:t>
            </a:r>
            <a:r>
              <a:rPr lang="en-US" i="1" dirty="0" smtClean="0"/>
              <a:t> </a:t>
            </a:r>
            <a:r>
              <a:rPr lang="en-US" i="1" dirty="0" err="1" smtClean="0"/>
              <a:t>ternipes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30" y="76200"/>
            <a:ext cx="5111750" cy="34078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1181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USDA Code: </a:t>
            </a:r>
            <a:r>
              <a:rPr lang="en-US" dirty="0" err="1" smtClean="0"/>
              <a:t>ARTE3</a:t>
            </a:r>
            <a:endParaRPr lang="en-US" dirty="0" smtClean="0"/>
          </a:p>
          <a:p>
            <a:r>
              <a:rPr lang="en-US" dirty="0" smtClean="0"/>
              <a:t>Common name: </a:t>
            </a:r>
            <a:r>
              <a:rPr lang="en-US" dirty="0" err="1" smtClean="0"/>
              <a:t>Spidergrass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/>
              <a:t>Poaceae</a:t>
            </a:r>
            <a:endParaRPr lang="en-US" dirty="0"/>
          </a:p>
          <a:p>
            <a:r>
              <a:rPr lang="en-US" dirty="0" smtClean="0"/>
              <a:t>Habitat: Sandy and Rocky soils??</a:t>
            </a:r>
          </a:p>
          <a:p>
            <a:r>
              <a:rPr lang="en-US" dirty="0" smtClean="0"/>
              <a:t>Description: </a:t>
            </a:r>
            <a:r>
              <a:rPr lang="en-US" b="1" dirty="0"/>
              <a:t>Culms</a:t>
            </a:r>
            <a:r>
              <a:rPr lang="en-US" dirty="0"/>
              <a:t> 25-120 cm, wiry, erect to sprawling, </a:t>
            </a:r>
            <a:r>
              <a:rPr lang="en-US" dirty="0" smtClean="0"/>
              <a:t>unbranched, </a:t>
            </a:r>
            <a:r>
              <a:rPr lang="en-US" b="1" dirty="0"/>
              <a:t>ligules</a:t>
            </a:r>
            <a:r>
              <a:rPr lang="en-US" dirty="0"/>
              <a:t> less than 0.5 mm; </a:t>
            </a:r>
            <a:r>
              <a:rPr lang="en-US" b="1" dirty="0"/>
              <a:t>blades</a:t>
            </a:r>
            <a:r>
              <a:rPr lang="en-US" dirty="0"/>
              <a:t> 5-40 cm long, 1-2.5 mm wide, flat to folded, straight to lax at maturity</a:t>
            </a:r>
            <a:r>
              <a:rPr lang="en-US" dirty="0" smtClean="0"/>
              <a:t>,, </a:t>
            </a:r>
            <a:r>
              <a:rPr lang="en-US" b="1" dirty="0"/>
              <a:t>primary branches</a:t>
            </a:r>
            <a:r>
              <a:rPr lang="en-US" dirty="0"/>
              <a:t> 5-25 cm, remote, stiffly ascending to divaricate, with axillary </a:t>
            </a:r>
            <a:r>
              <a:rPr lang="en-US" dirty="0" err="1"/>
              <a:t>pulvini</a:t>
            </a:r>
            <a:r>
              <a:rPr lang="en-US" dirty="0"/>
              <a:t>, usually naked near the base; </a:t>
            </a:r>
            <a:r>
              <a:rPr lang="en-US" b="1" dirty="0"/>
              <a:t>secondary branches</a:t>
            </a:r>
            <a:r>
              <a:rPr lang="en-US" dirty="0"/>
              <a:t> and </a:t>
            </a:r>
            <a:r>
              <a:rPr lang="en-US" b="1" dirty="0"/>
              <a:t>pedicels</a:t>
            </a:r>
            <a:r>
              <a:rPr lang="en-US" dirty="0"/>
              <a:t> usually appressed. </a:t>
            </a:r>
            <a:r>
              <a:rPr lang="en-US" b="1" dirty="0" err="1"/>
              <a:t>Spikelets</a:t>
            </a:r>
            <a:r>
              <a:rPr lang="en-US" dirty="0"/>
              <a:t> usually congested</a:t>
            </a:r>
            <a:r>
              <a:rPr lang="en-US" dirty="0" smtClean="0"/>
              <a:t>. </a:t>
            </a:r>
            <a:r>
              <a:rPr lang="en-US" dirty="0"/>
              <a:t>keeled, usually not twisted, 0.1-0.2 mm wide apices, junction with the awns not evident; </a:t>
            </a:r>
            <a:r>
              <a:rPr lang="en-US" b="1" dirty="0"/>
              <a:t>awns</a:t>
            </a:r>
            <a:r>
              <a:rPr lang="en-US" dirty="0"/>
              <a:t> unequal or almost equal, not disarticulating at maturity; </a:t>
            </a:r>
            <a:r>
              <a:rPr lang="en-US" b="1" dirty="0"/>
              <a:t>central awns</a:t>
            </a:r>
            <a:r>
              <a:rPr lang="en-US" dirty="0"/>
              <a:t> 8-25(30) mm, straight to arcuate at the base; </a:t>
            </a:r>
            <a:r>
              <a:rPr lang="en-US" b="1" dirty="0"/>
              <a:t>lateral awns</a:t>
            </a:r>
            <a:r>
              <a:rPr lang="en-US" dirty="0"/>
              <a:t> absent or to 0-23 </a:t>
            </a:r>
            <a:r>
              <a:rPr lang="en-US" dirty="0" smtClean="0"/>
              <a:t>mm.</a:t>
            </a:r>
          </a:p>
          <a:p>
            <a:r>
              <a:rPr lang="en-US" dirty="0" smtClean="0"/>
              <a:t>Perennial </a:t>
            </a:r>
          </a:p>
          <a:p>
            <a:endParaRPr lang="en-US" dirty="0" smtClean="0"/>
          </a:p>
          <a:p>
            <a:r>
              <a:rPr lang="en-US" dirty="0" smtClean="0"/>
              <a:t>Much taller than </a:t>
            </a:r>
            <a:r>
              <a:rPr lang="en-US" i="1" dirty="0" smtClean="0"/>
              <a:t>A. </a:t>
            </a:r>
            <a:r>
              <a:rPr lang="en-US" i="1" dirty="0" err="1" smtClean="0"/>
              <a:t>adsensionis</a:t>
            </a:r>
            <a:r>
              <a:rPr lang="en-US" dirty="0" smtClean="0"/>
              <a:t>, and perennial</a:t>
            </a:r>
          </a:p>
          <a:p>
            <a:endParaRPr lang="en-US" dirty="0" smtClean="0"/>
          </a:p>
          <a:p>
            <a:r>
              <a:rPr lang="en-US" dirty="0" smtClean="0"/>
              <a:t>Native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90800"/>
            <a:ext cx="4341000" cy="434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83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Leptochola</a:t>
            </a:r>
            <a:r>
              <a:rPr lang="en-US" i="1" dirty="0" smtClean="0"/>
              <a:t> </a:t>
            </a:r>
            <a:r>
              <a:rPr lang="en-US" i="1" dirty="0" err="1" smtClean="0"/>
              <a:t>dubia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250" y="4679880"/>
            <a:ext cx="3255750" cy="21705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USDA Code: LEDU</a:t>
            </a:r>
          </a:p>
          <a:p>
            <a:r>
              <a:rPr lang="en-US" dirty="0" smtClean="0"/>
              <a:t>Common Name: Green </a:t>
            </a:r>
            <a:r>
              <a:rPr lang="en-US" dirty="0" err="1" smtClean="0"/>
              <a:t>Sprangletop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Poaceae</a:t>
            </a:r>
            <a:endParaRPr lang="en-US" dirty="0" smtClean="0"/>
          </a:p>
          <a:p>
            <a:r>
              <a:rPr lang="en-US" dirty="0" smtClean="0"/>
              <a:t>Habitat: often </a:t>
            </a:r>
            <a:r>
              <a:rPr lang="en-US" dirty="0"/>
              <a:t>in well-drained, sandy or rocky soils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dirty="0" err="1" smtClean="0"/>
              <a:t>Perennial.</a:t>
            </a:r>
            <a:r>
              <a:rPr lang="en-US" b="1" dirty="0" err="1" smtClean="0"/>
              <a:t>Culms</a:t>
            </a:r>
            <a:r>
              <a:rPr lang="en-US" dirty="0" smtClean="0"/>
              <a:t> </a:t>
            </a:r>
            <a:r>
              <a:rPr lang="en-US" dirty="0"/>
              <a:t>(10)30-110 cm, round or basally compressed, </a:t>
            </a:r>
            <a:r>
              <a:rPr lang="en-US" dirty="0" err="1"/>
              <a:t>tillering</a:t>
            </a:r>
            <a:r>
              <a:rPr lang="en-US" dirty="0"/>
              <a:t> from the basal nodes, not branching from the aerial nodes, mostly glabrous, sometimes </a:t>
            </a:r>
            <a:r>
              <a:rPr lang="en-US" dirty="0" err="1"/>
              <a:t>pilose</a:t>
            </a:r>
            <a:r>
              <a:rPr lang="en-US" dirty="0"/>
              <a:t> basally; </a:t>
            </a:r>
            <a:r>
              <a:rPr lang="en-US" b="1" dirty="0"/>
              <a:t>internodes</a:t>
            </a:r>
            <a:r>
              <a:rPr lang="en-US" dirty="0"/>
              <a:t> solid. </a:t>
            </a:r>
            <a:r>
              <a:rPr lang="en-US" b="1" dirty="0"/>
              <a:t>Sheaths</a:t>
            </a:r>
            <a:r>
              <a:rPr lang="en-US" dirty="0"/>
              <a:t> sometimes with a </a:t>
            </a:r>
            <a:r>
              <a:rPr lang="en-US" dirty="0" err="1"/>
              <a:t>pilose</a:t>
            </a:r>
            <a:r>
              <a:rPr lang="en-US" dirty="0"/>
              <a:t> collar; </a:t>
            </a:r>
            <a:r>
              <a:rPr lang="en-US" b="1" dirty="0"/>
              <a:t>ligules</a:t>
            </a:r>
            <a:r>
              <a:rPr lang="en-US" dirty="0"/>
              <a:t> 1-2 mm, truncate, </a:t>
            </a:r>
            <a:r>
              <a:rPr lang="en-US" dirty="0" err="1"/>
              <a:t>erose</a:t>
            </a:r>
            <a:r>
              <a:rPr lang="en-US" dirty="0"/>
              <a:t>; </a:t>
            </a:r>
            <a:r>
              <a:rPr lang="en-US" b="1" dirty="0"/>
              <a:t>blades</a:t>
            </a:r>
            <a:r>
              <a:rPr lang="en-US" dirty="0"/>
              <a:t> (2)8-35 cm long, 2-8 mm wide, glabrous, strigose, or </a:t>
            </a:r>
            <a:r>
              <a:rPr lang="en-US" dirty="0" err="1"/>
              <a:t>pilose</a:t>
            </a:r>
            <a:r>
              <a:rPr lang="en-US" dirty="0"/>
              <a:t>. </a:t>
            </a:r>
            <a:r>
              <a:rPr lang="en-US" b="1" dirty="0"/>
              <a:t>Panicles</a:t>
            </a:r>
            <a:r>
              <a:rPr lang="en-US" dirty="0"/>
              <a:t> 8-20 cm, with 2-15 </a:t>
            </a:r>
            <a:r>
              <a:rPr lang="en-US" dirty="0" err="1"/>
              <a:t>subdigitate</a:t>
            </a:r>
            <a:r>
              <a:rPr lang="en-US" dirty="0"/>
              <a:t> or racemose branches; </a:t>
            </a:r>
            <a:r>
              <a:rPr lang="en-US" b="1" dirty="0"/>
              <a:t>secondary panicles</a:t>
            </a:r>
            <a:r>
              <a:rPr lang="en-US" dirty="0"/>
              <a:t> often hidden in the lowest leaf sheaths; </a:t>
            </a:r>
            <a:r>
              <a:rPr lang="en-US" b="1" dirty="0"/>
              <a:t>branches</a:t>
            </a:r>
            <a:r>
              <a:rPr lang="en-US" dirty="0"/>
              <a:t> 2-19 cm, ascending to spreading at maturity. 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81000"/>
            <a:ext cx="4569600" cy="45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38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Annual Forbs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56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Eriogonum</a:t>
            </a:r>
            <a:r>
              <a:rPr lang="en-US" i="1" dirty="0" smtClean="0"/>
              <a:t> </a:t>
            </a:r>
            <a:r>
              <a:rPr lang="en-US" i="1" dirty="0" err="1" smtClean="0"/>
              <a:t>abertianum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11" y="304800"/>
            <a:ext cx="2459565" cy="368934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</a:t>
            </a:r>
            <a:r>
              <a:rPr lang="en-US" dirty="0" smtClean="0"/>
              <a:t>ERAB</a:t>
            </a:r>
          </a:p>
          <a:p>
            <a:r>
              <a:rPr lang="en-US" dirty="0"/>
              <a:t>Common Name: </a:t>
            </a:r>
            <a:r>
              <a:rPr lang="en-US" dirty="0" err="1"/>
              <a:t>Abert’s</a:t>
            </a:r>
            <a:r>
              <a:rPr lang="en-US" dirty="0"/>
              <a:t> </a:t>
            </a:r>
            <a:r>
              <a:rPr lang="en-US" dirty="0" smtClean="0"/>
              <a:t>wild-buckwheat 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Polygonaceae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</a:t>
            </a:r>
            <a:r>
              <a:rPr lang="en-US" dirty="0"/>
              <a:t>: Sandy, gravelly, or clayey flats, washes, and slopes, mixed grassland, saltbush, greasewood, creosote bush, </a:t>
            </a:r>
            <a:r>
              <a:rPr lang="en-US" dirty="0" err="1"/>
              <a:t>blackbrush</a:t>
            </a:r>
            <a:r>
              <a:rPr lang="en-US" dirty="0"/>
              <a:t>, and manzanita communities, oak and conifer </a:t>
            </a:r>
            <a:r>
              <a:rPr lang="en-US" dirty="0" smtClean="0"/>
              <a:t>woodlands</a:t>
            </a:r>
          </a:p>
          <a:p>
            <a:r>
              <a:rPr lang="en-US" dirty="0"/>
              <a:t>Description: Annual forb to 50 cm; herbage velvety Leaves: leaves oblong to ovate, in whorls along stem Flowers: flowers cream in head-like clusters at branch tips. </a:t>
            </a:r>
            <a:r>
              <a:rPr lang="en-US" dirty="0" smtClean="0"/>
              <a:t> Branching </a:t>
            </a:r>
            <a:r>
              <a:rPr lang="en-US" dirty="0" err="1" smtClean="0"/>
              <a:t>inflorescense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r>
              <a:rPr lang="en-US" dirty="0" smtClean="0"/>
              <a:t>More diffuse than </a:t>
            </a:r>
            <a:r>
              <a:rPr lang="en-US" i="1" dirty="0" smtClean="0"/>
              <a:t>E. </a:t>
            </a:r>
            <a:r>
              <a:rPr lang="en-US" i="1" dirty="0" err="1" smtClean="0"/>
              <a:t>wrightii</a:t>
            </a:r>
            <a:r>
              <a:rPr lang="en-US" i="1" dirty="0" smtClean="0"/>
              <a:t>. </a:t>
            </a:r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0480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71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Aristida</a:t>
            </a:r>
            <a:r>
              <a:rPr lang="en-US" i="1" dirty="0" smtClean="0"/>
              <a:t> </a:t>
            </a:r>
            <a:r>
              <a:rPr lang="en-US" i="1" dirty="0" err="1" smtClean="0"/>
              <a:t>adscensionis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823" y="0"/>
            <a:ext cx="3902075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099"/>
            <a:ext cx="3008313" cy="521522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USDA code: ARAD</a:t>
            </a:r>
          </a:p>
          <a:p>
            <a:r>
              <a:rPr lang="en-US" dirty="0" smtClean="0"/>
              <a:t>Common name: </a:t>
            </a:r>
            <a:r>
              <a:rPr lang="en-US" dirty="0" err="1" smtClean="0"/>
              <a:t>Sixweeks</a:t>
            </a:r>
            <a:r>
              <a:rPr lang="en-US" dirty="0" smtClean="0"/>
              <a:t> </a:t>
            </a:r>
            <a:r>
              <a:rPr lang="en-US" dirty="0" err="1" smtClean="0"/>
              <a:t>threeawn</a:t>
            </a:r>
            <a:endParaRPr lang="en-US" dirty="0" smtClean="0"/>
          </a:p>
          <a:p>
            <a:r>
              <a:rPr lang="en-US" dirty="0"/>
              <a:t>Family: 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Habitat: </a:t>
            </a:r>
            <a:r>
              <a:rPr lang="en-US" dirty="0" smtClean="0">
                <a:effectLst/>
              </a:rPr>
              <a:t>waste ground, along roadsides, and on degraded rangelands and dry hillsides, often in sandy soils. It is associated with woodland, prairie, and desert shrub communities.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Description: </a:t>
            </a:r>
            <a:r>
              <a:rPr lang="en-US" dirty="0" smtClean="0">
                <a:effectLst/>
              </a:rPr>
              <a:t>Annual grass 10-30 cm; inflorescence narrow and </a:t>
            </a:r>
            <a:r>
              <a:rPr lang="en-US" dirty="0" err="1" smtClean="0">
                <a:effectLst/>
              </a:rPr>
              <a:t>spikelike</a:t>
            </a:r>
            <a:r>
              <a:rPr lang="en-US" dirty="0" smtClean="0">
                <a:effectLst/>
              </a:rPr>
              <a:t>, often with a purplish color; </a:t>
            </a:r>
            <a:r>
              <a:rPr lang="en-US" dirty="0" err="1" smtClean="0">
                <a:effectLst/>
              </a:rPr>
              <a:t>spikelets</a:t>
            </a:r>
            <a:r>
              <a:rPr lang="en-US" dirty="0" smtClean="0">
                <a:effectLst/>
              </a:rPr>
              <a:t> with one floret, unequal glumes; lemma elongated into a twisted awn column, apex bearing three awns 5-15 mm long.</a:t>
            </a:r>
          </a:p>
          <a:p>
            <a:endParaRPr lang="en-US" dirty="0"/>
          </a:p>
          <a:p>
            <a:r>
              <a:rPr lang="en-US" dirty="0" smtClean="0">
                <a:effectLst/>
              </a:rPr>
              <a:t>Smaller than </a:t>
            </a:r>
            <a:r>
              <a:rPr lang="en-US" i="1" dirty="0" smtClean="0">
                <a:effectLst/>
              </a:rPr>
              <a:t>A. </a:t>
            </a:r>
            <a:r>
              <a:rPr lang="en-US" i="1" dirty="0" err="1" smtClean="0">
                <a:effectLst/>
              </a:rPr>
              <a:t>purpurea</a:t>
            </a:r>
            <a:r>
              <a:rPr lang="en-US" dirty="0" smtClean="0"/>
              <a:t> </a:t>
            </a:r>
            <a:r>
              <a:rPr lang="en-US" dirty="0" smtClean="0">
                <a:effectLst/>
              </a:rPr>
              <a:t>and </a:t>
            </a:r>
            <a:r>
              <a:rPr lang="en-US" i="1" dirty="0" smtClean="0">
                <a:effectLst/>
              </a:rPr>
              <a:t>A. </a:t>
            </a:r>
            <a:r>
              <a:rPr lang="en-US" i="1" dirty="0" err="1" smtClean="0">
                <a:effectLst/>
              </a:rPr>
              <a:t>ternipes</a:t>
            </a:r>
            <a:endParaRPr lang="en-US" i="1" dirty="0" smtClean="0">
              <a:effectLst/>
            </a:endParaRPr>
          </a:p>
          <a:p>
            <a:endParaRPr lang="en-US" dirty="0" smtClean="0"/>
          </a:p>
          <a:p>
            <a:r>
              <a:rPr lang="en-US" dirty="0" smtClean="0">
                <a:effectLst/>
              </a:rPr>
              <a:t>Native</a:t>
            </a:r>
          </a:p>
          <a:p>
            <a:endParaRPr lang="en-US" dirty="0"/>
          </a:p>
          <a:p>
            <a:endParaRPr lang="en-US" dirty="0" smtClean="0"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147527"/>
            <a:ext cx="3435989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890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Solanum </a:t>
            </a:r>
            <a:r>
              <a:rPr lang="en-US" i="1" dirty="0" err="1" smtClean="0"/>
              <a:t>elaeagnifolium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647281"/>
            <a:ext cx="5111750" cy="51046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USDA Code: SOEL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Silverleaf</a:t>
            </a:r>
            <a:r>
              <a:rPr lang="en-US" dirty="0"/>
              <a:t> </a:t>
            </a:r>
            <a:r>
              <a:rPr lang="en-US" dirty="0" smtClean="0"/>
              <a:t>nightshade.</a:t>
            </a:r>
          </a:p>
          <a:p>
            <a:r>
              <a:rPr lang="en-US" dirty="0" err="1" smtClean="0"/>
              <a:t>Famliy</a:t>
            </a:r>
            <a:r>
              <a:rPr lang="en-US" dirty="0" smtClean="0"/>
              <a:t>: </a:t>
            </a:r>
            <a:r>
              <a:rPr lang="en-US" dirty="0" err="1" smtClean="0"/>
              <a:t>Solanaceae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Disturbed areas</a:t>
            </a:r>
          </a:p>
          <a:p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b="1" dirty="0"/>
              <a:t>LEAVES</a:t>
            </a:r>
            <a:r>
              <a:rPr lang="en-US" dirty="0"/>
              <a:t>: alternate, simple, linear to </a:t>
            </a:r>
            <a:r>
              <a:rPr lang="en-US" dirty="0" err="1"/>
              <a:t>oblonglanceolate</a:t>
            </a:r>
            <a:r>
              <a:rPr lang="en-US" dirty="0"/>
              <a:t>, to 10 cm long and 2.5 cm wide, the margin entire, sinuate-</a:t>
            </a:r>
            <a:r>
              <a:rPr lang="en-US" dirty="0" err="1"/>
              <a:t>repand</a:t>
            </a:r>
            <a:r>
              <a:rPr lang="en-US" dirty="0"/>
              <a:t> or 6 CANOTIA Vol. 5 (1) 2009 shallowly lobed; blade coriaceous, the lower surface densely covered with stellate hairs; petiole to 5 cm long; base attenuate, oblique, or rounded; apex acute. </a:t>
            </a:r>
            <a:r>
              <a:rPr lang="en-US" b="1" dirty="0"/>
              <a:t>INFLORESCENCE</a:t>
            </a:r>
            <a:r>
              <a:rPr lang="en-US" dirty="0"/>
              <a:t>: panicles, 5-8-flowered; peduncles to 15 mm long. </a:t>
            </a:r>
            <a:r>
              <a:rPr lang="en-US" b="1" dirty="0"/>
              <a:t>FLOWERS</a:t>
            </a:r>
            <a:r>
              <a:rPr lang="en-US" dirty="0"/>
              <a:t>: zygomorphic (Fig. 3C); pedicels to 2 cm long; calyx to 1 cm long, the lobes 1/2 as long to as long as the tube, unequal, linear; corolla rotate, purple or sometimes white, to 3.5 cm in </a:t>
            </a:r>
            <a:r>
              <a:rPr lang="en-US" dirty="0" smtClean="0"/>
              <a:t>diameter</a:t>
            </a:r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4096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Descurainia</a:t>
            </a:r>
            <a:r>
              <a:rPr lang="en-US" i="1" dirty="0" smtClean="0"/>
              <a:t> </a:t>
            </a:r>
            <a:r>
              <a:rPr lang="en-US" i="1" dirty="0" err="1" smtClean="0"/>
              <a:t>pinnata</a:t>
            </a:r>
            <a:r>
              <a:rPr lang="en-US" i="1" dirty="0" smtClean="0"/>
              <a:t> </a:t>
            </a:r>
            <a:r>
              <a:rPr lang="en-US" dirty="0" smtClean="0"/>
              <a:t>subsp. </a:t>
            </a:r>
            <a:r>
              <a:rPr lang="en-US" i="1" dirty="0" err="1" smtClean="0"/>
              <a:t>ochroleuca</a:t>
            </a:r>
            <a:r>
              <a:rPr lang="en-US" i="1" dirty="0" smtClean="0"/>
              <a:t> 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32" y="762000"/>
            <a:ext cx="3249168" cy="433535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</a:t>
            </a:r>
            <a:r>
              <a:rPr lang="en-US" dirty="0" err="1" smtClean="0"/>
              <a:t>DEPI</a:t>
            </a:r>
            <a:r>
              <a:rPr lang="en-US" dirty="0" err="1" smtClean="0"/>
              <a:t>O2</a:t>
            </a:r>
            <a:endParaRPr lang="en-US" dirty="0" smtClean="0"/>
          </a:p>
          <a:p>
            <a:r>
              <a:rPr lang="en-US" dirty="0"/>
              <a:t>Common Name: Western </a:t>
            </a:r>
            <a:r>
              <a:rPr lang="en-US" dirty="0" smtClean="0"/>
              <a:t>tansy-mustard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Brassicaceae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/>
              <a:t>Washes, slopes, often saline soils</a:t>
            </a:r>
            <a:r>
              <a:rPr lang="en-US" dirty="0" smtClean="0"/>
              <a:t>; disturbed areas.</a:t>
            </a:r>
          </a:p>
          <a:p>
            <a:endParaRPr lang="en-US" dirty="0" smtClean="0"/>
          </a:p>
          <a:p>
            <a:r>
              <a:rPr lang="en-US" dirty="0"/>
              <a:t>Description: leaves alternate, pinnate, </a:t>
            </a:r>
            <a:r>
              <a:rPr lang="en-US" dirty="0" err="1"/>
              <a:t>bipinnate</a:t>
            </a:r>
            <a:r>
              <a:rPr lang="en-US" dirty="0"/>
              <a:t>, or </a:t>
            </a:r>
            <a:r>
              <a:rPr lang="en-US" dirty="0" err="1"/>
              <a:t>pinnatisect</a:t>
            </a:r>
            <a:r>
              <a:rPr lang="en-US" dirty="0"/>
              <a:t>, 3-7 cm long Flowers: flowers minute, cream, in elongate racemes Fruit: a 2-celled </a:t>
            </a:r>
            <a:r>
              <a:rPr lang="en-US" dirty="0" err="1"/>
              <a:t>clavate</a:t>
            </a:r>
            <a:r>
              <a:rPr lang="en-US" dirty="0"/>
              <a:t> capsule, 5-10 mm long; Seeds 5-20 per chamber, 2 rows per chamber, 0.5-1 </a:t>
            </a:r>
            <a:r>
              <a:rPr lang="en-US" dirty="0" smtClean="0"/>
              <a:t>mm</a:t>
            </a:r>
          </a:p>
          <a:p>
            <a:r>
              <a:rPr lang="en-US" dirty="0" smtClean="0"/>
              <a:t>Native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609600"/>
            <a:ext cx="2548949" cy="534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503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Salsola</a:t>
            </a:r>
            <a:r>
              <a:rPr lang="en-US" i="1" dirty="0" smtClean="0"/>
              <a:t> tragus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87" y="273050"/>
            <a:ext cx="3902075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SATR12</a:t>
            </a:r>
            <a:endParaRPr lang="en-US" dirty="0" smtClean="0"/>
          </a:p>
          <a:p>
            <a:r>
              <a:rPr lang="en-US" dirty="0"/>
              <a:t>Common Name: Russian </a:t>
            </a:r>
            <a:r>
              <a:rPr lang="en-US" dirty="0" smtClean="0"/>
              <a:t>thistle.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Amaranthaceae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Description: Annual </a:t>
            </a:r>
            <a:r>
              <a:rPr lang="en-US" dirty="0"/>
              <a:t>forb usually much-branched </a:t>
            </a:r>
            <a:r>
              <a:rPr lang="en-US" b="1" dirty="0"/>
              <a:t>Leaves</a:t>
            </a:r>
            <a:r>
              <a:rPr lang="en-US" dirty="0"/>
              <a:t>: leaves reduced, 8-52 mm, thread-like, becoming rigid; base becoming wide, leathery, becoming thick and spine-tipped; margin at base translucent </a:t>
            </a:r>
            <a:r>
              <a:rPr lang="en-US" b="1" dirty="0"/>
              <a:t>INFLORESCENCE</a:t>
            </a:r>
            <a:r>
              <a:rPr lang="en-US" dirty="0"/>
              <a:t>: inflorescence axillary </a:t>
            </a:r>
            <a:r>
              <a:rPr lang="en-US" b="1" dirty="0"/>
              <a:t>Flowers</a:t>
            </a:r>
            <a:r>
              <a:rPr lang="en-US" dirty="0"/>
              <a:t>: flowers generally 1 per axil, sepals becoming thickened and winged in fruit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Invasive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8935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Tidestromia</a:t>
            </a:r>
            <a:r>
              <a:rPr lang="en-US" i="1" dirty="0" smtClean="0"/>
              <a:t> </a:t>
            </a:r>
            <a:r>
              <a:rPr lang="en-US" i="1" dirty="0" err="1" smtClean="0"/>
              <a:t>lanuginosa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638" y="45720"/>
            <a:ext cx="2590800" cy="2590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0"/>
            <a:ext cx="3236913" cy="54229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USDA Code: TILA2</a:t>
            </a:r>
            <a:endParaRPr lang="en-US" dirty="0" smtClean="0"/>
          </a:p>
          <a:p>
            <a:r>
              <a:rPr lang="en-US" dirty="0"/>
              <a:t>Common Name: Woolly </a:t>
            </a:r>
            <a:r>
              <a:rPr lang="en-US" dirty="0" err="1" smtClean="0"/>
              <a:t>tidestromia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Amaranthaceae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Habitat:</a:t>
            </a:r>
            <a:r>
              <a:rPr lang="en-US" dirty="0" err="1"/>
              <a:t>Primary</a:t>
            </a:r>
            <a:r>
              <a:rPr lang="en-US" dirty="0"/>
              <a:t> and disturbed vegetation, riparian forests, pinyon-juniper woodlands, desert scrub, creosote bush scrub, mesquite-yucca communities, grasslands, coastal dunes, beaches, roadsides, fields, in basalt deposits, limestone, </a:t>
            </a:r>
            <a:r>
              <a:rPr lang="en-US" dirty="0" err="1"/>
              <a:t>gypseous</a:t>
            </a:r>
            <a:r>
              <a:rPr lang="en-US" dirty="0"/>
              <a:t>, calcareous, alluvial, rocky, volcanic, gravelly, sandy, silty, muddy, and clayey soils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dirty="0"/>
              <a:t>Annual </a:t>
            </a:r>
            <a:r>
              <a:rPr lang="en-US" dirty="0" smtClean="0"/>
              <a:t>forb; </a:t>
            </a:r>
            <a:r>
              <a:rPr lang="en-US" dirty="0"/>
              <a:t>stems procumbent to prostrate, radiating from the root; stems reddish, herbage with branched hairs making leaves appear whitish </a:t>
            </a:r>
            <a:r>
              <a:rPr lang="en-US" b="1" dirty="0"/>
              <a:t>Leaves</a:t>
            </a:r>
            <a:r>
              <a:rPr lang="en-US" dirty="0"/>
              <a:t>: leaves (opposite) broadly ovate to </a:t>
            </a:r>
            <a:r>
              <a:rPr lang="en-US" dirty="0" err="1" smtClean="0"/>
              <a:t>spatulate</a:t>
            </a:r>
            <a:r>
              <a:rPr lang="en-US" dirty="0" smtClean="0"/>
              <a:t>; </a:t>
            </a:r>
            <a:r>
              <a:rPr lang="en-US" dirty="0"/>
              <a:t>young terminal leaves white-gray, </a:t>
            </a:r>
            <a:r>
              <a:rPr lang="en-US" dirty="0" err="1"/>
              <a:t>tomentose-canescent</a:t>
            </a:r>
            <a:r>
              <a:rPr lang="en-US" dirty="0"/>
              <a:t>, hairs short, much-branched, wearing off, older leaves green above, more whitish below </a:t>
            </a:r>
            <a:r>
              <a:rPr lang="en-US" b="1" dirty="0"/>
              <a:t>INFLORESCENCE</a:t>
            </a:r>
            <a:r>
              <a:rPr lang="en-US" dirty="0"/>
              <a:t>: cymes, clusters of 1-5 flowers, axillary, sessile, subtended and ± enclosed by involucres of 2-3 bract-like leaves that become hardened; bracts </a:t>
            </a:r>
            <a:r>
              <a:rPr lang="en-US" dirty="0" err="1"/>
              <a:t>scarious</a:t>
            </a:r>
            <a:r>
              <a:rPr lang="en-US" dirty="0"/>
              <a:t> </a:t>
            </a:r>
            <a:r>
              <a:rPr lang="en-US" b="1" dirty="0"/>
              <a:t>Flowers</a:t>
            </a:r>
            <a:r>
              <a:rPr lang="en-US" dirty="0"/>
              <a:t>: flowers yellow, in small axillary clusters, bisexual; </a:t>
            </a:r>
          </a:p>
          <a:p>
            <a:r>
              <a:rPr lang="en-US" dirty="0" smtClean="0"/>
              <a:t>Native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636520"/>
            <a:ext cx="4834877" cy="323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983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Physaria</a:t>
            </a:r>
            <a:r>
              <a:rPr lang="en-US" i="1" dirty="0" smtClean="0"/>
              <a:t> </a:t>
            </a:r>
            <a:r>
              <a:rPr lang="en-US" i="1" dirty="0" err="1" smtClean="0"/>
              <a:t>gordonii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81000"/>
            <a:ext cx="2938200" cy="293411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LEGO</a:t>
            </a:r>
            <a:endParaRPr lang="en-US" dirty="0" smtClean="0"/>
          </a:p>
          <a:p>
            <a:r>
              <a:rPr lang="en-US" dirty="0"/>
              <a:t>Common Name: Gordon’s </a:t>
            </a:r>
            <a:r>
              <a:rPr lang="en-US" dirty="0" err="1" smtClean="0"/>
              <a:t>bladderpod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Brassicaceae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Habitat</a:t>
            </a:r>
            <a:r>
              <a:rPr lang="en-US" dirty="0" smtClean="0"/>
              <a:t>: Sandy </a:t>
            </a:r>
            <a:r>
              <a:rPr lang="en-US" dirty="0"/>
              <a:t>or light soils, rocky plains, </a:t>
            </a:r>
            <a:r>
              <a:rPr lang="en-US" dirty="0" err="1"/>
              <a:t>caprock</a:t>
            </a:r>
            <a:r>
              <a:rPr lang="en-US" dirty="0"/>
              <a:t> ledges, gravelly </a:t>
            </a:r>
            <a:r>
              <a:rPr lang="en-US" dirty="0" err="1"/>
              <a:t>brushland</a:t>
            </a:r>
            <a:r>
              <a:rPr lang="en-US" dirty="0"/>
              <a:t>, sandy desert washes, stream bottoms, pastures, roadsides, abandoned fields;</a:t>
            </a:r>
            <a:endParaRPr lang="en-US" dirty="0" smtClean="0"/>
          </a:p>
          <a:p>
            <a:r>
              <a:rPr lang="en-US" dirty="0"/>
              <a:t>Description: </a:t>
            </a:r>
            <a:r>
              <a:rPr lang="en-US" dirty="0" smtClean="0"/>
              <a:t>Annual; stems </a:t>
            </a:r>
            <a:r>
              <a:rPr lang="en-US" dirty="0"/>
              <a:t>several from base, erect to decumbent or prostrate, (unbranched or branched, sometimes densely leaved), 1-3.5(-4.5) dm. Basal leaves: blade obovate to broadly oblong, 1.5-5(-8) cm, margins </a:t>
            </a:r>
            <a:r>
              <a:rPr lang="en-US" dirty="0" err="1"/>
              <a:t>lyrate-pinnatifid</a:t>
            </a:r>
            <a:r>
              <a:rPr lang="en-US" dirty="0"/>
              <a:t>, </a:t>
            </a:r>
            <a:r>
              <a:rPr lang="en-US" dirty="0" smtClean="0"/>
              <a:t>dentate, </a:t>
            </a:r>
            <a:r>
              <a:rPr lang="en-US" dirty="0"/>
              <a:t>or entire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LEFE</a:t>
            </a:r>
            <a:r>
              <a:rPr lang="en-US" dirty="0" smtClean="0"/>
              <a:t> (</a:t>
            </a:r>
            <a:r>
              <a:rPr lang="en-US" i="1" dirty="0" err="1" smtClean="0"/>
              <a:t>Physaria</a:t>
            </a:r>
            <a:r>
              <a:rPr lang="en-US" i="1" dirty="0" smtClean="0"/>
              <a:t> </a:t>
            </a:r>
            <a:r>
              <a:rPr lang="en-US" i="1" dirty="0" err="1" smtClean="0"/>
              <a:t>fendleri</a:t>
            </a:r>
            <a:r>
              <a:rPr lang="en-US" dirty="0" smtClean="0"/>
              <a:t>) is a perennial, usually on rockier soils.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1294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12750"/>
          </a:xfrm>
        </p:spPr>
        <p:txBody>
          <a:bodyPr/>
          <a:lstStyle/>
          <a:p>
            <a:r>
              <a:rPr lang="en-US" i="1" dirty="0" err="1" smtClean="0"/>
              <a:t>Astragalus</a:t>
            </a:r>
            <a:r>
              <a:rPr lang="en-US" i="1" dirty="0" smtClean="0"/>
              <a:t> </a:t>
            </a:r>
            <a:r>
              <a:rPr lang="en-US" i="1" dirty="0" err="1" smtClean="0"/>
              <a:t>nuttallianus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8600"/>
            <a:ext cx="5111750" cy="34078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762000"/>
            <a:ext cx="3008313" cy="5865000"/>
          </a:xfrm>
        </p:spPr>
        <p:txBody>
          <a:bodyPr>
            <a:normAutofit/>
          </a:bodyPr>
          <a:lstStyle/>
          <a:p>
            <a:r>
              <a:rPr lang="en-US" dirty="0"/>
              <a:t>USDA Code: ASNU4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Nutall’s</a:t>
            </a:r>
            <a:r>
              <a:rPr lang="en-US" dirty="0"/>
              <a:t> </a:t>
            </a:r>
            <a:r>
              <a:rPr lang="en-US" dirty="0" smtClean="0"/>
              <a:t>locoweed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Fabaceae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</a:t>
            </a:r>
            <a:r>
              <a:rPr lang="en-US" dirty="0"/>
              <a:t>: </a:t>
            </a:r>
            <a:r>
              <a:rPr lang="en-US" dirty="0" smtClean="0"/>
              <a:t>Gravelly</a:t>
            </a:r>
          </a:p>
          <a:p>
            <a:r>
              <a:rPr lang="en-US" dirty="0" smtClean="0"/>
              <a:t>Description: </a:t>
            </a:r>
            <a:r>
              <a:rPr lang="en-US" b="1" dirty="0"/>
              <a:t>Plant</a:t>
            </a:r>
            <a:r>
              <a:rPr lang="en-US" dirty="0"/>
              <a:t>: Annual, slender, minutely strigose; stem prostrate or weakly ascending, 4-45 cm </a:t>
            </a:r>
            <a:r>
              <a:rPr lang="en-US" b="1" dirty="0"/>
              <a:t>Leaves</a:t>
            </a:r>
            <a:r>
              <a:rPr lang="en-US" dirty="0"/>
              <a:t>: generally compound, alternate, </a:t>
            </a:r>
            <a:r>
              <a:rPr lang="en-US" dirty="0" err="1"/>
              <a:t>stipuled</a:t>
            </a:r>
            <a:r>
              <a:rPr lang="en-US" dirty="0"/>
              <a:t>, 1.5-6.5 cm, odd-1-pinnate;; leaflets 5-13, 2-10 mm, at least upper elliptic, acute at tips, lower sometimes blunt, notched at tip </a:t>
            </a:r>
            <a:r>
              <a:rPr lang="en-US" b="1" dirty="0"/>
              <a:t>INFLORESCENCE</a:t>
            </a:r>
            <a:r>
              <a:rPr lang="en-US" dirty="0"/>
              <a:t>: raceme, axillary; flowers 1-4, 4-7 mm </a:t>
            </a:r>
            <a:r>
              <a:rPr lang="en-US" b="1" dirty="0"/>
              <a:t>Flowers</a:t>
            </a:r>
            <a:r>
              <a:rPr lang="en-US" dirty="0"/>
              <a:t>: bilateral; calyx 5-lobed; corolla whitish, faintly lilac-tinged (rarely purplish); banner outside wings in bud, keel blades with small protrusion at base locking into pit on adjacent </a:t>
            </a:r>
            <a:r>
              <a:rPr lang="en-US" dirty="0" smtClean="0"/>
              <a:t>wing</a:t>
            </a:r>
          </a:p>
          <a:p>
            <a:r>
              <a:rPr lang="en-US" dirty="0" smtClean="0"/>
              <a:t>Native</a:t>
            </a:r>
          </a:p>
          <a:p>
            <a:r>
              <a:rPr lang="en-US" dirty="0" smtClean="0"/>
              <a:t>Unlike </a:t>
            </a:r>
            <a:r>
              <a:rPr lang="en-US" i="1" dirty="0" smtClean="0"/>
              <a:t>A. </a:t>
            </a:r>
            <a:r>
              <a:rPr lang="en-US" i="1" dirty="0" err="1" smtClean="0"/>
              <a:t>allochrous</a:t>
            </a:r>
            <a:r>
              <a:rPr lang="en-US" i="1" dirty="0" smtClean="0"/>
              <a:t>, </a:t>
            </a:r>
            <a:r>
              <a:rPr lang="en-US" dirty="0" smtClean="0"/>
              <a:t>has less “inflated” fruits, and is pubescent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100" y="3657600"/>
            <a:ext cx="4454100" cy="296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353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Plantago</a:t>
            </a:r>
            <a:r>
              <a:rPr lang="en-US" i="1" dirty="0" smtClean="0"/>
              <a:t> </a:t>
            </a:r>
            <a:r>
              <a:rPr lang="en-US" i="1" dirty="0" err="1" smtClean="0"/>
              <a:t>patagonica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647281"/>
            <a:ext cx="5111750" cy="51046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PLPA2</a:t>
            </a:r>
            <a:endParaRPr lang="en-US" dirty="0" smtClean="0"/>
          </a:p>
          <a:p>
            <a:r>
              <a:rPr lang="en-US" dirty="0"/>
              <a:t>Common Name: Woolly </a:t>
            </a:r>
            <a:r>
              <a:rPr lang="en-US" dirty="0" smtClean="0"/>
              <a:t>plantain</a:t>
            </a:r>
          </a:p>
          <a:p>
            <a:r>
              <a:rPr lang="en-US" dirty="0" smtClean="0"/>
              <a:t>Family; </a:t>
            </a:r>
            <a:r>
              <a:rPr lang="en-US" dirty="0" err="1" smtClean="0"/>
              <a:t>Plantaganaceae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Habitat:</a:t>
            </a:r>
            <a:r>
              <a:rPr lang="en-US" dirty="0" err="1"/>
              <a:t>Introduced</a:t>
            </a:r>
            <a:r>
              <a:rPr lang="en-US" dirty="0"/>
              <a:t> from farther west. Locally frequent in sandy soils. It also occurs in newly disturbed sand and along roads.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Description: Annual </a:t>
            </a:r>
            <a:r>
              <a:rPr lang="en-US" dirty="0"/>
              <a:t>herb with a taproot flowering stem to 20 cm tall </a:t>
            </a:r>
            <a:r>
              <a:rPr lang="en-US" b="1" dirty="0"/>
              <a:t>Leaves</a:t>
            </a:r>
            <a:r>
              <a:rPr lang="en-US" dirty="0"/>
              <a:t>: basal, semi-clasping, to 18 cm long and 1 cm wide, linear to thread-like with a tapering base and pointed tip, more or less parallel-veined, white </a:t>
            </a:r>
            <a:r>
              <a:rPr lang="en-US" dirty="0" smtClean="0"/>
              <a:t>woolly</a:t>
            </a:r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8662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" y="3124200"/>
            <a:ext cx="4732020" cy="3154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3008313" cy="1162050"/>
          </a:xfrm>
        </p:spPr>
        <p:txBody>
          <a:bodyPr/>
          <a:lstStyle/>
          <a:p>
            <a:r>
              <a:rPr lang="en-US" i="1" dirty="0" err="1" smtClean="0"/>
              <a:t>Dimorphocarpa</a:t>
            </a:r>
            <a:r>
              <a:rPr lang="en-US" i="1" dirty="0" smtClean="0"/>
              <a:t> </a:t>
            </a:r>
            <a:r>
              <a:rPr lang="en-US" i="1" dirty="0" err="1" smtClean="0"/>
              <a:t>wislizeni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81000"/>
            <a:ext cx="5111750" cy="34078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38250"/>
            <a:ext cx="3048000" cy="5543550"/>
          </a:xfrm>
        </p:spPr>
        <p:txBody>
          <a:bodyPr>
            <a:normAutofit fontScale="92500"/>
          </a:bodyPr>
          <a:lstStyle/>
          <a:p>
            <a:r>
              <a:rPr lang="en-US" dirty="0"/>
              <a:t>USDA Code: DIWI2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Spectaclepod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Brassicaceae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</a:t>
            </a:r>
            <a:r>
              <a:rPr lang="en-US" dirty="0"/>
              <a:t>:  Sandy roadsides, sandstone knolls, sand hills and dunes, sandy streambeds and dry washes, desert </a:t>
            </a:r>
            <a:r>
              <a:rPr lang="en-US" dirty="0" smtClean="0"/>
              <a:t>flats.</a:t>
            </a:r>
          </a:p>
          <a:p>
            <a:r>
              <a:rPr lang="en-US" dirty="0" smtClean="0"/>
              <a:t>Description: </a:t>
            </a:r>
            <a:r>
              <a:rPr lang="en-US" b="1" dirty="0"/>
              <a:t>Annuals. Stems</a:t>
            </a:r>
            <a:r>
              <a:rPr lang="en-US" dirty="0"/>
              <a:t> unbranched or branched basally, branched distally, (1-)2-6(-8) dm. </a:t>
            </a:r>
            <a:r>
              <a:rPr lang="en-US" b="1" dirty="0"/>
              <a:t>Basal leaves:</a:t>
            </a:r>
            <a:r>
              <a:rPr lang="en-US" dirty="0"/>
              <a:t> petiole 1-4(-5) cm; blade lanceolate to linear-lanceolate, (2-)3-7(-10) cm × 4-15(-20) mm, base cuneate to attenuate, margins pinnately lobed to coarsely dentate. </a:t>
            </a:r>
            <a:r>
              <a:rPr lang="en-US" b="1" dirty="0" err="1"/>
              <a:t>Cauline</a:t>
            </a:r>
            <a:r>
              <a:rPr lang="en-US" b="1" dirty="0"/>
              <a:t> leaves:</a:t>
            </a:r>
            <a:r>
              <a:rPr lang="en-US" dirty="0"/>
              <a:t> (</a:t>
            </a:r>
            <a:r>
              <a:rPr lang="en-US" dirty="0" err="1"/>
              <a:t>proximalmost</a:t>
            </a:r>
            <a:r>
              <a:rPr lang="en-US" dirty="0"/>
              <a:t>) petiole 1-4(-5) cm, (distalmost) shortly petiolate or </a:t>
            </a:r>
            <a:r>
              <a:rPr lang="en-US" dirty="0" err="1"/>
              <a:t>subsessile</a:t>
            </a:r>
            <a:r>
              <a:rPr lang="en-US" dirty="0"/>
              <a:t>; blade linear to narrowly lanceolate, base cuneate, margins usually entire, rarely dentate, or </a:t>
            </a:r>
            <a:r>
              <a:rPr lang="en-US" dirty="0" err="1"/>
              <a:t>repand</a:t>
            </a:r>
            <a:r>
              <a:rPr lang="en-US" dirty="0"/>
              <a:t>. </a:t>
            </a:r>
            <a:r>
              <a:rPr lang="en-US" b="1" dirty="0"/>
              <a:t>Fruiting pedicels</a:t>
            </a:r>
            <a:r>
              <a:rPr lang="en-US" dirty="0"/>
              <a:t> divaricate to slightly reflexed, (6-)8-14 (-22) mm. </a:t>
            </a:r>
            <a:r>
              <a:rPr lang="en-US" b="1" dirty="0"/>
              <a:t>Flowers:</a:t>
            </a:r>
            <a:r>
              <a:rPr lang="en-US" dirty="0"/>
              <a:t> sepals (2.5-)3-4 × 1-1.5 mm, </a:t>
            </a:r>
            <a:r>
              <a:rPr lang="en-US" dirty="0" smtClean="0"/>
              <a:t>pubescent</a:t>
            </a:r>
          </a:p>
          <a:p>
            <a:r>
              <a:rPr lang="en-US" dirty="0" smtClean="0"/>
              <a:t>Tastes like horseradish.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1173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Erodium</a:t>
            </a:r>
            <a:r>
              <a:rPr lang="en-US" i="1" dirty="0" smtClean="0"/>
              <a:t> </a:t>
            </a:r>
            <a:r>
              <a:rPr lang="en-US" i="1" dirty="0" err="1" smtClean="0"/>
              <a:t>cicutarium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76" y="76200"/>
            <a:ext cx="2867264" cy="3962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ERCI6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Filaree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Geraniaceae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/>
              <a:t>Open, disturbed sites, grassland, scrub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Description: </a:t>
            </a:r>
            <a:r>
              <a:rPr lang="en-US" dirty="0"/>
              <a:t>Winter-annual or biennial herb up to 40 cm tall </a:t>
            </a:r>
            <a:r>
              <a:rPr lang="en-US" b="1" dirty="0"/>
              <a:t>Stem</a:t>
            </a:r>
            <a:r>
              <a:rPr lang="en-US" dirty="0"/>
              <a:t>: very short at first, then becoming much-branched with branches loosely ascending or spreading, and hairy throughout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Invasive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60" y="2743200"/>
            <a:ext cx="3065640" cy="306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759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Senna </a:t>
            </a:r>
            <a:r>
              <a:rPr lang="en-US" i="1" dirty="0" err="1" smtClean="0"/>
              <a:t>bauhinioides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09" y="0"/>
            <a:ext cx="3125031" cy="31163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SEBA3</a:t>
            </a:r>
            <a:endParaRPr lang="en-US" dirty="0" smtClean="0"/>
          </a:p>
          <a:p>
            <a:r>
              <a:rPr lang="en-US" dirty="0"/>
              <a:t>Common Name: Twinleaf </a:t>
            </a:r>
            <a:r>
              <a:rPr lang="en-US" dirty="0" err="1" smtClean="0"/>
              <a:t>senna</a:t>
            </a:r>
            <a:endParaRPr lang="en-US" dirty="0" smtClean="0"/>
          </a:p>
          <a:p>
            <a:r>
              <a:rPr lang="en-US" dirty="0" smtClean="0"/>
              <a:t>Family; </a:t>
            </a:r>
            <a:r>
              <a:rPr lang="en-US" dirty="0" err="1" smtClean="0"/>
              <a:t>Fabaceae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Habitat: dry </a:t>
            </a:r>
            <a:r>
              <a:rPr lang="en-US" dirty="0"/>
              <a:t>sandy areas at lower elevation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Description: </a:t>
            </a:r>
            <a:r>
              <a:rPr lang="en-US" dirty="0"/>
              <a:t>spreading low plant with gray-green foliage. The yellow flowers frequently only partly open. The fruit is a plump pod. The leaves are </a:t>
            </a:r>
            <a:r>
              <a:rPr lang="en-US" dirty="0" smtClean="0"/>
              <a:t>paired</a:t>
            </a:r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8956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55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Bouteloua</a:t>
            </a:r>
            <a:r>
              <a:rPr lang="en-US" i="1" dirty="0" smtClean="0"/>
              <a:t> </a:t>
            </a:r>
            <a:r>
              <a:rPr lang="en-US" i="1" dirty="0" err="1" smtClean="0"/>
              <a:t>barbata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28599"/>
            <a:ext cx="2362200" cy="354330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BOBA2</a:t>
            </a:r>
          </a:p>
          <a:p>
            <a:r>
              <a:rPr lang="en-US" dirty="0" smtClean="0"/>
              <a:t>Common name: </a:t>
            </a:r>
            <a:r>
              <a:rPr lang="en-US" dirty="0" err="1" smtClean="0"/>
              <a:t>Sixweeks</a:t>
            </a:r>
            <a:r>
              <a:rPr lang="en-US" dirty="0" smtClean="0"/>
              <a:t> </a:t>
            </a:r>
            <a:r>
              <a:rPr lang="en-US" dirty="0" err="1" smtClean="0"/>
              <a:t>grama</a:t>
            </a:r>
            <a:endParaRPr lang="en-US" dirty="0" smtClean="0"/>
          </a:p>
          <a:p>
            <a:r>
              <a:rPr lang="en-US" dirty="0"/>
              <a:t>Family: 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Habitat: </a:t>
            </a:r>
            <a:r>
              <a:rPr lang="en-US" dirty="0" smtClean="0">
                <a:effectLst/>
              </a:rPr>
              <a:t>loose sands, rocky slopes, and washes, often on disturbed soils, usually at elevations below 2000 m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Description: </a:t>
            </a:r>
            <a:r>
              <a:rPr lang="en-US" dirty="0" smtClean="0">
                <a:effectLst/>
              </a:rPr>
              <a:t>annual; tufted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Much smaller than </a:t>
            </a:r>
            <a:r>
              <a:rPr lang="en-US" i="1" dirty="0" smtClean="0"/>
              <a:t>B. </a:t>
            </a:r>
            <a:r>
              <a:rPr lang="en-US" i="1" dirty="0" err="1" smtClean="0"/>
              <a:t>eriopoda</a:t>
            </a:r>
            <a:r>
              <a:rPr lang="en-US" dirty="0" smtClean="0"/>
              <a:t>, glabrous </a:t>
            </a:r>
            <a:r>
              <a:rPr lang="en-US" dirty="0" smtClean="0"/>
              <a:t>stem, annual.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219200"/>
            <a:ext cx="37592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727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Eriogonum</a:t>
            </a:r>
            <a:r>
              <a:rPr lang="en-US" i="1" dirty="0" smtClean="0"/>
              <a:t> </a:t>
            </a:r>
            <a:r>
              <a:rPr lang="en-US" i="1" dirty="0" err="1" smtClean="0"/>
              <a:t>trichopes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ERTR8</a:t>
            </a:r>
            <a:endParaRPr lang="en-US" dirty="0" smtClean="0"/>
          </a:p>
          <a:p>
            <a:r>
              <a:rPr lang="en-US" dirty="0"/>
              <a:t>Common Name: Little </a:t>
            </a:r>
            <a:r>
              <a:rPr lang="en-US" dirty="0" smtClean="0"/>
              <a:t>desert-trumpet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Polygonaceae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Habitat: Clayey</a:t>
            </a:r>
            <a:r>
              <a:rPr lang="en-US" dirty="0"/>
              <a:t>, sandy to gravelly flats, washes, and slopes, mixed grassland, saltbush, creosote bush, </a:t>
            </a:r>
            <a:r>
              <a:rPr lang="en-US" dirty="0" err="1"/>
              <a:t>blackbrush</a:t>
            </a:r>
            <a:r>
              <a:rPr lang="en-US" dirty="0"/>
              <a:t>, and mesquite communities, pinyon and/or juniper woodlands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Description: </a:t>
            </a:r>
            <a:r>
              <a:rPr lang="en-US" dirty="0"/>
              <a:t>Delicate, much-branched annual forb, usually less than 25 cm </a:t>
            </a:r>
            <a:r>
              <a:rPr lang="en-US" b="1" dirty="0"/>
              <a:t>Leaves</a:t>
            </a:r>
            <a:r>
              <a:rPr lang="en-US" dirty="0"/>
              <a:t>: leaves ovate, in basal rosette </a:t>
            </a:r>
            <a:r>
              <a:rPr lang="en-US" b="1" dirty="0"/>
              <a:t>Flowers</a:t>
            </a:r>
            <a:r>
              <a:rPr lang="en-US" dirty="0"/>
              <a:t>: flowers minute, </a:t>
            </a:r>
            <a:r>
              <a:rPr lang="en-US" dirty="0" smtClean="0"/>
              <a:t>yellow</a:t>
            </a:r>
          </a:p>
          <a:p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828800"/>
            <a:ext cx="3200400" cy="4395216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435" y="228600"/>
            <a:ext cx="2936085" cy="2948318"/>
          </a:xfrm>
        </p:spPr>
      </p:pic>
    </p:spTree>
    <p:extLst>
      <p:ext uri="{BB962C8B-B14F-4D97-AF65-F5344CB8AC3E}">
        <p14:creationId xmlns:p14="http://schemas.microsoft.com/office/powerpoint/2010/main" val="19860215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Oenothera</a:t>
            </a:r>
            <a:r>
              <a:rPr lang="en-US" i="1" dirty="0" smtClean="0"/>
              <a:t> </a:t>
            </a:r>
            <a:r>
              <a:rPr lang="en-US" i="1" dirty="0" err="1" smtClean="0"/>
              <a:t>primiveris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643731"/>
            <a:ext cx="5111750" cy="51117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OEPR</a:t>
            </a:r>
            <a:endParaRPr lang="en-US" dirty="0" smtClean="0"/>
          </a:p>
          <a:p>
            <a:r>
              <a:rPr lang="en-US" dirty="0"/>
              <a:t>Common Name: Early </a:t>
            </a:r>
            <a:r>
              <a:rPr lang="en-US" dirty="0" smtClean="0"/>
              <a:t>evening-primrose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Onagraceae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Habitat</a:t>
            </a:r>
            <a:r>
              <a:rPr lang="en-US" dirty="0" smtClean="0"/>
              <a:t>: Sandy </a:t>
            </a:r>
            <a:r>
              <a:rPr lang="en-US" dirty="0"/>
              <a:t>flats, low hills, dune margins, arroyos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Description: </a:t>
            </a:r>
            <a:r>
              <a:rPr lang="en-US" dirty="0"/>
              <a:t>Annual </a:t>
            </a:r>
            <a:r>
              <a:rPr lang="en-US" dirty="0" err="1"/>
              <a:t>acaulescent</a:t>
            </a:r>
            <a:r>
              <a:rPr lang="en-US" dirty="0"/>
              <a:t> forb; herbage often pubescent </a:t>
            </a:r>
            <a:r>
              <a:rPr lang="en-US" b="1" dirty="0"/>
              <a:t>Leaves</a:t>
            </a:r>
            <a:r>
              <a:rPr lang="en-US" dirty="0"/>
              <a:t>: leaves 3-30 cm long, deeply toothed or lobed; ovary inferior </a:t>
            </a:r>
            <a:r>
              <a:rPr lang="en-US" b="1" dirty="0"/>
              <a:t>Flowers</a:t>
            </a:r>
            <a:r>
              <a:rPr lang="en-US" dirty="0"/>
              <a:t>: flowers 4-merous, showy, petals yellow, turning pinkish, 2-3 cm long; capsule at base a plant, sharply 4-angled, thick and hard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7089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Boerhavia</a:t>
            </a:r>
            <a:r>
              <a:rPr lang="en-US" i="1" dirty="0" smtClean="0"/>
              <a:t> triquetra 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52400"/>
            <a:ext cx="2438400" cy="365657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1181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USDA Code: BOIN</a:t>
            </a:r>
            <a:endParaRPr lang="en-US" dirty="0" smtClean="0"/>
          </a:p>
          <a:p>
            <a:r>
              <a:rPr lang="en-US" dirty="0"/>
              <a:t>Common Name: Slender </a:t>
            </a:r>
            <a:r>
              <a:rPr lang="en-US" dirty="0" smtClean="0"/>
              <a:t>spider-wing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Nyctaginaceae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/>
              <a:t>Sandy or gravelly areas in </a:t>
            </a:r>
            <a:r>
              <a:rPr lang="en-US" dirty="0" smtClean="0"/>
              <a:t>deserts</a:t>
            </a:r>
          </a:p>
          <a:p>
            <a:r>
              <a:rPr lang="en-US" dirty="0" smtClean="0"/>
              <a:t>Description: </a:t>
            </a:r>
            <a:r>
              <a:rPr lang="en-US" b="1" dirty="0"/>
              <a:t>Herbs,</a:t>
            </a:r>
            <a:r>
              <a:rPr lang="en-US" dirty="0"/>
              <a:t> annual; taproot tapered, soft or ± woody. </a:t>
            </a:r>
            <a:r>
              <a:rPr lang="en-US" b="1" dirty="0"/>
              <a:t>Stems</a:t>
            </a:r>
            <a:r>
              <a:rPr lang="en-US" dirty="0"/>
              <a:t> erect or ascending, occasionally decumbent, moderately or profusely branched</a:t>
            </a:r>
            <a:r>
              <a:rPr lang="en-US" dirty="0" smtClean="0"/>
              <a:t>, </a:t>
            </a:r>
            <a:r>
              <a:rPr lang="en-US" b="1" dirty="0"/>
              <a:t>Leaves</a:t>
            </a:r>
            <a:r>
              <a:rPr lang="en-US" dirty="0"/>
              <a:t> mostly in basal </a:t>
            </a:r>
            <a:r>
              <a:rPr lang="en-US" baseline="30000" dirty="0"/>
              <a:t>1</a:t>
            </a:r>
            <a:r>
              <a:rPr lang="en-US" dirty="0"/>
              <a:t>/2 of plant; larger leaves with petiole 4-8[-15] mm, blade broadly ovate or oval to lanceolate, 10-21[-35] × 6-8[-13] mm (distal leaves smaller, proportionately narrower), </a:t>
            </a:r>
            <a:r>
              <a:rPr lang="en-US" dirty="0" err="1"/>
              <a:t>adaxial</a:t>
            </a:r>
            <a:r>
              <a:rPr lang="en-US" dirty="0"/>
              <a:t> surface usually glabrous, rarely minutely </a:t>
            </a:r>
            <a:r>
              <a:rPr lang="en-US" dirty="0" err="1"/>
              <a:t>puberulent</a:t>
            </a:r>
            <a:r>
              <a:rPr lang="en-US" dirty="0"/>
              <a:t>, </a:t>
            </a:r>
            <a:r>
              <a:rPr lang="en-US" dirty="0" err="1"/>
              <a:t>abaxial</a:t>
            </a:r>
            <a:r>
              <a:rPr lang="en-US" dirty="0"/>
              <a:t> surface paler than </a:t>
            </a:r>
            <a:r>
              <a:rPr lang="en-US" dirty="0" err="1"/>
              <a:t>adaxial</a:t>
            </a:r>
            <a:r>
              <a:rPr lang="en-US" dirty="0"/>
              <a:t>, glabrous, </a:t>
            </a:r>
            <a:r>
              <a:rPr lang="en-US" b="1" dirty="0"/>
              <a:t>Flowers:</a:t>
            </a:r>
            <a:r>
              <a:rPr lang="en-US" dirty="0"/>
              <a:t> pedicel 0.3-4.5 mm; bracts at base of </a:t>
            </a:r>
            <a:r>
              <a:rPr lang="en-US" dirty="0" err="1"/>
              <a:t>perianth</a:t>
            </a:r>
            <a:r>
              <a:rPr lang="en-US" dirty="0"/>
              <a:t> quickly deciduous, 2, linear-lanceolate to lanceolate [ovate], 0.5-0.6 mm; </a:t>
            </a:r>
            <a:r>
              <a:rPr lang="en-US" dirty="0" err="1"/>
              <a:t>perianth</a:t>
            </a:r>
            <a:r>
              <a:rPr lang="en-US" dirty="0"/>
              <a:t> whitish to pale pink or purplish, </a:t>
            </a:r>
            <a:r>
              <a:rPr lang="en-US" dirty="0" err="1"/>
              <a:t>campanulate</a:t>
            </a:r>
            <a:r>
              <a:rPr lang="en-US" dirty="0"/>
              <a:t> beyond constriction, 1 mm; stamens 2-3, included or barely </a:t>
            </a:r>
            <a:r>
              <a:rPr lang="en-US" dirty="0" err="1"/>
              <a:t>exserted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Native</a:t>
            </a:r>
          </a:p>
          <a:p>
            <a:r>
              <a:rPr lang="en-US" dirty="0" smtClean="0"/>
              <a:t>Has umbellate flowers, unlike </a:t>
            </a:r>
            <a:r>
              <a:rPr lang="en-US" i="1" dirty="0" smtClean="0"/>
              <a:t>B. </a:t>
            </a:r>
            <a:r>
              <a:rPr lang="en-US" i="1" dirty="0" err="1" smtClean="0"/>
              <a:t>torreyana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505200"/>
            <a:ext cx="3473504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567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Cryptantha</a:t>
            </a:r>
            <a:r>
              <a:rPr lang="en-US" i="1" dirty="0" smtClean="0"/>
              <a:t> </a:t>
            </a:r>
            <a:r>
              <a:rPr lang="en-US" i="1" dirty="0" err="1" smtClean="0"/>
              <a:t>crassisepala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380" y="0"/>
            <a:ext cx="2540000" cy="37287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CRCR3</a:t>
            </a:r>
            <a:endParaRPr lang="en-US" dirty="0" smtClean="0"/>
          </a:p>
          <a:p>
            <a:r>
              <a:rPr lang="en-US" dirty="0"/>
              <a:t>Common Name: Thick-sepal </a:t>
            </a:r>
            <a:r>
              <a:rPr lang="en-US" dirty="0" smtClean="0"/>
              <a:t>cat’s-eye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Boraginaceae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Habitat:</a:t>
            </a:r>
          </a:p>
          <a:p>
            <a:r>
              <a:rPr lang="en-US" dirty="0" err="1" smtClean="0"/>
              <a:t>Description:</a:t>
            </a:r>
            <a:r>
              <a:rPr lang="en-US" dirty="0" err="1"/>
              <a:t>Annual</a:t>
            </a:r>
            <a:r>
              <a:rPr lang="en-US" dirty="0"/>
              <a:t> forb 10-30 cm; herbage bristly; flowers white, in loose cymes; </a:t>
            </a:r>
            <a:r>
              <a:rPr lang="en-US" dirty="0" err="1"/>
              <a:t>nutlets</a:t>
            </a:r>
            <a:r>
              <a:rPr lang="en-US" dirty="0"/>
              <a:t> 4, with pale </a:t>
            </a:r>
            <a:r>
              <a:rPr lang="en-US" dirty="0" err="1"/>
              <a:t>tuberculations</a:t>
            </a:r>
            <a:r>
              <a:rPr lang="en-US" dirty="0"/>
              <a:t>, one axial odd </a:t>
            </a:r>
            <a:r>
              <a:rPr lang="en-US" dirty="0" err="1"/>
              <a:t>nutlet</a:t>
            </a:r>
            <a:r>
              <a:rPr lang="en-US" dirty="0"/>
              <a:t>. </a:t>
            </a:r>
            <a:r>
              <a:rPr lang="en-US" b="1" dirty="0"/>
              <a:t>Flowers</a:t>
            </a:r>
            <a:r>
              <a:rPr lang="en-US" dirty="0"/>
              <a:t>: flowers white, in loose cymes; </a:t>
            </a:r>
            <a:r>
              <a:rPr lang="en-US" dirty="0" err="1"/>
              <a:t>nutlets</a:t>
            </a:r>
            <a:r>
              <a:rPr lang="en-US" dirty="0"/>
              <a:t> 4, with pale </a:t>
            </a:r>
            <a:r>
              <a:rPr lang="en-US" dirty="0" err="1"/>
              <a:t>tuberculations</a:t>
            </a:r>
            <a:r>
              <a:rPr lang="en-US" dirty="0"/>
              <a:t>, one axial odd </a:t>
            </a:r>
            <a:r>
              <a:rPr lang="en-US" dirty="0" err="1"/>
              <a:t>nutlet</a:t>
            </a:r>
            <a:r>
              <a:rPr lang="en-US" dirty="0" smtClean="0"/>
              <a:t>.</a:t>
            </a:r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590800"/>
            <a:ext cx="4099560" cy="307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71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Laënnecia</a:t>
            </a:r>
            <a:r>
              <a:rPr lang="en-US" i="1" dirty="0" smtClean="0"/>
              <a:t> </a:t>
            </a:r>
            <a:r>
              <a:rPr lang="en-US" i="1" dirty="0" err="1" smtClean="0"/>
              <a:t>coulteri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48" y="0"/>
            <a:ext cx="3121152" cy="312115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LACO13</a:t>
            </a:r>
            <a:endParaRPr lang="en-US" dirty="0" smtClean="0"/>
          </a:p>
          <a:p>
            <a:r>
              <a:rPr lang="en-US" dirty="0"/>
              <a:t>Common Name: Coulter’s </a:t>
            </a:r>
            <a:r>
              <a:rPr lang="en-US" dirty="0" err="1" smtClean="0"/>
              <a:t>woolwort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Habitat: Stream </a:t>
            </a:r>
            <a:r>
              <a:rPr lang="en-US" dirty="0"/>
              <a:t>banks, roadsides, other disturbed sites, clays or sands, often alkaline soils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Description: </a:t>
            </a:r>
            <a:r>
              <a:rPr lang="en-US" dirty="0" err="1"/>
              <a:t>Taprooted</a:t>
            </a:r>
            <a:r>
              <a:rPr lang="en-US" dirty="0"/>
              <a:t> annual forb to 1 m; herbage sticky glandular </a:t>
            </a:r>
            <a:r>
              <a:rPr lang="en-US" b="1" dirty="0"/>
              <a:t>Leaves</a:t>
            </a:r>
            <a:r>
              <a:rPr lang="en-US" dirty="0"/>
              <a:t>: </a:t>
            </a:r>
            <a:r>
              <a:rPr lang="en-US" dirty="0" err="1"/>
              <a:t>Taprooted</a:t>
            </a:r>
            <a:r>
              <a:rPr lang="en-US" dirty="0"/>
              <a:t> annual forb to 1 m; herbage sticky glandular; leaves mostly alternate, clasping, oblong-lanceolate, 2-15 mm wide, regularly toothed or shallowly lobed 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438400"/>
            <a:ext cx="3121152" cy="31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867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008313" cy="1162050"/>
          </a:xfrm>
        </p:spPr>
        <p:txBody>
          <a:bodyPr/>
          <a:lstStyle/>
          <a:p>
            <a:r>
              <a:rPr lang="en-US" i="1" dirty="0" err="1" smtClean="0"/>
              <a:t>Aphanostephus</a:t>
            </a:r>
            <a:r>
              <a:rPr lang="en-US" i="1" dirty="0" smtClean="0"/>
              <a:t> </a:t>
            </a:r>
            <a:r>
              <a:rPr lang="en-US" i="1" dirty="0" err="1" smtClean="0"/>
              <a:t>ramosissimus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APRA</a:t>
            </a:r>
            <a:endParaRPr lang="en-US" dirty="0" smtClean="0"/>
          </a:p>
          <a:p>
            <a:r>
              <a:rPr lang="en-US" dirty="0"/>
              <a:t>Common Name: Low </a:t>
            </a:r>
            <a:r>
              <a:rPr lang="en-US" dirty="0" err="1" smtClean="0"/>
              <a:t>faintcrown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Habitat:</a:t>
            </a:r>
          </a:p>
          <a:p>
            <a:endParaRPr lang="en-US" dirty="0"/>
          </a:p>
          <a:p>
            <a:r>
              <a:rPr lang="en-US" dirty="0" smtClean="0"/>
              <a:t>Description: </a:t>
            </a:r>
            <a:r>
              <a:rPr lang="en-US" b="1" dirty="0" smtClean="0"/>
              <a:t>Annuals</a:t>
            </a:r>
            <a:r>
              <a:rPr lang="en-US" b="1" dirty="0"/>
              <a:t>,</a:t>
            </a:r>
            <a:r>
              <a:rPr lang="en-US" dirty="0"/>
              <a:t> 10-45 cm; </a:t>
            </a:r>
            <a:r>
              <a:rPr lang="en-US" dirty="0" err="1"/>
              <a:t>vestiture</a:t>
            </a:r>
            <a:r>
              <a:rPr lang="en-US" dirty="0"/>
              <a:t> </a:t>
            </a:r>
            <a:r>
              <a:rPr lang="en-US" dirty="0" err="1"/>
              <a:t>hispidulo-puberulent</a:t>
            </a:r>
            <a:r>
              <a:rPr lang="en-US" dirty="0"/>
              <a:t>, stem hairs spreading to deflexed, 0.2-0.6 mm. </a:t>
            </a:r>
            <a:r>
              <a:rPr lang="en-US" b="1" dirty="0" err="1"/>
              <a:t>Phyllary</a:t>
            </a:r>
            <a:r>
              <a:rPr lang="en-US" b="1" dirty="0"/>
              <a:t> apices</a:t>
            </a:r>
            <a:r>
              <a:rPr lang="en-US" dirty="0"/>
              <a:t> acute. </a:t>
            </a:r>
            <a:r>
              <a:rPr lang="en-US" b="1" dirty="0"/>
              <a:t>Ray florets</a:t>
            </a:r>
            <a:r>
              <a:rPr lang="en-US" dirty="0"/>
              <a:t> 20-41. </a:t>
            </a:r>
            <a:r>
              <a:rPr lang="en-US" b="1" dirty="0"/>
              <a:t>Disc florets:</a:t>
            </a:r>
            <a:r>
              <a:rPr lang="en-US" dirty="0"/>
              <a:t> corolla bases not conspicuously swollen and indurate. </a:t>
            </a:r>
            <a:r>
              <a:rPr lang="en-US" b="1" dirty="0"/>
              <a:t>Cypselae:</a:t>
            </a:r>
            <a:r>
              <a:rPr lang="en-US" dirty="0"/>
              <a:t> hairs apically straight; </a:t>
            </a:r>
            <a:r>
              <a:rPr lang="en-US" b="1" dirty="0" err="1"/>
              <a:t>pappi</a:t>
            </a:r>
            <a:r>
              <a:rPr lang="en-US" dirty="0"/>
              <a:t> minutely ciliate crowns 0.1-0.2 mm or absent or nearly </a:t>
            </a:r>
            <a:r>
              <a:rPr lang="en-US" dirty="0" smtClean="0"/>
              <a:t>so</a:t>
            </a:r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6" b="22444"/>
          <a:stretch/>
        </p:blipFill>
        <p:spPr>
          <a:xfrm>
            <a:off x="3886200" y="228600"/>
            <a:ext cx="4572000" cy="376428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3992880"/>
            <a:ext cx="4069080" cy="2712720"/>
          </a:xfrm>
        </p:spPr>
      </p:pic>
    </p:spTree>
    <p:extLst>
      <p:ext uri="{BB962C8B-B14F-4D97-AF65-F5344CB8AC3E}">
        <p14:creationId xmlns:p14="http://schemas.microsoft.com/office/powerpoint/2010/main" val="32920529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Chamaesyce </a:t>
            </a:r>
            <a:r>
              <a:rPr lang="en-US" i="1" dirty="0" err="1" smtClean="0"/>
              <a:t>serpyllifolia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688" y="0"/>
            <a:ext cx="2971800" cy="396526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CHSE6</a:t>
            </a:r>
            <a:endParaRPr lang="en-US" dirty="0" smtClean="0"/>
          </a:p>
          <a:p>
            <a:r>
              <a:rPr lang="en-US" dirty="0"/>
              <a:t>Common Name: Thyme-leaf </a:t>
            </a:r>
            <a:r>
              <a:rPr lang="en-US" dirty="0" smtClean="0"/>
              <a:t>spurge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Euphorbiaceae</a:t>
            </a:r>
            <a:endParaRPr lang="en-US" dirty="0" smtClean="0"/>
          </a:p>
          <a:p>
            <a:r>
              <a:rPr lang="en-US" dirty="0" smtClean="0"/>
              <a:t>Habitat:</a:t>
            </a:r>
          </a:p>
          <a:p>
            <a:r>
              <a:rPr lang="en-US" dirty="0" err="1" smtClean="0"/>
              <a:t>Description:</a:t>
            </a:r>
            <a:r>
              <a:rPr lang="en-US" dirty="0" err="1"/>
              <a:t>Prostrate</a:t>
            </a:r>
            <a:r>
              <a:rPr lang="en-US" dirty="0"/>
              <a:t> annual forb branching from central point; herbage with milky sap; stems reddish </a:t>
            </a:r>
            <a:r>
              <a:rPr lang="en-US" b="1" dirty="0"/>
              <a:t>Leaves</a:t>
            </a:r>
            <a:r>
              <a:rPr lang="en-US" dirty="0"/>
              <a:t>: leaves opposite, </a:t>
            </a:r>
            <a:r>
              <a:rPr lang="en-US" dirty="0" err="1"/>
              <a:t>inequilateral</a:t>
            </a:r>
            <a:r>
              <a:rPr lang="en-US" dirty="0"/>
              <a:t> at base, serrate margins on upper half, often red along </a:t>
            </a:r>
            <a:r>
              <a:rPr lang="en-US" dirty="0" err="1"/>
              <a:t>midvein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Native</a:t>
            </a:r>
          </a:p>
          <a:p>
            <a:endParaRPr lang="en-US" dirty="0"/>
          </a:p>
          <a:p>
            <a:r>
              <a:rPr lang="en-US" dirty="0" smtClean="0"/>
              <a:t>Unlike </a:t>
            </a:r>
            <a:r>
              <a:rPr lang="en-US" i="1" dirty="0" smtClean="0"/>
              <a:t>C. </a:t>
            </a:r>
            <a:r>
              <a:rPr lang="en-US" i="1" dirty="0" err="1" smtClean="0"/>
              <a:t>serrulata</a:t>
            </a:r>
            <a:r>
              <a:rPr lang="en-US" i="1" dirty="0" smtClean="0"/>
              <a:t>,</a:t>
            </a:r>
            <a:r>
              <a:rPr lang="en-US" dirty="0" smtClean="0"/>
              <a:t> is glabrous</a:t>
            </a:r>
            <a:r>
              <a:rPr lang="en-US" i="1" dirty="0" smtClean="0"/>
              <a:t>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" t="4395"/>
          <a:stretch/>
        </p:blipFill>
        <p:spPr>
          <a:xfrm>
            <a:off x="4343400" y="3962400"/>
            <a:ext cx="4321834" cy="288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028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Chamaesyce </a:t>
            </a:r>
            <a:r>
              <a:rPr lang="en-US" i="1" dirty="0" err="1" smtClean="0"/>
              <a:t>micromera</a:t>
            </a:r>
            <a:r>
              <a:rPr lang="en-US" i="1" dirty="0" smtClean="0"/>
              <a:t> 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9" y="762000"/>
            <a:ext cx="5372101" cy="3581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1181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USDA Code: CHMI7</a:t>
            </a:r>
            <a:endParaRPr lang="en-US" dirty="0" smtClean="0"/>
          </a:p>
          <a:p>
            <a:r>
              <a:rPr lang="en-US" dirty="0"/>
              <a:t>Common Name: Desert </a:t>
            </a:r>
            <a:r>
              <a:rPr lang="en-US" dirty="0" smtClean="0"/>
              <a:t>spurge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Euphorbiaceae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/>
              <a:t>Sandy places; &lt; 1000 m.; Sep-Dec, also Apr-Jun 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dirty="0"/>
              <a:t>Prostrate annual forb; herbage with milky sap </a:t>
            </a:r>
            <a:r>
              <a:rPr lang="en-US" b="1" dirty="0"/>
              <a:t>Leaves</a:t>
            </a:r>
            <a:r>
              <a:rPr lang="en-US" dirty="0"/>
              <a:t>: leaves opposite, </a:t>
            </a:r>
            <a:r>
              <a:rPr lang="en-US" dirty="0" err="1"/>
              <a:t>cauline</a:t>
            </a:r>
            <a:r>
              <a:rPr lang="en-US" dirty="0"/>
              <a:t>, short-</a:t>
            </a:r>
            <a:r>
              <a:rPr lang="en-US" dirty="0" err="1"/>
              <a:t>petioled</a:t>
            </a:r>
            <a:r>
              <a:rPr lang="en-US" dirty="0"/>
              <a:t>, </a:t>
            </a:r>
            <a:r>
              <a:rPr lang="en-US" dirty="0" err="1"/>
              <a:t>inequilateral</a:t>
            </a:r>
            <a:r>
              <a:rPr lang="en-US" dirty="0"/>
              <a:t> at base, &lt;5 mm long, margins entire </a:t>
            </a:r>
            <a:r>
              <a:rPr lang="en-US" b="1" dirty="0"/>
              <a:t>INFLORESCENCE</a:t>
            </a:r>
            <a:r>
              <a:rPr lang="en-US" dirty="0"/>
              <a:t>: flower-like, generally 1 per node; involucre &lt; 1 mm, bell-shaped, glabrous to hairy; gland &lt;&lt; 0.5 mm, round, red or pink; appendage 0 </a:t>
            </a:r>
            <a:r>
              <a:rPr lang="en-US" b="1" dirty="0"/>
              <a:t>Flowers</a:t>
            </a:r>
            <a:r>
              <a:rPr lang="en-US" dirty="0"/>
              <a:t>: flowers monoecious borne in </a:t>
            </a:r>
            <a:r>
              <a:rPr lang="en-US" dirty="0" err="1"/>
              <a:t>cyathia</a:t>
            </a:r>
            <a:r>
              <a:rPr lang="en-US" dirty="0"/>
              <a:t>, </a:t>
            </a:r>
            <a:r>
              <a:rPr lang="en-US" dirty="0" err="1"/>
              <a:t>petaloid</a:t>
            </a:r>
            <a:r>
              <a:rPr lang="en-US" dirty="0"/>
              <a:t> appendages absent or minute; ovary and capsule glabrous; Staminate flowers 2-5, generally in 5 clusters around </a:t>
            </a:r>
            <a:r>
              <a:rPr lang="en-US" dirty="0" err="1"/>
              <a:t>pistillate</a:t>
            </a:r>
            <a:r>
              <a:rPr lang="en-US" dirty="0"/>
              <a:t> </a:t>
            </a:r>
            <a:r>
              <a:rPr lang="en-US" dirty="0" smtClean="0"/>
              <a:t>flower.</a:t>
            </a:r>
          </a:p>
          <a:p>
            <a:endParaRPr lang="en-US" dirty="0"/>
          </a:p>
          <a:p>
            <a:r>
              <a:rPr lang="en-US" dirty="0" smtClean="0"/>
              <a:t>Unlike </a:t>
            </a:r>
            <a:r>
              <a:rPr lang="en-US" i="1" dirty="0" smtClean="0"/>
              <a:t>C. </a:t>
            </a:r>
            <a:r>
              <a:rPr lang="en-US" i="1" dirty="0" err="1" smtClean="0"/>
              <a:t>albacaulis</a:t>
            </a:r>
            <a:r>
              <a:rPr lang="en-US" i="1" dirty="0" smtClean="0"/>
              <a:t>, </a:t>
            </a:r>
            <a:r>
              <a:rPr lang="en-US" dirty="0" smtClean="0"/>
              <a:t>no petals and annual—thus it will never appear partially buried in sands</a:t>
            </a:r>
          </a:p>
          <a:p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8784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Chamaesyce </a:t>
            </a:r>
            <a:r>
              <a:rPr lang="en-US" i="1" dirty="0" err="1" smtClean="0"/>
              <a:t>serrula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76200"/>
            <a:ext cx="5111750" cy="34078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CHSE7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Sawtooth</a:t>
            </a:r>
            <a:r>
              <a:rPr lang="en-US" dirty="0"/>
              <a:t> </a:t>
            </a:r>
            <a:r>
              <a:rPr lang="en-US" dirty="0" smtClean="0"/>
              <a:t>spurge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Euphorbiaceae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Habitat:?</a:t>
            </a:r>
          </a:p>
          <a:p>
            <a:r>
              <a:rPr lang="en-US" dirty="0" err="1" smtClean="0"/>
              <a:t>Decription</a:t>
            </a:r>
            <a:r>
              <a:rPr lang="en-US" dirty="0"/>
              <a:t>: Plant: Prostrate to ascending annual forb; herbage </a:t>
            </a:r>
            <a:r>
              <a:rPr lang="en-US" dirty="0" err="1"/>
              <a:t>pilose</a:t>
            </a:r>
            <a:r>
              <a:rPr lang="en-US" dirty="0"/>
              <a:t>, with milky sap Leaves: leaves opposite, </a:t>
            </a:r>
            <a:r>
              <a:rPr lang="en-US" dirty="0" err="1"/>
              <a:t>inequilateral</a:t>
            </a:r>
            <a:r>
              <a:rPr lang="en-US" dirty="0"/>
              <a:t> at base, with </a:t>
            </a:r>
            <a:r>
              <a:rPr lang="en-US" dirty="0" err="1"/>
              <a:t>serrulate</a:t>
            </a:r>
            <a:r>
              <a:rPr lang="en-US" dirty="0"/>
              <a:t> margins, sometimes with red along </a:t>
            </a:r>
            <a:r>
              <a:rPr lang="en-US" dirty="0" err="1"/>
              <a:t>midvein</a:t>
            </a:r>
            <a:r>
              <a:rPr lang="en-US" dirty="0"/>
              <a:t> Flowers: flowers monoecious borne in </a:t>
            </a:r>
            <a:r>
              <a:rPr lang="en-US" dirty="0" err="1"/>
              <a:t>cyathia</a:t>
            </a:r>
            <a:r>
              <a:rPr lang="en-US" dirty="0"/>
              <a:t>; </a:t>
            </a:r>
            <a:r>
              <a:rPr lang="en-US" dirty="0" err="1"/>
              <a:t>petaloid</a:t>
            </a:r>
            <a:r>
              <a:rPr lang="en-US" dirty="0"/>
              <a:t> appendages white; ovary and capsule glabrous, ~2mm long; seeds smooth.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Has hairs unlike </a:t>
            </a:r>
            <a:r>
              <a:rPr lang="en-US" i="1" dirty="0" smtClean="0"/>
              <a:t>C. </a:t>
            </a:r>
            <a:r>
              <a:rPr lang="en-US" i="1" dirty="0" err="1" smtClean="0"/>
              <a:t>serpyllifolia</a:t>
            </a:r>
            <a:r>
              <a:rPr lang="en-US" dirty="0" smtClean="0"/>
              <a:t> </a:t>
            </a:r>
          </a:p>
          <a:p>
            <a:r>
              <a:rPr lang="en-US" dirty="0" smtClean="0"/>
              <a:t>Native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86150"/>
            <a:ext cx="37846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594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Portulaca</a:t>
            </a:r>
            <a:r>
              <a:rPr lang="en-US" i="1" dirty="0" smtClean="0"/>
              <a:t> </a:t>
            </a:r>
            <a:r>
              <a:rPr lang="en-US" i="1" dirty="0" err="1" smtClean="0"/>
              <a:t>pilosa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737360"/>
            <a:ext cx="5623560" cy="374904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USDA Code: POPI3</a:t>
            </a:r>
          </a:p>
          <a:p>
            <a:r>
              <a:rPr lang="en-US" dirty="0" smtClean="0"/>
              <a:t>Common Name: Kiss me quick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Portulacaceae</a:t>
            </a:r>
            <a:endParaRPr lang="en-US" dirty="0" smtClean="0"/>
          </a:p>
          <a:p>
            <a:r>
              <a:rPr lang="en-US" dirty="0" smtClean="0"/>
              <a:t>Habitat:</a:t>
            </a:r>
            <a:r>
              <a:rPr lang="en-US" dirty="0"/>
              <a:t> occur in shallow, sandy soils, often on rocky outcrops, and are often highly branched, compact, short, and not very </a:t>
            </a:r>
            <a:r>
              <a:rPr lang="en-US" dirty="0" err="1" smtClean="0"/>
              <a:t>pilose</a:t>
            </a:r>
            <a:r>
              <a:rPr lang="en-US" dirty="0" smtClean="0"/>
              <a:t>.</a:t>
            </a:r>
            <a:r>
              <a:rPr lang="en-US" dirty="0"/>
              <a:t> in warm, moist environments tend to branch quickly into a spreading habit, with erect growth following secondarily. Plants in cool, dry habitats grow erect first, then branch more slowly</a:t>
            </a:r>
            <a:endParaRPr lang="en-US" dirty="0" smtClean="0"/>
          </a:p>
          <a:p>
            <a:r>
              <a:rPr lang="en-US" dirty="0" smtClean="0"/>
              <a:t>Description:</a:t>
            </a:r>
            <a:r>
              <a:rPr lang="en-US" dirty="0"/>
              <a:t> roots fibrous to slightly fleshy. </a:t>
            </a:r>
            <a:r>
              <a:rPr lang="en-US" b="1" dirty="0"/>
              <a:t>Stems</a:t>
            </a:r>
            <a:r>
              <a:rPr lang="en-US" dirty="0"/>
              <a:t> prostrate, </a:t>
            </a:r>
            <a:r>
              <a:rPr lang="en-US" dirty="0" err="1"/>
              <a:t>suberect</a:t>
            </a:r>
            <a:r>
              <a:rPr lang="en-US" dirty="0"/>
              <a:t> to erect, succulent; </a:t>
            </a:r>
            <a:r>
              <a:rPr lang="en-US" dirty="0" err="1"/>
              <a:t>trichomes</a:t>
            </a:r>
            <a:r>
              <a:rPr lang="en-US" dirty="0"/>
              <a:t> conspicuous at nodes and in inflorescence; branches 3-25 cm. </a:t>
            </a:r>
            <a:r>
              <a:rPr lang="en-US" b="1" dirty="0"/>
              <a:t>Leaf blades</a:t>
            </a:r>
            <a:r>
              <a:rPr lang="en-US" dirty="0"/>
              <a:t> linear to oblong-lanceolate, terete to hemispheric, 5-20 × 1-3 mm, apex acute; </a:t>
            </a:r>
            <a:r>
              <a:rPr lang="en-US" dirty="0" err="1"/>
              <a:t>involucrelike</a:t>
            </a:r>
            <a:r>
              <a:rPr lang="en-US" dirty="0"/>
              <a:t> leaves 6-9. </a:t>
            </a:r>
            <a:endParaRPr lang="en-US" dirty="0" smtClean="0"/>
          </a:p>
          <a:p>
            <a:r>
              <a:rPr lang="en-US" dirty="0" smtClean="0"/>
              <a:t>Native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076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Dasyochloa</a:t>
            </a:r>
            <a:r>
              <a:rPr lang="en-US" i="1" dirty="0" smtClean="0"/>
              <a:t> </a:t>
            </a:r>
            <a:r>
              <a:rPr lang="en-US" i="1" dirty="0" err="1" smtClean="0"/>
              <a:t>pulchella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733800"/>
            <a:ext cx="3088481" cy="308848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USDA code: DAPU7</a:t>
            </a:r>
          </a:p>
          <a:p>
            <a:r>
              <a:rPr lang="en-US" dirty="0" smtClean="0"/>
              <a:t>Common name: </a:t>
            </a:r>
            <a:r>
              <a:rPr lang="en-US" dirty="0" err="1" smtClean="0"/>
              <a:t>Fluffgrass</a:t>
            </a:r>
            <a:endParaRPr lang="en-US" dirty="0" smtClean="0"/>
          </a:p>
          <a:p>
            <a:r>
              <a:rPr lang="en-US" dirty="0"/>
              <a:t>Family: </a:t>
            </a:r>
            <a:r>
              <a:rPr lang="en-US" dirty="0" err="1" smtClean="0"/>
              <a:t>Poaceae</a:t>
            </a:r>
            <a:endParaRPr lang="en-US" dirty="0" smtClean="0"/>
          </a:p>
          <a:p>
            <a:r>
              <a:rPr lang="en-US" dirty="0" smtClean="0"/>
              <a:t>Previous names: </a:t>
            </a:r>
            <a:r>
              <a:rPr lang="en-US" i="1" dirty="0" err="1" smtClean="0"/>
              <a:t>Erioneuron</a:t>
            </a:r>
            <a:r>
              <a:rPr lang="en-US" i="1" dirty="0" smtClean="0"/>
              <a:t> </a:t>
            </a:r>
            <a:r>
              <a:rPr lang="en-US" i="1" dirty="0" err="1" smtClean="0"/>
              <a:t>pulchellum</a:t>
            </a:r>
            <a:r>
              <a:rPr lang="en-US" i="1" dirty="0" smtClean="0"/>
              <a:t>, </a:t>
            </a:r>
            <a:r>
              <a:rPr lang="en-US" i="1" dirty="0" err="1" smtClean="0"/>
              <a:t>Tridens</a:t>
            </a:r>
            <a:r>
              <a:rPr lang="en-US" i="1" dirty="0" smtClean="0"/>
              <a:t> </a:t>
            </a:r>
            <a:r>
              <a:rPr lang="en-US" i="1" dirty="0" err="1" smtClean="0"/>
              <a:t>pulchellus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Habitat: rocky, sandy arid soils</a:t>
            </a:r>
          </a:p>
          <a:p>
            <a:r>
              <a:rPr lang="en-US" dirty="0" smtClean="0"/>
              <a:t>Description: </a:t>
            </a:r>
            <a:r>
              <a:rPr lang="en-US" dirty="0" smtClean="0">
                <a:effectLst/>
              </a:rPr>
              <a:t>Low perennial grass, appearing annual, &lt; 15 cm; culms numerous, wiry, consisting mainly of a single elongated internode bearing at its apex a fascicle of leaves and </a:t>
            </a:r>
            <a:r>
              <a:rPr lang="en-US" dirty="0" err="1" smtClean="0">
                <a:effectLst/>
              </a:rPr>
              <a:t>spikelets</a:t>
            </a:r>
            <a:r>
              <a:rPr lang="en-US" dirty="0" smtClean="0">
                <a:effectLst/>
              </a:rPr>
              <a:t>, the fascicles eventually bending over to the ground and rooting; blades 1-5 cm long; inflorescence of capitate clusters of sessile or short-</a:t>
            </a:r>
            <a:r>
              <a:rPr lang="en-US" dirty="0" err="1" smtClean="0">
                <a:effectLst/>
              </a:rPr>
              <a:t>pedicelled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spikelets</a:t>
            </a:r>
            <a:r>
              <a:rPr lang="en-US" dirty="0" smtClean="0">
                <a:effectLst/>
              </a:rPr>
              <a:t> most 7-13 mm long, 6 to 12-flowered.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70040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440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Mollugo</a:t>
            </a:r>
            <a:r>
              <a:rPr lang="en-US" i="1" dirty="0" smtClean="0"/>
              <a:t> </a:t>
            </a:r>
            <a:r>
              <a:rPr lang="en-US" i="1" dirty="0" err="1" smtClean="0"/>
              <a:t>cerviana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665"/>
            <a:ext cx="3349247" cy="251193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194300"/>
          </a:xfrm>
        </p:spPr>
        <p:txBody>
          <a:bodyPr>
            <a:normAutofit/>
          </a:bodyPr>
          <a:lstStyle/>
          <a:p>
            <a:r>
              <a:rPr lang="en-US" dirty="0" smtClean="0"/>
              <a:t>USDA Code: MOCE</a:t>
            </a:r>
          </a:p>
          <a:p>
            <a:r>
              <a:rPr lang="en-US" dirty="0" smtClean="0"/>
              <a:t>Common name: </a:t>
            </a:r>
            <a:r>
              <a:rPr lang="en-US" dirty="0" err="1" smtClean="0"/>
              <a:t>threadstem</a:t>
            </a:r>
            <a:r>
              <a:rPr lang="en-US" dirty="0" smtClean="0"/>
              <a:t> carpet weed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Molluginaceae</a:t>
            </a:r>
            <a:endParaRPr lang="en-US" dirty="0" smtClean="0"/>
          </a:p>
          <a:p>
            <a:r>
              <a:rPr lang="en-US" dirty="0" err="1" smtClean="0"/>
              <a:t>Habitat:</a:t>
            </a:r>
            <a:r>
              <a:rPr lang="en-US" dirty="0" err="1"/>
              <a:t>weed</a:t>
            </a:r>
            <a:r>
              <a:rPr lang="en-US" dirty="0"/>
              <a:t> of sandy places in tropical and subtropical regions around the world</a:t>
            </a:r>
            <a:endParaRPr lang="en-US" dirty="0" smtClean="0"/>
          </a:p>
          <a:p>
            <a:r>
              <a:rPr lang="en-US" dirty="0" smtClean="0"/>
              <a:t>Description: erect</a:t>
            </a:r>
            <a:r>
              <a:rPr lang="en-US" dirty="0"/>
              <a:t>, 3-20 cm. </a:t>
            </a:r>
            <a:r>
              <a:rPr lang="en-US" b="1" dirty="0"/>
              <a:t>Leaves</a:t>
            </a:r>
            <a:r>
              <a:rPr lang="en-US" dirty="0"/>
              <a:t> glaucous, in whorls of 4-12, basal rosette present; petiole 0.8-1.1 mm; blade linear to </a:t>
            </a:r>
            <a:r>
              <a:rPr lang="en-US" dirty="0" err="1"/>
              <a:t>spatulate</a:t>
            </a:r>
            <a:r>
              <a:rPr lang="en-US" dirty="0"/>
              <a:t>, 3-15 × 1-5 mm, base cuneate, apex acute to obtuse. </a:t>
            </a:r>
            <a:r>
              <a:rPr lang="en-US" b="1" dirty="0"/>
              <a:t>Inflorescences:</a:t>
            </a:r>
            <a:r>
              <a:rPr lang="en-US" dirty="0"/>
              <a:t> flowers in groups of 3-4 in stalked, axillary and terminal umbellate cymes. </a:t>
            </a:r>
            <a:r>
              <a:rPr lang="en-US" b="1" dirty="0"/>
              <a:t>Flowers:</a:t>
            </a:r>
            <a:r>
              <a:rPr lang="en-US" dirty="0"/>
              <a:t> sepals pale green, glaucous </a:t>
            </a:r>
            <a:r>
              <a:rPr lang="en-US" dirty="0" err="1"/>
              <a:t>abaxially</a:t>
            </a:r>
            <a:r>
              <a:rPr lang="en-US" dirty="0"/>
              <a:t>, white </a:t>
            </a:r>
            <a:r>
              <a:rPr lang="en-US" dirty="0" err="1"/>
              <a:t>adaxially</a:t>
            </a:r>
            <a:r>
              <a:rPr lang="en-US" dirty="0"/>
              <a:t>, elliptic to obovate, 1-1.5 × 1-1.6 mm, margins white, membranous; stamens 5, alternate with sepals; pedicel erect to spreading,</a:t>
            </a:r>
            <a:endParaRPr lang="en-US" dirty="0" smtClean="0"/>
          </a:p>
          <a:p>
            <a:r>
              <a:rPr lang="en-US" dirty="0" smtClean="0"/>
              <a:t>Non-Native/Introduced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0" y="2819400"/>
            <a:ext cx="5285600" cy="39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044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800" y="3505200"/>
            <a:ext cx="4225500" cy="281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Amaranthus</a:t>
            </a:r>
            <a:r>
              <a:rPr lang="en-US" i="1" dirty="0" smtClean="0"/>
              <a:t> </a:t>
            </a:r>
            <a:r>
              <a:rPr lang="en-US" i="1" dirty="0" err="1" smtClean="0"/>
              <a:t>palmeri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" r="18980"/>
          <a:stretch/>
        </p:blipFill>
        <p:spPr>
          <a:xfrm>
            <a:off x="6118860" y="0"/>
            <a:ext cx="3025140" cy="428498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AMPA</a:t>
            </a:r>
            <a:endParaRPr lang="en-US" dirty="0" smtClean="0"/>
          </a:p>
          <a:p>
            <a:r>
              <a:rPr lang="en-US" dirty="0"/>
              <a:t>Common Name: Palmer’s </a:t>
            </a:r>
            <a:r>
              <a:rPr lang="en-US" dirty="0" smtClean="0"/>
              <a:t>pigweed</a:t>
            </a:r>
          </a:p>
          <a:p>
            <a:r>
              <a:rPr lang="en-US" dirty="0" err="1" smtClean="0"/>
              <a:t>Famiy</a:t>
            </a:r>
            <a:r>
              <a:rPr lang="en-US" dirty="0" smtClean="0"/>
              <a:t>: </a:t>
            </a:r>
            <a:r>
              <a:rPr lang="en-US" dirty="0" err="1" smtClean="0"/>
              <a:t>Amaranthaceae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</a:t>
            </a:r>
            <a:r>
              <a:rPr lang="en-US" dirty="0" smtClean="0"/>
              <a:t>: Roadsides </a:t>
            </a:r>
            <a:r>
              <a:rPr lang="en-US" dirty="0"/>
              <a:t>ditches, fields, </a:t>
            </a:r>
            <a:r>
              <a:rPr lang="en-US" dirty="0" smtClean="0"/>
              <a:t>arroyos, swales, </a:t>
            </a:r>
            <a:r>
              <a:rPr lang="en-US" dirty="0" err="1" smtClean="0"/>
              <a:t>microplayettes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b="1" dirty="0"/>
              <a:t>Plants</a:t>
            </a:r>
            <a:r>
              <a:rPr lang="en-US" dirty="0"/>
              <a:t> glabrous or nearly so. </a:t>
            </a:r>
            <a:r>
              <a:rPr lang="en-US" b="1" dirty="0"/>
              <a:t>Stems</a:t>
            </a:r>
            <a:r>
              <a:rPr lang="en-US" dirty="0"/>
              <a:t> erect, branched, usually (0.3-)0.5-1.5(-3) m; proximal branches often ascending. </a:t>
            </a:r>
            <a:r>
              <a:rPr lang="en-US" b="1" dirty="0"/>
              <a:t>Leaves:</a:t>
            </a:r>
            <a:r>
              <a:rPr lang="en-US" dirty="0"/>
              <a:t> long-petiolate; blade obovate or rhombic-obovate to elliptic </a:t>
            </a:r>
            <a:r>
              <a:rPr lang="en-US" dirty="0" smtClean="0"/>
              <a:t>proximally</a:t>
            </a:r>
          </a:p>
          <a:p>
            <a:r>
              <a:rPr lang="en-US" dirty="0" err="1" smtClean="0"/>
              <a:t>AMAC</a:t>
            </a:r>
            <a:r>
              <a:rPr lang="en-US" dirty="0" smtClean="0"/>
              <a:t> has narrower leaves, spiny fruits, and is usually on loose sand.</a:t>
            </a:r>
            <a:endParaRPr lang="en-US" dirty="0"/>
          </a:p>
          <a:p>
            <a:r>
              <a:rPr lang="en-US" dirty="0" smtClean="0"/>
              <a:t>Native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2932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Chenopodium</a:t>
            </a:r>
            <a:r>
              <a:rPr lang="en-US" i="1" dirty="0" smtClean="0"/>
              <a:t> sp.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57200"/>
            <a:ext cx="5111750" cy="51117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CHENO</a:t>
            </a:r>
            <a:endParaRPr lang="en-US" dirty="0" smtClean="0"/>
          </a:p>
          <a:p>
            <a:r>
              <a:rPr lang="en-US" dirty="0"/>
              <a:t>Common Name: Goosefoot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Amaranthaceae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</a:t>
            </a:r>
          </a:p>
          <a:p>
            <a:r>
              <a:rPr lang="en-US" dirty="0" smtClean="0"/>
              <a:t>Description: </a:t>
            </a:r>
            <a:r>
              <a:rPr lang="en-US" b="1" dirty="0"/>
              <a:t>Herbs,</a:t>
            </a:r>
            <a:r>
              <a:rPr lang="en-US" dirty="0"/>
              <a:t> annual or perennial [rarely </a:t>
            </a:r>
            <a:r>
              <a:rPr lang="en-US" dirty="0" err="1"/>
              <a:t>suffruticose</a:t>
            </a:r>
            <a:r>
              <a:rPr lang="en-US" dirty="0"/>
              <a:t>, or small trees], </a:t>
            </a:r>
            <a:r>
              <a:rPr lang="en-US" dirty="0" err="1"/>
              <a:t>farinaceously</a:t>
            </a:r>
            <a:r>
              <a:rPr lang="en-US" dirty="0"/>
              <a:t> pubescent with small white inflated hairs or glabrous. </a:t>
            </a:r>
            <a:r>
              <a:rPr lang="en-US" b="1" dirty="0"/>
              <a:t>Stems</a:t>
            </a:r>
            <a:r>
              <a:rPr lang="en-US" dirty="0"/>
              <a:t> erect to prostrate, branched (rarely simple), not jointed, not armed, not fleshy. </a:t>
            </a:r>
            <a:r>
              <a:rPr lang="en-US" b="1" dirty="0"/>
              <a:t>Leaves</a:t>
            </a:r>
            <a:r>
              <a:rPr lang="en-US" dirty="0"/>
              <a:t> </a:t>
            </a:r>
            <a:r>
              <a:rPr lang="en-US" dirty="0" smtClean="0"/>
              <a:t>alternate</a:t>
            </a:r>
          </a:p>
          <a:p>
            <a:r>
              <a:rPr lang="en-US" dirty="0" smtClean="0"/>
              <a:t>Only native species in the district; non-native species further north or at higher elevations.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8625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Machaeranthera</a:t>
            </a:r>
            <a:r>
              <a:rPr lang="en-US" i="1" dirty="0" smtClean="0"/>
              <a:t> </a:t>
            </a:r>
            <a:r>
              <a:rPr lang="en-US" i="1" dirty="0" err="1" smtClean="0"/>
              <a:t>tanacetifolia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MATA2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r>
              <a:rPr lang="en-US" dirty="0" err="1" smtClean="0"/>
              <a:t>Habitat:</a:t>
            </a:r>
            <a:r>
              <a:rPr lang="en-US" dirty="0" err="1"/>
              <a:t>Desert</a:t>
            </a:r>
            <a:r>
              <a:rPr lang="en-US" dirty="0"/>
              <a:t> scrub, pinyon/juniper woodland</a:t>
            </a:r>
            <a:endParaRPr lang="en-US" dirty="0" smtClean="0"/>
          </a:p>
          <a:p>
            <a:r>
              <a:rPr lang="en-US" dirty="0" err="1" smtClean="0"/>
              <a:t>Description:</a:t>
            </a:r>
            <a:r>
              <a:rPr lang="en-US" b="1" dirty="0" err="1"/>
              <a:t>Plant</a:t>
            </a:r>
            <a:r>
              <a:rPr lang="en-US" dirty="0"/>
              <a:t>: </a:t>
            </a:r>
            <a:r>
              <a:rPr lang="en-US" dirty="0" err="1"/>
              <a:t>Taprooted</a:t>
            </a:r>
            <a:r>
              <a:rPr lang="en-US" dirty="0"/>
              <a:t> annual or biennial forb to 1m </a:t>
            </a:r>
            <a:r>
              <a:rPr lang="en-US" b="1" dirty="0"/>
              <a:t>Leaves</a:t>
            </a:r>
            <a:r>
              <a:rPr lang="en-US" dirty="0"/>
              <a:t>: leaves alternate, simple, deeply lobed to </a:t>
            </a:r>
            <a:r>
              <a:rPr lang="en-US" dirty="0" err="1"/>
              <a:t>bipinnatifid</a:t>
            </a:r>
            <a:r>
              <a:rPr lang="en-US" dirty="0"/>
              <a:t>, generally 3-12 cm </a:t>
            </a:r>
            <a:r>
              <a:rPr lang="en-US" b="1" dirty="0"/>
              <a:t>INFLORESCENCE</a:t>
            </a:r>
            <a:r>
              <a:rPr lang="en-US" dirty="0"/>
              <a:t>: primary inflorescence a head, each resembling a flower; heads radiate, solitary or cymosely clustered; </a:t>
            </a:r>
            <a:r>
              <a:rPr lang="en-US" dirty="0" err="1"/>
              <a:t>phyllaries</a:t>
            </a:r>
            <a:r>
              <a:rPr lang="en-US" dirty="0"/>
              <a:t> generally in 3-5 series, tips elongate, acuminate, spreading to bent backward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446" y="355092"/>
            <a:ext cx="1996440" cy="1996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600"/>
            <a:ext cx="2979420" cy="2979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66" y="2667000"/>
            <a:ext cx="2834800" cy="31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632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87" y="149999"/>
            <a:ext cx="3008313" cy="1162050"/>
          </a:xfrm>
        </p:spPr>
        <p:txBody>
          <a:bodyPr/>
          <a:lstStyle/>
          <a:p>
            <a:r>
              <a:rPr lang="en-US" i="1" dirty="0" err="1" smtClean="0"/>
              <a:t>Boerhavia</a:t>
            </a:r>
            <a:r>
              <a:rPr lang="en-US" i="1" dirty="0" smtClean="0"/>
              <a:t> </a:t>
            </a:r>
            <a:r>
              <a:rPr lang="en-US" i="1" dirty="0" err="1" smtClean="0"/>
              <a:t>torreyana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190" y="3116580"/>
            <a:ext cx="3051810" cy="203077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USDA Code: BOTO2</a:t>
            </a:r>
            <a:endParaRPr lang="en-US" dirty="0" smtClean="0"/>
          </a:p>
          <a:p>
            <a:r>
              <a:rPr lang="en-US" dirty="0"/>
              <a:t>Common Name: Torrey’s </a:t>
            </a:r>
            <a:r>
              <a:rPr lang="en-US" dirty="0" err="1" smtClean="0"/>
              <a:t>spiderling</a:t>
            </a:r>
            <a:endParaRPr lang="en-US" dirty="0" smtClean="0"/>
          </a:p>
          <a:p>
            <a:r>
              <a:rPr lang="en-US" dirty="0" err="1" smtClean="0"/>
              <a:t>Famliy</a:t>
            </a:r>
            <a:r>
              <a:rPr lang="en-US" dirty="0" smtClean="0"/>
              <a:t>: </a:t>
            </a:r>
            <a:r>
              <a:rPr lang="en-US" dirty="0" err="1" smtClean="0"/>
              <a:t>Nyctaginaceae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 smtClean="0"/>
              <a:t>Usually on s</a:t>
            </a:r>
            <a:r>
              <a:rPr lang="en-US" dirty="0" smtClean="0"/>
              <a:t>andy soils </a:t>
            </a:r>
            <a:r>
              <a:rPr lang="en-US" dirty="0"/>
              <a:t>in deserts or arid </a:t>
            </a:r>
            <a:r>
              <a:rPr lang="en-US" dirty="0" smtClean="0"/>
              <a:t>grasslands, especially among mesquite coppice dunes.</a:t>
            </a:r>
            <a:endParaRPr lang="en-US" dirty="0" smtClean="0"/>
          </a:p>
          <a:p>
            <a:r>
              <a:rPr lang="en-US" dirty="0" err="1" smtClean="0"/>
              <a:t>Description:</a:t>
            </a:r>
            <a:r>
              <a:rPr lang="en-US" b="1" dirty="0" err="1"/>
              <a:t>Herbs</a:t>
            </a:r>
            <a:r>
              <a:rPr lang="en-US" b="1" dirty="0"/>
              <a:t>,</a:t>
            </a:r>
            <a:r>
              <a:rPr lang="en-US" dirty="0"/>
              <a:t> annual; taproot tapered, soft or ± woody. </a:t>
            </a:r>
            <a:r>
              <a:rPr lang="en-US" b="1" dirty="0"/>
              <a:t>Stems</a:t>
            </a:r>
            <a:r>
              <a:rPr lang="en-US" dirty="0"/>
              <a:t> prostrate or decumbent-ascending, usually profusely branched throughout, 10-80 </a:t>
            </a:r>
            <a:r>
              <a:rPr lang="en-US" dirty="0" err="1"/>
              <a:t>dm</a:t>
            </a:r>
            <a:r>
              <a:rPr lang="en-US" dirty="0"/>
              <a:t>, minutely </a:t>
            </a:r>
            <a:r>
              <a:rPr lang="en-US" dirty="0" err="1"/>
              <a:t>puberulent</a:t>
            </a:r>
            <a:r>
              <a:rPr lang="en-US" dirty="0"/>
              <a:t> with flat hairs, usually also with spreading hairs, sometimes also glandular basally, glabrous distally.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Unlike </a:t>
            </a:r>
            <a:r>
              <a:rPr lang="en-US" i="1" dirty="0" smtClean="0"/>
              <a:t>B. triquetra,</a:t>
            </a:r>
            <a:r>
              <a:rPr lang="en-US" dirty="0" smtClean="0"/>
              <a:t> does not have flowers in umbellate groups.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5" t="11701" r="8274"/>
          <a:stretch/>
        </p:blipFill>
        <p:spPr>
          <a:xfrm>
            <a:off x="3352800" y="533400"/>
            <a:ext cx="3051605" cy="510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49999"/>
            <a:ext cx="2948940" cy="198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079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Nama </a:t>
            </a:r>
            <a:r>
              <a:rPr lang="en-US" i="1" dirty="0" err="1" smtClean="0"/>
              <a:t>hispidum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NAHI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 smtClean="0"/>
              <a:t>Sandbells</a:t>
            </a:r>
            <a:r>
              <a:rPr lang="en-US" dirty="0" smtClean="0"/>
              <a:t> 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Boraginaceae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</a:t>
            </a:r>
          </a:p>
          <a:p>
            <a:r>
              <a:rPr lang="en-US" dirty="0" smtClean="0"/>
              <a:t>Description: </a:t>
            </a:r>
            <a:r>
              <a:rPr lang="en-US" b="1" dirty="0"/>
              <a:t>Plant</a:t>
            </a:r>
            <a:r>
              <a:rPr lang="en-US" dirty="0"/>
              <a:t>: Annual 5-15 cm; herbage pubescent </a:t>
            </a:r>
            <a:r>
              <a:rPr lang="en-US" b="1" dirty="0"/>
              <a:t>Leaves</a:t>
            </a:r>
            <a:r>
              <a:rPr lang="en-US" dirty="0"/>
              <a:t>: leaves alternate, narrowly </a:t>
            </a:r>
            <a:r>
              <a:rPr lang="en-US" dirty="0" err="1"/>
              <a:t>spatulate</a:t>
            </a:r>
            <a:r>
              <a:rPr lang="en-US" dirty="0"/>
              <a:t>, gradually narrowing to a winged petiole, upper leaves smaller, sessile </a:t>
            </a:r>
            <a:r>
              <a:rPr lang="en-US" b="1" dirty="0"/>
              <a:t>Flowers</a:t>
            </a:r>
            <a:r>
              <a:rPr lang="en-US" dirty="0"/>
              <a:t>: flowers lavender, 13-15 mm long </a:t>
            </a:r>
            <a:r>
              <a:rPr lang="en-US" b="1" dirty="0"/>
              <a:t>Fruit</a:t>
            </a:r>
            <a:r>
              <a:rPr lang="en-US" dirty="0"/>
              <a:t>: a capsule. 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0"/>
            <a:ext cx="4572000" cy="4572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298371"/>
            <a:ext cx="3820886" cy="2547257"/>
          </a:xfrm>
        </p:spPr>
      </p:pic>
    </p:spTree>
    <p:extLst>
      <p:ext uri="{BB962C8B-B14F-4D97-AF65-F5344CB8AC3E}">
        <p14:creationId xmlns:p14="http://schemas.microsoft.com/office/powerpoint/2010/main" val="5875618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Kalistroemia</a:t>
            </a:r>
            <a:r>
              <a:rPr lang="en-US" i="1" dirty="0" smtClean="0"/>
              <a:t> </a:t>
            </a:r>
            <a:r>
              <a:rPr lang="en-US" i="1" dirty="0" err="1" smtClean="0"/>
              <a:t>parviflora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KAPA</a:t>
            </a:r>
            <a:endParaRPr lang="en-US" dirty="0" smtClean="0"/>
          </a:p>
          <a:p>
            <a:r>
              <a:rPr lang="en-US" dirty="0"/>
              <a:t>Common Name: Warty </a:t>
            </a:r>
            <a:r>
              <a:rPr lang="en-US" dirty="0" smtClean="0"/>
              <a:t>caltrop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Zygophyllaceae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</a:t>
            </a:r>
          </a:p>
          <a:p>
            <a:r>
              <a:rPr lang="en-US" dirty="0" smtClean="0"/>
              <a:t>Description: </a:t>
            </a:r>
            <a:r>
              <a:rPr lang="en-US" b="1" dirty="0"/>
              <a:t>Stem</a:t>
            </a:r>
            <a:r>
              <a:rPr lang="en-US" dirty="0"/>
              <a:t>: prostrate, diffusely branched, grayish-hairy. </a:t>
            </a:r>
            <a:r>
              <a:rPr lang="en-US" b="1" dirty="0"/>
              <a:t>Leaves</a:t>
            </a:r>
            <a:r>
              <a:rPr lang="en-US" dirty="0"/>
              <a:t>: opposite, pinnately compound, short-stalked, 3 - 6 cm long. Leaflets usually in pairs of four, about 1 cm long, oblong or elliptic, and hairy. </a:t>
            </a:r>
            <a:r>
              <a:rPr lang="en-US" b="1" dirty="0"/>
              <a:t>Flowers</a:t>
            </a:r>
            <a:r>
              <a:rPr lang="en-US" dirty="0"/>
              <a:t>: on 1 - 3 cm long stalks, yellow, to 1 cm wide. Sepals awl-shaped. Ovary ten-chambered. </a:t>
            </a:r>
            <a:r>
              <a:rPr lang="en-US" b="1" dirty="0"/>
              <a:t>Fruit</a:t>
            </a:r>
            <a:r>
              <a:rPr lang="en-US" dirty="0"/>
              <a:t>: dry, indehiscent, splitting into ten one-seeded sections, to 4 mm wide, egg-shaped, long-beaked, wrinkled, with tuber-like projections.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37" y="76200"/>
            <a:ext cx="4153063" cy="415883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941" y="3302301"/>
            <a:ext cx="3528059" cy="354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641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Pectis</a:t>
            </a:r>
            <a:r>
              <a:rPr lang="en-US" i="1" dirty="0" smtClean="0"/>
              <a:t> </a:t>
            </a:r>
            <a:r>
              <a:rPr lang="en-US" i="1" dirty="0" err="1" smtClean="0"/>
              <a:t>papposa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"/>
            <a:ext cx="5111750" cy="383381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PEPA2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Limoncillo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</a:t>
            </a:r>
          </a:p>
          <a:p>
            <a:r>
              <a:rPr lang="en-US" dirty="0" smtClean="0"/>
              <a:t>Description: </a:t>
            </a:r>
            <a:r>
              <a:rPr lang="en-US" dirty="0"/>
              <a:t>herbage spicy-scented. </a:t>
            </a:r>
            <a:r>
              <a:rPr lang="en-US" b="1" dirty="0"/>
              <a:t>Stems</a:t>
            </a:r>
            <a:r>
              <a:rPr lang="en-US" dirty="0"/>
              <a:t> ascending, glabrous or </a:t>
            </a:r>
            <a:r>
              <a:rPr lang="en-US" dirty="0" err="1"/>
              <a:t>puberulent</a:t>
            </a:r>
            <a:r>
              <a:rPr lang="en-US" dirty="0"/>
              <a:t>. </a:t>
            </a:r>
            <a:r>
              <a:rPr lang="en-US" b="1" dirty="0"/>
              <a:t>Leaves</a:t>
            </a:r>
            <a:r>
              <a:rPr lang="en-US" dirty="0"/>
              <a:t> linear, 10-60 × 1-2 mm, margins with 1-3 pairs of setae, faces glabrous (dotted on margins with round to oval oil-glands 0.3-0.5 mm). </a:t>
            </a:r>
            <a:r>
              <a:rPr lang="en-US" b="1" dirty="0"/>
              <a:t>Heads</a:t>
            </a:r>
            <a:r>
              <a:rPr lang="en-US" dirty="0"/>
              <a:t> in congested or open, </a:t>
            </a:r>
            <a:r>
              <a:rPr lang="en-US" dirty="0" err="1"/>
              <a:t>cymiform</a:t>
            </a:r>
            <a:r>
              <a:rPr lang="en-US" dirty="0"/>
              <a:t> arrays. </a:t>
            </a:r>
            <a:r>
              <a:rPr lang="en-US" b="1" dirty="0"/>
              <a:t>Peduncles</a:t>
            </a:r>
            <a:r>
              <a:rPr lang="en-US" dirty="0"/>
              <a:t> 3-40 mm. </a:t>
            </a:r>
            <a:r>
              <a:rPr lang="en-US" b="1" dirty="0"/>
              <a:t>Involucres</a:t>
            </a:r>
            <a:r>
              <a:rPr lang="en-US" dirty="0"/>
              <a:t> </a:t>
            </a:r>
            <a:r>
              <a:rPr lang="en-US" dirty="0" err="1"/>
              <a:t>campanulate</a:t>
            </a:r>
            <a:r>
              <a:rPr lang="en-US" dirty="0"/>
              <a:t> to </a:t>
            </a:r>
            <a:r>
              <a:rPr lang="en-US" dirty="0" err="1" smtClean="0"/>
              <a:t>cylindric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Compared with </a:t>
            </a:r>
            <a:r>
              <a:rPr lang="en-US" i="1" dirty="0" smtClean="0"/>
              <a:t>P. </a:t>
            </a:r>
            <a:r>
              <a:rPr lang="en-US" i="1" dirty="0" err="1" smtClean="0"/>
              <a:t>angustifolia</a:t>
            </a:r>
            <a:r>
              <a:rPr lang="en-US" dirty="0" smtClean="0"/>
              <a:t>, has </a:t>
            </a:r>
            <a:r>
              <a:rPr lang="en-US" dirty="0" err="1" smtClean="0"/>
              <a:t>pappus</a:t>
            </a:r>
            <a:r>
              <a:rPr lang="en-US" dirty="0" smtClean="0"/>
              <a:t> on all fruits.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307080"/>
            <a:ext cx="4533079" cy="327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823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Eriastrum</a:t>
            </a:r>
            <a:r>
              <a:rPr lang="en-US" i="1" dirty="0" smtClean="0"/>
              <a:t> </a:t>
            </a:r>
            <a:r>
              <a:rPr lang="en-US" i="1" dirty="0" err="1" smtClean="0"/>
              <a:t>diffusum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643731"/>
            <a:ext cx="5111750" cy="51117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ERDI2</a:t>
            </a:r>
            <a:endParaRPr lang="en-US" dirty="0" smtClean="0"/>
          </a:p>
          <a:p>
            <a:r>
              <a:rPr lang="en-US" dirty="0"/>
              <a:t>Common Name: Miniature </a:t>
            </a:r>
            <a:r>
              <a:rPr lang="en-US" dirty="0" smtClean="0"/>
              <a:t>woolly-star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Boraginaceae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Open </a:t>
            </a:r>
            <a:r>
              <a:rPr lang="en-US" dirty="0"/>
              <a:t>sites, desert </a:t>
            </a:r>
            <a:r>
              <a:rPr lang="en-US" dirty="0" err="1"/>
              <a:t>shrublands</a:t>
            </a:r>
            <a:r>
              <a:rPr lang="en-US" dirty="0"/>
              <a:t>, sagebrush, pinyon-juniper woodland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b="1" dirty="0"/>
              <a:t>PLANT</a:t>
            </a:r>
            <a:r>
              <a:rPr lang="en-US" dirty="0"/>
              <a:t>: Annual 3-35 cm tall, erect and simple to diffusely branching. </a:t>
            </a:r>
            <a:r>
              <a:rPr lang="en-US" b="1" dirty="0"/>
              <a:t>LEAVES</a:t>
            </a:r>
            <a:r>
              <a:rPr lang="en-US" dirty="0"/>
              <a:t>: </a:t>
            </a:r>
            <a:r>
              <a:rPr lang="en-US" dirty="0" err="1"/>
              <a:t>subglabrous</a:t>
            </a:r>
            <a:r>
              <a:rPr lang="en-US" dirty="0"/>
              <a:t> to sparsely woolly, entire or with 1-2 pairs of lobes near the base of the rachis, 1-3 cm long.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4229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Ipomopsis </a:t>
            </a:r>
            <a:r>
              <a:rPr lang="en-US" i="1" dirty="0" err="1" smtClean="0"/>
              <a:t>longiflora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240"/>
            <a:ext cx="4572000" cy="304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IPLO2</a:t>
            </a:r>
            <a:endParaRPr lang="en-US" dirty="0" smtClean="0"/>
          </a:p>
          <a:p>
            <a:r>
              <a:rPr lang="en-US" dirty="0"/>
              <a:t>Common Name: Blue </a:t>
            </a:r>
            <a:r>
              <a:rPr lang="en-US" dirty="0" smtClean="0"/>
              <a:t>trumpets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Polemoniaceae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</a:t>
            </a:r>
          </a:p>
          <a:p>
            <a:r>
              <a:rPr lang="en-US" dirty="0" smtClean="0"/>
              <a:t>Description: </a:t>
            </a:r>
            <a:r>
              <a:rPr lang="en-US" b="1" dirty="0"/>
              <a:t>PLANT</a:t>
            </a:r>
            <a:r>
              <a:rPr lang="en-US" dirty="0"/>
              <a:t>: Annual in AZ or biennial, 25-100 cm tall, simple to branched; stems glabrous to sparsely short pubescent. </a:t>
            </a:r>
            <a:r>
              <a:rPr lang="en-US" b="1" dirty="0"/>
              <a:t>LEAVES</a:t>
            </a:r>
            <a:r>
              <a:rPr lang="en-US" dirty="0"/>
              <a:t>: glabrous to sparsely short </a:t>
            </a:r>
            <a:r>
              <a:rPr lang="en-US" dirty="0" err="1"/>
              <a:t>pilose</a:t>
            </a:r>
            <a:r>
              <a:rPr lang="en-US" dirty="0"/>
              <a:t>, deeply lobed. </a:t>
            </a:r>
            <a:r>
              <a:rPr lang="en-US" b="1" dirty="0"/>
              <a:t>INFLORESCENCE</a:t>
            </a:r>
            <a:r>
              <a:rPr lang="en-US" dirty="0"/>
              <a:t>: diffuse, with 1-3, </a:t>
            </a:r>
            <a:r>
              <a:rPr lang="en-US" dirty="0" err="1"/>
              <a:t>subsessile</a:t>
            </a:r>
            <a:r>
              <a:rPr lang="en-US" dirty="0"/>
              <a:t> to long </a:t>
            </a:r>
            <a:r>
              <a:rPr lang="en-US" dirty="0" err="1"/>
              <a:t>pedicelled</a:t>
            </a:r>
            <a:r>
              <a:rPr lang="en-US" dirty="0"/>
              <a:t> flowers at tips of branches.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819400"/>
            <a:ext cx="4114304" cy="410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62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err="1" smtClean="0"/>
              <a:t>Muhlenbergia</a:t>
            </a:r>
            <a:r>
              <a:rPr lang="en-US" i="1" dirty="0" smtClean="0"/>
              <a:t> </a:t>
            </a:r>
            <a:r>
              <a:rPr lang="en-US" i="1" dirty="0" err="1" smtClean="0"/>
              <a:t>porteri</a:t>
            </a:r>
            <a:r>
              <a:rPr lang="en-US" i="1" dirty="0" smtClean="0"/>
              <a:t/>
            </a:r>
            <a:br>
              <a:rPr lang="en-US" i="1" dirty="0" smtClean="0"/>
            </a:br>
            <a:endParaRPr lang="en-US" i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228600"/>
            <a:ext cx="3165803" cy="3161406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Common name: Bush muhly</a:t>
            </a:r>
          </a:p>
          <a:p>
            <a:r>
              <a:rPr lang="en-US" dirty="0" smtClean="0"/>
              <a:t>USDA code: MUPO2</a:t>
            </a:r>
          </a:p>
          <a:p>
            <a:r>
              <a:rPr lang="en-US" dirty="0"/>
              <a:t>Family: </a:t>
            </a:r>
            <a:r>
              <a:rPr lang="en-US" dirty="0" err="1"/>
              <a:t>Poaceae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 smtClean="0">
                <a:effectLst/>
              </a:rPr>
              <a:t>grows among boulders on rocky slopes and on cliffs, and in dry arroyos, desert flats, and grasslands, frequently in the protection of shrubs, at elevations of 600-1700 m.</a:t>
            </a:r>
          </a:p>
          <a:p>
            <a:endParaRPr lang="en-US" dirty="0"/>
          </a:p>
          <a:p>
            <a:r>
              <a:rPr lang="en-US" dirty="0" smtClean="0"/>
              <a:t>Description: </a:t>
            </a:r>
            <a:r>
              <a:rPr lang="en-US" dirty="0" smtClean="0">
                <a:effectLst/>
              </a:rPr>
              <a:t>perennial; loosely </a:t>
            </a:r>
            <a:r>
              <a:rPr lang="en-US" dirty="0" err="1" smtClean="0">
                <a:effectLst/>
              </a:rPr>
              <a:t>cespitose</a:t>
            </a:r>
            <a:r>
              <a:rPr lang="en-US" dirty="0" smtClean="0">
                <a:effectLst/>
              </a:rPr>
              <a:t> from a knotty base, not rhizomatous, distinctly bushy in appearance. Purple to yellow stems, anthers, and leaves.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889667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025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Sanvitalia</a:t>
            </a:r>
            <a:r>
              <a:rPr lang="en-US" i="1" dirty="0" smtClean="0"/>
              <a:t> </a:t>
            </a:r>
            <a:r>
              <a:rPr lang="en-US" i="1" dirty="0" err="1" smtClean="0"/>
              <a:t>abertii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48" y="38100"/>
            <a:ext cx="3121152" cy="312115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SAAB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Abert’s</a:t>
            </a:r>
            <a:r>
              <a:rPr lang="en-US" dirty="0"/>
              <a:t> </a:t>
            </a:r>
            <a:r>
              <a:rPr lang="en-US" dirty="0" smtClean="0"/>
              <a:t>dome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dry slopes</a:t>
            </a:r>
          </a:p>
          <a:p>
            <a:r>
              <a:rPr lang="en-US" dirty="0" err="1" smtClean="0"/>
              <a:t>Description:</a:t>
            </a:r>
            <a:r>
              <a:rPr lang="en-US" dirty="0" err="1"/>
              <a:t>Slender</a:t>
            </a:r>
            <a:r>
              <a:rPr lang="en-US" dirty="0"/>
              <a:t> annual forb &lt;20 cm; stems spreading or erect, simple to much-branched, strigose </a:t>
            </a:r>
            <a:r>
              <a:rPr lang="en-US" b="1" dirty="0"/>
              <a:t>Leaves</a:t>
            </a:r>
            <a:r>
              <a:rPr lang="en-US" dirty="0"/>
              <a:t>: simple, opposite, lanceolate or lance-linear, sessile or short-</a:t>
            </a:r>
            <a:r>
              <a:rPr lang="en-US" dirty="0" err="1"/>
              <a:t>petioled</a:t>
            </a:r>
            <a:r>
              <a:rPr lang="en-US" dirty="0"/>
              <a:t>, 2-5 cm, acute, scabrous </a:t>
            </a:r>
            <a:r>
              <a:rPr lang="en-US" b="1" dirty="0"/>
              <a:t>INFLORESCENCE</a:t>
            </a:r>
            <a:r>
              <a:rPr lang="en-US" dirty="0"/>
              <a:t>: primary inflorescence a head, each resembling a flower; heads radiate, generally in cymes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43200"/>
            <a:ext cx="3121152" cy="31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842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Bahia </a:t>
            </a:r>
            <a:r>
              <a:rPr lang="en-US" i="1" dirty="0" err="1" smtClean="0"/>
              <a:t>pedata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4" r="14311"/>
          <a:stretch/>
        </p:blipFill>
        <p:spPr>
          <a:xfrm>
            <a:off x="6477000" y="76200"/>
            <a:ext cx="2674620" cy="49632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BAPE</a:t>
            </a:r>
            <a:endParaRPr lang="en-US" dirty="0" smtClean="0"/>
          </a:p>
          <a:p>
            <a:r>
              <a:rPr lang="en-US" dirty="0"/>
              <a:t>Common Name: Blunt-scale </a:t>
            </a:r>
            <a:r>
              <a:rPr lang="en-US" dirty="0" err="1" smtClean="0"/>
              <a:t>bahia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Habitat:</a:t>
            </a:r>
            <a:r>
              <a:rPr lang="en-US" dirty="0" err="1"/>
              <a:t>Sandy</a:t>
            </a:r>
            <a:r>
              <a:rPr lang="en-US" dirty="0"/>
              <a:t> soils, limestone, openings in grasslands and pinyon-juniper woodlands</a:t>
            </a:r>
            <a:endParaRPr lang="en-US" dirty="0" smtClean="0"/>
          </a:p>
          <a:p>
            <a:r>
              <a:rPr lang="en-US" dirty="0" err="1" smtClean="0"/>
              <a:t>Description:</a:t>
            </a:r>
            <a:r>
              <a:rPr lang="en-US" b="1" dirty="0" err="1"/>
              <a:t>Annuals</a:t>
            </a:r>
            <a:r>
              <a:rPr lang="en-US" b="1" dirty="0"/>
              <a:t> or biennials,</a:t>
            </a:r>
            <a:r>
              <a:rPr lang="en-US" dirty="0"/>
              <a:t> 15-70(-120+) cm. </a:t>
            </a:r>
            <a:r>
              <a:rPr lang="en-US" b="1" dirty="0"/>
              <a:t>Stems</a:t>
            </a:r>
            <a:r>
              <a:rPr lang="en-US" dirty="0"/>
              <a:t> mostly erect. </a:t>
            </a:r>
            <a:r>
              <a:rPr lang="en-US" b="1" dirty="0"/>
              <a:t>Leaves</a:t>
            </a:r>
            <a:r>
              <a:rPr lang="en-US" dirty="0"/>
              <a:t> all or mostly alternate (</a:t>
            </a:r>
            <a:r>
              <a:rPr lang="en-US" dirty="0" err="1"/>
              <a:t>proximalmost</a:t>
            </a:r>
            <a:r>
              <a:rPr lang="en-US" dirty="0"/>
              <a:t> sometimes opposite); blades simple or 1-2-ternately lobed, lobes ovate or obovate to lanceolate or oblanceolate, 2-25 × 1-6(-8) mm, faces sparsely </a:t>
            </a:r>
            <a:r>
              <a:rPr lang="en-US" dirty="0" err="1"/>
              <a:t>scabrellous</a:t>
            </a:r>
            <a:r>
              <a:rPr lang="en-US" dirty="0"/>
              <a:t>, usually gland-dotted as well.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114800"/>
            <a:ext cx="27432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40" y="152400"/>
            <a:ext cx="3421800" cy="22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899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Lepidium</a:t>
            </a:r>
            <a:r>
              <a:rPr lang="en-US" i="1" dirty="0" smtClean="0"/>
              <a:t> </a:t>
            </a:r>
            <a:r>
              <a:rPr lang="en-US" i="1" dirty="0" err="1" smtClean="0"/>
              <a:t>lasiocarpum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0" y="30480"/>
            <a:ext cx="3206750" cy="32067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4229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USDA Code: LELA</a:t>
            </a:r>
            <a:endParaRPr lang="en-US" dirty="0" smtClean="0"/>
          </a:p>
          <a:p>
            <a:r>
              <a:rPr lang="en-US" dirty="0"/>
              <a:t>Common Name: Wright’s </a:t>
            </a:r>
            <a:r>
              <a:rPr lang="en-US" dirty="0" err="1" smtClean="0"/>
              <a:t>pepperweed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Brassicaceae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Habitat:</a:t>
            </a:r>
            <a:r>
              <a:rPr lang="en-US" dirty="0" err="1"/>
              <a:t>Beaches</a:t>
            </a:r>
            <a:r>
              <a:rPr lang="en-US" dirty="0"/>
              <a:t>, tidal shores, saline soils, roadsides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dirty="0"/>
              <a:t>Annual forb usually less than 20 cm, ± glabrous, grayish, </a:t>
            </a:r>
            <a:r>
              <a:rPr lang="en-US" dirty="0" err="1"/>
              <a:t>rhizomed</a:t>
            </a:r>
            <a:r>
              <a:rPr lang="en-US" dirty="0"/>
              <a:t>; stems much-branched </a:t>
            </a:r>
            <a:r>
              <a:rPr lang="en-US" b="1" dirty="0"/>
              <a:t>Leaves</a:t>
            </a:r>
            <a:r>
              <a:rPr lang="en-US" dirty="0"/>
              <a:t>: leaves alternate, </a:t>
            </a:r>
            <a:r>
              <a:rPr lang="en-US" dirty="0" err="1"/>
              <a:t>pinnatifid</a:t>
            </a:r>
            <a:r>
              <a:rPr lang="en-US" dirty="0"/>
              <a:t> to entire; basal &lt; 3 </a:t>
            </a:r>
            <a:r>
              <a:rPr lang="en-US" dirty="0" err="1"/>
              <a:t>dm</a:t>
            </a:r>
            <a:r>
              <a:rPr lang="en-US" dirty="0"/>
              <a:t>, 6-8 cm wide, toothed, long-</a:t>
            </a:r>
            <a:r>
              <a:rPr lang="en-US" dirty="0" err="1"/>
              <a:t>petioled</a:t>
            </a:r>
            <a:r>
              <a:rPr lang="en-US" dirty="0"/>
              <a:t>; </a:t>
            </a:r>
            <a:r>
              <a:rPr lang="en-US" dirty="0" err="1"/>
              <a:t>cauline</a:t>
            </a:r>
            <a:r>
              <a:rPr lang="en-US" dirty="0"/>
              <a:t> reduced but many 1-4 cm wide, lower </a:t>
            </a:r>
            <a:r>
              <a:rPr lang="en-US" dirty="0" err="1"/>
              <a:t>petioled</a:t>
            </a:r>
            <a:r>
              <a:rPr lang="en-US" dirty="0"/>
              <a:t>, upper sessile </a:t>
            </a:r>
            <a:r>
              <a:rPr lang="en-US" b="1" dirty="0"/>
              <a:t>INFLORESCENCE</a:t>
            </a:r>
            <a:r>
              <a:rPr lang="en-US" dirty="0"/>
              <a:t>: dense racemes </a:t>
            </a:r>
            <a:r>
              <a:rPr lang="en-US" b="1" dirty="0"/>
              <a:t>Flowers</a:t>
            </a:r>
            <a:r>
              <a:rPr lang="en-US" dirty="0"/>
              <a:t>: small, cream, bisexual; sepals 4, free, &lt; 1 mm, margins wide, white; petals white; stamens 6; ovary 1, superior, chambers generally 2, septum membranous, connecting 2 parietal placentas, style 1, stigma simple or 2-lobed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4384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522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Gutierrezia</a:t>
            </a:r>
            <a:r>
              <a:rPr lang="en-US" i="1" dirty="0" smtClean="0"/>
              <a:t> </a:t>
            </a:r>
            <a:r>
              <a:rPr lang="en-US" i="1" dirty="0" err="1" smtClean="0"/>
              <a:t>sphaerocephala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92" y="0"/>
            <a:ext cx="3169708" cy="475456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GUSP</a:t>
            </a:r>
            <a:endParaRPr lang="en-US" dirty="0" smtClean="0"/>
          </a:p>
          <a:p>
            <a:r>
              <a:rPr lang="en-US" dirty="0"/>
              <a:t>Common Name: Round-head </a:t>
            </a:r>
            <a:r>
              <a:rPr lang="en-US" dirty="0" smtClean="0"/>
              <a:t>snakeweed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Habitat:</a:t>
            </a:r>
            <a:r>
              <a:rPr lang="en-US" dirty="0" err="1"/>
              <a:t>Grasslands</a:t>
            </a:r>
            <a:r>
              <a:rPr lang="en-US" dirty="0"/>
              <a:t>, roadsides, lake edges, alkaline flats with </a:t>
            </a:r>
            <a:r>
              <a:rPr lang="en-US" i="1" dirty="0" err="1"/>
              <a:t>Atriplex</a:t>
            </a:r>
            <a:r>
              <a:rPr lang="en-US" dirty="0"/>
              <a:t>, oak-pine-juniper woodlands, often over gypsum or limestone; </a:t>
            </a:r>
            <a:endParaRPr lang="en-US" dirty="0" smtClean="0"/>
          </a:p>
          <a:p>
            <a:r>
              <a:rPr lang="en-US" dirty="0" err="1" smtClean="0"/>
              <a:t>Description:</a:t>
            </a:r>
            <a:r>
              <a:rPr lang="en-US" b="1" dirty="0" err="1"/>
              <a:t>Annuals</a:t>
            </a:r>
            <a:r>
              <a:rPr lang="en-US" b="1" dirty="0"/>
              <a:t>,</a:t>
            </a:r>
            <a:r>
              <a:rPr lang="en-US" dirty="0"/>
              <a:t> 20-50 cm. </a:t>
            </a:r>
            <a:r>
              <a:rPr lang="en-US" b="1" dirty="0"/>
              <a:t>Stems</a:t>
            </a:r>
            <a:r>
              <a:rPr lang="en-US" dirty="0"/>
              <a:t> minutely, prominently, often sparsely, </a:t>
            </a:r>
            <a:r>
              <a:rPr lang="en-US" dirty="0" err="1"/>
              <a:t>papillate</a:t>
            </a:r>
            <a:r>
              <a:rPr lang="en-US" dirty="0"/>
              <a:t>-scabrous (hairs triangular or </a:t>
            </a:r>
            <a:r>
              <a:rPr lang="en-US" dirty="0" err="1"/>
              <a:t>deltate</a:t>
            </a:r>
            <a:r>
              <a:rPr lang="en-US" dirty="0"/>
              <a:t> to lanceolate, less than 0.1 mm). </a:t>
            </a:r>
            <a:r>
              <a:rPr lang="en-US" b="1" dirty="0"/>
              <a:t>Leaves:</a:t>
            </a:r>
            <a:r>
              <a:rPr lang="en-US" dirty="0"/>
              <a:t> proximal usually absent at flowering; </a:t>
            </a:r>
            <a:r>
              <a:rPr lang="en-US" dirty="0" err="1"/>
              <a:t>cauline</a:t>
            </a:r>
            <a:r>
              <a:rPr lang="en-US" dirty="0"/>
              <a:t> blades 1-nerved, linear, 0.5-1.2 mm wide, little reduced distally. </a:t>
            </a:r>
            <a:r>
              <a:rPr lang="en-US" b="1" dirty="0"/>
              <a:t>Heads</a:t>
            </a:r>
            <a:r>
              <a:rPr lang="en-US" dirty="0"/>
              <a:t> in loose arrays. </a:t>
            </a:r>
            <a:endParaRPr lang="en-US" dirty="0" smtClean="0"/>
          </a:p>
          <a:p>
            <a:r>
              <a:rPr lang="en-US" dirty="0" smtClean="0"/>
              <a:t>More diffuse than GUMI &amp; </a:t>
            </a:r>
            <a:r>
              <a:rPr lang="en-US" dirty="0" err="1" smtClean="0"/>
              <a:t>GUSA2</a:t>
            </a:r>
            <a:r>
              <a:rPr lang="en-US" dirty="0" smtClean="0"/>
              <a:t>; annual.</a:t>
            </a:r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3" r="17250"/>
          <a:stretch/>
        </p:blipFill>
        <p:spPr>
          <a:xfrm>
            <a:off x="3657600" y="2133600"/>
            <a:ext cx="2308860" cy="35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950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Lappula</a:t>
            </a:r>
            <a:r>
              <a:rPr lang="en-US" i="1" dirty="0" smtClean="0"/>
              <a:t> </a:t>
            </a:r>
            <a:r>
              <a:rPr lang="en-US" i="1" dirty="0" err="1" smtClean="0"/>
              <a:t>occidentalis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34" y="76200"/>
            <a:ext cx="4654666" cy="4648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LAOCO</a:t>
            </a:r>
            <a:endParaRPr lang="en-US" dirty="0" smtClean="0"/>
          </a:p>
          <a:p>
            <a:r>
              <a:rPr lang="en-US" dirty="0"/>
              <a:t>Common Name: Spiny </a:t>
            </a:r>
            <a:r>
              <a:rPr lang="en-US" dirty="0" err="1" smtClean="0"/>
              <a:t>sheepbur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Boraginaceae</a:t>
            </a:r>
            <a:endParaRPr lang="en-US" dirty="0" smtClean="0"/>
          </a:p>
          <a:p>
            <a:r>
              <a:rPr lang="en-US" dirty="0" smtClean="0"/>
              <a:t>Habitat: </a:t>
            </a:r>
          </a:p>
          <a:p>
            <a:r>
              <a:rPr lang="en-US" dirty="0" smtClean="0"/>
              <a:t>Description</a:t>
            </a:r>
            <a:r>
              <a:rPr lang="en-US" dirty="0"/>
              <a:t>: Plant: Annual forb 10-40 cm; Leaves: herbage dark green, bristly Flowers: flowers pale blue or white in racemes Fruit: a spiny bur.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Native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1242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160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657600"/>
            <a:ext cx="4417200" cy="29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Hedosyne</a:t>
            </a:r>
            <a:r>
              <a:rPr lang="en-US" i="1" dirty="0" smtClean="0"/>
              <a:t> </a:t>
            </a:r>
            <a:r>
              <a:rPr lang="en-US" i="1" dirty="0" err="1" smtClean="0"/>
              <a:t>ambrosiifolia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632" y="304799"/>
            <a:ext cx="5029202" cy="335280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HEAM11</a:t>
            </a:r>
            <a:endParaRPr lang="en-US" dirty="0" smtClean="0"/>
          </a:p>
          <a:p>
            <a:r>
              <a:rPr lang="en-US" dirty="0"/>
              <a:t>Common Name: Ragged </a:t>
            </a:r>
            <a:r>
              <a:rPr lang="en-US" dirty="0" smtClean="0"/>
              <a:t>marsh-elder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/>
              <a:t>in sandy, </a:t>
            </a:r>
            <a:r>
              <a:rPr lang="en-US" dirty="0" err="1"/>
              <a:t>gypseous</a:t>
            </a:r>
            <a:r>
              <a:rPr lang="en-US" dirty="0"/>
              <a:t>, or calcareous soils; 1000-2000 m</a:t>
            </a:r>
            <a:endParaRPr lang="en-US" dirty="0" smtClean="0"/>
          </a:p>
          <a:p>
            <a:r>
              <a:rPr lang="en-US" dirty="0"/>
              <a:t>Description: Leaves: petioles 5-12(-45) mm; blades 3-5(-9) × 4-5(-8) cm overall, lobes 1-3 mm wide. Peduncles 3-12+ mm. Involucres 2-3+ mm. </a:t>
            </a:r>
            <a:r>
              <a:rPr lang="en-US" dirty="0" err="1"/>
              <a:t>Phyllaries</a:t>
            </a:r>
            <a:r>
              <a:rPr lang="en-US" dirty="0"/>
              <a:t>: outer 5 sparsely strigose or glabrous. </a:t>
            </a:r>
            <a:r>
              <a:rPr lang="en-US" dirty="0" err="1"/>
              <a:t>Paleae</a:t>
            </a:r>
            <a:r>
              <a:rPr lang="en-US" dirty="0"/>
              <a:t> 1-1.5 mm. Functionally staminate florets: corollas 1.5-2 mm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3946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Amaranthus</a:t>
            </a:r>
            <a:r>
              <a:rPr lang="en-US" i="1" dirty="0" smtClean="0"/>
              <a:t> </a:t>
            </a:r>
            <a:r>
              <a:rPr lang="en-US" i="1" dirty="0" err="1" smtClean="0"/>
              <a:t>acanthochiton</a:t>
            </a:r>
            <a:r>
              <a:rPr lang="en-US" i="1" dirty="0" smtClean="0"/>
              <a:t> 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52400"/>
            <a:ext cx="4572000" cy="304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4229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USDA Code: AMAC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Greenstripe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Amaranthaceae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Habitat: Flowering summer-fall. Sandy areas, sand dunes, riverbanks, disturbed habitats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b="1" dirty="0"/>
              <a:t>Plants</a:t>
            </a:r>
            <a:r>
              <a:rPr lang="en-US" dirty="0"/>
              <a:t> glabrous or glabrescent. </a:t>
            </a:r>
            <a:r>
              <a:rPr lang="en-US" b="1" dirty="0"/>
              <a:t>Stems</a:t>
            </a:r>
            <a:r>
              <a:rPr lang="en-US" dirty="0"/>
              <a:t> erect, much-branched, 0.1-0.8 m; proximal branches ascending. </a:t>
            </a:r>
            <a:r>
              <a:rPr lang="en-US" b="1" dirty="0"/>
              <a:t>Leaves:</a:t>
            </a:r>
            <a:r>
              <a:rPr lang="en-US" dirty="0"/>
              <a:t> petiole shorter than blade; blade narrowly linear-lanceolate to linear, 2-8 × 0.2-1.2(-1.7) cm, base narrowly cuneate to narrowly </a:t>
            </a:r>
            <a:r>
              <a:rPr lang="en-US" dirty="0" err="1"/>
              <a:t>decurrent</a:t>
            </a:r>
            <a:r>
              <a:rPr lang="en-US" dirty="0"/>
              <a:t>, margins </a:t>
            </a:r>
            <a:r>
              <a:rPr lang="en-US" dirty="0" err="1"/>
              <a:t>erose</a:t>
            </a:r>
            <a:r>
              <a:rPr lang="en-US" dirty="0"/>
              <a:t>, crispate, or irregularly undulate, apex acute to </a:t>
            </a:r>
            <a:r>
              <a:rPr lang="en-US" dirty="0" err="1"/>
              <a:t>subobtuse</a:t>
            </a:r>
            <a:r>
              <a:rPr lang="en-US" dirty="0"/>
              <a:t>. </a:t>
            </a:r>
            <a:r>
              <a:rPr lang="en-US" b="1" dirty="0"/>
              <a:t>Inflorescences</a:t>
            </a:r>
            <a:r>
              <a:rPr lang="en-US" dirty="0"/>
              <a:t> terminal spikes, erect, usually stiff. </a:t>
            </a:r>
            <a:r>
              <a:rPr lang="en-US" b="1" dirty="0"/>
              <a:t>Bracts</a:t>
            </a:r>
            <a:r>
              <a:rPr lang="en-US" dirty="0"/>
              <a:t> completely enfolding flower; of </a:t>
            </a:r>
            <a:r>
              <a:rPr lang="en-US" dirty="0" err="1"/>
              <a:t>pistillate</a:t>
            </a:r>
            <a:r>
              <a:rPr lang="en-US" dirty="0"/>
              <a:t> flowers with prominent </a:t>
            </a:r>
            <a:r>
              <a:rPr lang="en-US" dirty="0" err="1"/>
              <a:t>excurrent</a:t>
            </a:r>
            <a:r>
              <a:rPr lang="en-US" dirty="0"/>
              <a:t> midrib, venation distinct, </a:t>
            </a:r>
            <a:endParaRPr lang="en-US" dirty="0" smtClean="0"/>
          </a:p>
          <a:p>
            <a:r>
              <a:rPr lang="en-US" dirty="0" smtClean="0"/>
              <a:t>Compared </a:t>
            </a:r>
            <a:r>
              <a:rPr lang="en-US" dirty="0" smtClean="0"/>
              <a:t>with </a:t>
            </a:r>
            <a:r>
              <a:rPr lang="en-US" dirty="0" err="1" smtClean="0"/>
              <a:t>AMPA</a:t>
            </a:r>
            <a:r>
              <a:rPr lang="en-US" dirty="0" smtClean="0"/>
              <a:t>, has </a:t>
            </a:r>
            <a:r>
              <a:rPr lang="en-US" dirty="0" smtClean="0"/>
              <a:t>more lanceolate </a:t>
            </a:r>
            <a:r>
              <a:rPr lang="en-US" dirty="0" smtClean="0"/>
              <a:t>leaves</a:t>
            </a:r>
            <a:r>
              <a:rPr lang="en-US" dirty="0" smtClean="0"/>
              <a:t>, prickly fruits, and usually found on loose sand.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2004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854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Proboscidea</a:t>
            </a:r>
            <a:r>
              <a:rPr lang="en-US" i="1" dirty="0" smtClean="0"/>
              <a:t> </a:t>
            </a:r>
            <a:r>
              <a:rPr lang="en-US" i="1" dirty="0" err="1" smtClean="0"/>
              <a:t>parviflora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20" y="-22860"/>
            <a:ext cx="2392680" cy="304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PRPA2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Wooton’s</a:t>
            </a:r>
            <a:r>
              <a:rPr lang="en-US" dirty="0"/>
              <a:t> </a:t>
            </a:r>
            <a:r>
              <a:rPr lang="en-US" dirty="0" smtClean="0"/>
              <a:t>devil’s claw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Martyniaceae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</a:t>
            </a:r>
          </a:p>
          <a:p>
            <a:r>
              <a:rPr lang="en-US" dirty="0" smtClean="0"/>
              <a:t>Description: Erect </a:t>
            </a:r>
            <a:r>
              <a:rPr lang="en-US" dirty="0"/>
              <a:t>or spreading annual to 2.5 m across and 1 m high. </a:t>
            </a:r>
            <a:r>
              <a:rPr lang="en-US" b="1" dirty="0"/>
              <a:t>LEAVES</a:t>
            </a:r>
            <a:r>
              <a:rPr lang="en-US" dirty="0"/>
              <a:t>: simple; petioles to 25 cm long or more; blades broadly triangular-ovate to </a:t>
            </a:r>
            <a:r>
              <a:rPr lang="en-US" dirty="0" err="1"/>
              <a:t>subobicular</a:t>
            </a:r>
            <a:r>
              <a:rPr lang="en-US" dirty="0"/>
              <a:t>-ovate, cordate or </a:t>
            </a:r>
            <a:r>
              <a:rPr lang="en-US" dirty="0" err="1"/>
              <a:t>inequilateral</a:t>
            </a:r>
            <a:r>
              <a:rPr lang="en-US" dirty="0"/>
              <a:t>, rounded to obtuse at apex, to 25 cm long and nearly as broad, the margins entire to shallowly 3- to 7-lobed, the sinuses obtuse, denticulate. </a:t>
            </a:r>
            <a:r>
              <a:rPr lang="en-US" b="1" dirty="0"/>
              <a:t>INFLORESCENCE</a:t>
            </a:r>
            <a:r>
              <a:rPr lang="en-US" dirty="0"/>
              <a:t>: slender racemes to 2.5 </a:t>
            </a:r>
            <a:r>
              <a:rPr lang="en-US" dirty="0" err="1"/>
              <a:t>dm</a:t>
            </a:r>
            <a:r>
              <a:rPr lang="en-US" dirty="0"/>
              <a:t> long at maturity.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Native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438400"/>
            <a:ext cx="3429001" cy="34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889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Rafinesquia</a:t>
            </a:r>
            <a:r>
              <a:rPr lang="en-US" i="1" dirty="0" smtClean="0"/>
              <a:t> </a:t>
            </a:r>
            <a:r>
              <a:rPr lang="en-US" i="1" dirty="0" err="1" smtClean="0"/>
              <a:t>neomexicana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0"/>
            <a:ext cx="3352800" cy="453745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RANE</a:t>
            </a:r>
            <a:endParaRPr lang="en-US" dirty="0" smtClean="0"/>
          </a:p>
          <a:p>
            <a:r>
              <a:rPr lang="en-US" dirty="0"/>
              <a:t>Common Name: Desert </a:t>
            </a:r>
            <a:r>
              <a:rPr lang="en-US" dirty="0" smtClean="0"/>
              <a:t>chicory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Gravelly </a:t>
            </a:r>
            <a:r>
              <a:rPr lang="en-US" dirty="0"/>
              <a:t>and sandy desert soils, often partially supported in branches of shrubs</a:t>
            </a:r>
            <a:endParaRPr lang="en-US" dirty="0" smtClean="0"/>
          </a:p>
          <a:p>
            <a:r>
              <a:rPr lang="en-US" dirty="0" err="1" smtClean="0"/>
              <a:t>Description:</a:t>
            </a:r>
            <a:r>
              <a:rPr lang="en-US" dirty="0" err="1"/>
              <a:t>Annual</a:t>
            </a:r>
            <a:r>
              <a:rPr lang="en-US" dirty="0"/>
              <a:t>, glabrous; sap milky; stems erect, 1-several from base, 1-4 </a:t>
            </a:r>
            <a:r>
              <a:rPr lang="en-US" dirty="0" err="1"/>
              <a:t>dm</a:t>
            </a:r>
            <a:r>
              <a:rPr lang="en-US" dirty="0"/>
              <a:t>, in larger plants generally &lt; 5 mm </a:t>
            </a:r>
            <a:r>
              <a:rPr lang="en-US" dirty="0" err="1"/>
              <a:t>diam</a:t>
            </a:r>
            <a:r>
              <a:rPr lang="en-US" dirty="0"/>
              <a:t> near base </a:t>
            </a:r>
            <a:r>
              <a:rPr lang="en-US" b="1" dirty="0"/>
              <a:t>Leaves</a:t>
            </a:r>
            <a:r>
              <a:rPr lang="en-US" dirty="0"/>
              <a:t>: basal and </a:t>
            </a:r>
            <a:r>
              <a:rPr lang="en-US" dirty="0" err="1"/>
              <a:t>cauline</a:t>
            </a:r>
            <a:r>
              <a:rPr lang="en-US" dirty="0"/>
              <a:t>, alternate, 3-15 cm, dentate or ± narrowly lobed </a:t>
            </a:r>
            <a:r>
              <a:rPr lang="en-US" b="1" dirty="0"/>
              <a:t>INFLORESCENCE</a:t>
            </a:r>
            <a:r>
              <a:rPr lang="en-US" dirty="0"/>
              <a:t>: primary inflorescence a head, each resembling a flower; heads generally 1-5 per stem, </a:t>
            </a:r>
            <a:r>
              <a:rPr lang="en-US" dirty="0" err="1"/>
              <a:t>ligulate</a:t>
            </a:r>
            <a:r>
              <a:rPr lang="en-US" dirty="0"/>
              <a:t>; peduncles 2-8(15) cm; involucres generally 17-30 mm; </a:t>
            </a:r>
            <a:r>
              <a:rPr lang="en-US" dirty="0" err="1"/>
              <a:t>phyllaries</a:t>
            </a:r>
            <a:r>
              <a:rPr lang="en-US" dirty="0"/>
              <a:t> in 3-4 </a:t>
            </a:r>
            <a:r>
              <a:rPr lang="en-US" dirty="0" smtClean="0"/>
              <a:t>series.</a:t>
            </a:r>
          </a:p>
          <a:p>
            <a:r>
              <a:rPr lang="en-US" dirty="0" smtClean="0"/>
              <a:t>Native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743200"/>
            <a:ext cx="2769120" cy="276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839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Malacothrix</a:t>
            </a:r>
            <a:r>
              <a:rPr lang="en-US" i="1" dirty="0" smtClean="0"/>
              <a:t> </a:t>
            </a:r>
            <a:r>
              <a:rPr lang="en-US" i="1" dirty="0" err="1" smtClean="0"/>
              <a:t>fendleri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8600"/>
            <a:ext cx="3511550" cy="23410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270500"/>
          </a:xfrm>
        </p:spPr>
        <p:txBody>
          <a:bodyPr>
            <a:normAutofit/>
          </a:bodyPr>
          <a:lstStyle/>
          <a:p>
            <a:r>
              <a:rPr lang="en-US" dirty="0"/>
              <a:t>USDA Code: MAFE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Fendler’s</a:t>
            </a:r>
            <a:r>
              <a:rPr lang="en-US" dirty="0"/>
              <a:t> </a:t>
            </a:r>
            <a:r>
              <a:rPr lang="en-US" dirty="0" smtClean="0"/>
              <a:t>desert-dandelion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Habitat:</a:t>
            </a:r>
            <a:r>
              <a:rPr lang="en-US" dirty="0" err="1"/>
              <a:t>Grasslands</a:t>
            </a:r>
            <a:r>
              <a:rPr lang="en-US" dirty="0"/>
              <a:t>, pinyon-juniper woodlands, creosote bush associations</a:t>
            </a:r>
            <a:endParaRPr lang="en-US" dirty="0" smtClean="0"/>
          </a:p>
          <a:p>
            <a:r>
              <a:rPr lang="en-US" dirty="0" err="1" smtClean="0"/>
              <a:t>Description:</a:t>
            </a:r>
            <a:r>
              <a:rPr lang="en-US" b="1" dirty="0" err="1"/>
              <a:t>Annuals</a:t>
            </a:r>
            <a:r>
              <a:rPr lang="en-US" b="1" dirty="0"/>
              <a:t>,</a:t>
            </a:r>
            <a:r>
              <a:rPr lang="en-US" dirty="0"/>
              <a:t> 3-15(-25+) cm. </a:t>
            </a:r>
            <a:r>
              <a:rPr lang="en-US" b="1" dirty="0"/>
              <a:t>Stems</a:t>
            </a:r>
            <a:r>
              <a:rPr lang="en-US" dirty="0"/>
              <a:t> (1-)3-8, ± decumbent or spreading-ascending, branched proximally and distally, glaucous or glabrous. </a:t>
            </a:r>
            <a:r>
              <a:rPr lang="en-US" b="1" dirty="0" err="1"/>
              <a:t>Cauline</a:t>
            </a:r>
            <a:r>
              <a:rPr lang="en-US" b="1" dirty="0"/>
              <a:t> leaves:</a:t>
            </a:r>
            <a:r>
              <a:rPr lang="en-US" dirty="0"/>
              <a:t> proximal elliptic to oblong-oblanceolate, sometimes pinnately lobed (lobes 2-4+ pairs, oblong to triangular, unequal, apices acute), not fleshy, ultimate margins usually dentate, faces glabrous; distal reduced (narrowly triangular to linear or filiform, margins dentate or entire). 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514600"/>
            <a:ext cx="4682700" cy="312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81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Pleuraphis</a:t>
            </a:r>
            <a:r>
              <a:rPr lang="en-US" i="1" dirty="0" smtClean="0"/>
              <a:t> </a:t>
            </a:r>
            <a:r>
              <a:rPr lang="en-US" i="1" dirty="0" err="1" smtClean="0"/>
              <a:t>mutica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643731"/>
            <a:ext cx="5111750" cy="51117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USDA code: PLMU3</a:t>
            </a:r>
          </a:p>
          <a:p>
            <a:r>
              <a:rPr lang="en-US" dirty="0" smtClean="0"/>
              <a:t>Common name: </a:t>
            </a:r>
            <a:r>
              <a:rPr lang="en-US" dirty="0" err="1" smtClean="0"/>
              <a:t>Tobosa</a:t>
            </a:r>
            <a:endParaRPr lang="en-US" dirty="0" smtClean="0"/>
          </a:p>
          <a:p>
            <a:r>
              <a:rPr lang="en-US" dirty="0"/>
              <a:t>Family: </a:t>
            </a:r>
            <a:r>
              <a:rPr lang="en-US" dirty="0" err="1" smtClean="0"/>
              <a:t>Poaceae</a:t>
            </a:r>
            <a:endParaRPr lang="en-US" dirty="0" smtClean="0"/>
          </a:p>
          <a:p>
            <a:r>
              <a:rPr lang="en-US" dirty="0" smtClean="0"/>
              <a:t>Previous names: </a:t>
            </a:r>
            <a:r>
              <a:rPr lang="en-US" i="1" dirty="0" err="1" smtClean="0"/>
              <a:t>Hilaria</a:t>
            </a:r>
            <a:r>
              <a:rPr lang="en-US" i="1" dirty="0" smtClean="0"/>
              <a:t> </a:t>
            </a:r>
            <a:r>
              <a:rPr lang="en-US" i="1" dirty="0" err="1" smtClean="0"/>
              <a:t>mutica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Habitat: </a:t>
            </a:r>
            <a:r>
              <a:rPr lang="en-US" b="1" dirty="0" smtClean="0">
                <a:effectLst/>
              </a:rPr>
              <a:t>Plant</a:t>
            </a:r>
            <a:r>
              <a:rPr lang="en-US" dirty="0" smtClean="0">
                <a:effectLst/>
              </a:rPr>
              <a:t>: Rhizomatous perennial grass 30-60 cm, culms bending at middle nodes; leaf blades 2-15 cm, mostly scabrous on both sides; Inflorescence a terminal </a:t>
            </a:r>
            <a:r>
              <a:rPr lang="en-US" dirty="0" err="1" smtClean="0">
                <a:effectLst/>
              </a:rPr>
              <a:t>spikelike</a:t>
            </a:r>
            <a:r>
              <a:rPr lang="en-US" dirty="0" smtClean="0">
                <a:effectLst/>
              </a:rPr>
              <a:t> panicle 4-8 cm long, of reduced, disarticulating branches; each branch with three </a:t>
            </a:r>
            <a:r>
              <a:rPr lang="en-US" dirty="0" err="1" smtClean="0">
                <a:effectLst/>
              </a:rPr>
              <a:t>spikelets</a:t>
            </a:r>
            <a:r>
              <a:rPr lang="en-US" dirty="0" smtClean="0">
                <a:effectLst/>
              </a:rPr>
              <a:t>. 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Decription</a:t>
            </a:r>
            <a:r>
              <a:rPr lang="en-US" dirty="0" smtClean="0"/>
              <a:t>: </a:t>
            </a:r>
            <a:r>
              <a:rPr lang="en-US" dirty="0" smtClean="0">
                <a:effectLst/>
              </a:rPr>
              <a:t>level upland areas and desert valleys subject to occasional flooding but lacking permanent streams</a:t>
            </a:r>
          </a:p>
          <a:p>
            <a:endParaRPr lang="en-US" dirty="0"/>
          </a:p>
          <a:p>
            <a:r>
              <a:rPr lang="en-US" dirty="0" smtClean="0">
                <a:effectLst/>
              </a:rPr>
              <a:t>Native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3250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Lappula</a:t>
            </a:r>
            <a:r>
              <a:rPr lang="en-US" i="1" dirty="0" smtClean="0"/>
              <a:t> </a:t>
            </a:r>
            <a:r>
              <a:rPr lang="en-US" i="1" dirty="0" err="1" smtClean="0"/>
              <a:t>occidentalis</a:t>
            </a:r>
            <a:r>
              <a:rPr lang="en-US" i="1" dirty="0" smtClean="0"/>
              <a:t> var. </a:t>
            </a:r>
            <a:r>
              <a:rPr lang="en-US" i="1" dirty="0" err="1" smtClean="0"/>
              <a:t>cupulata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0"/>
            <a:ext cx="3282950" cy="327839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LAOCC</a:t>
            </a:r>
            <a:endParaRPr lang="en-US" dirty="0" smtClean="0"/>
          </a:p>
          <a:p>
            <a:r>
              <a:rPr lang="en-US" dirty="0"/>
              <a:t>Common Name: Spiny </a:t>
            </a:r>
            <a:r>
              <a:rPr lang="en-US" dirty="0" err="1" smtClean="0"/>
              <a:t>sheepbur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Boraginaceae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</a:t>
            </a:r>
          </a:p>
          <a:p>
            <a:r>
              <a:rPr lang="en-US" dirty="0" err="1" smtClean="0"/>
              <a:t>Description:</a:t>
            </a:r>
            <a:r>
              <a:rPr lang="en-US" dirty="0" err="1"/>
              <a:t>Annual</a:t>
            </a:r>
            <a:r>
              <a:rPr lang="en-US" dirty="0"/>
              <a:t> forb 10-40 cm; </a:t>
            </a:r>
            <a:r>
              <a:rPr lang="en-US" b="1" dirty="0"/>
              <a:t>Leaves</a:t>
            </a:r>
            <a:r>
              <a:rPr lang="en-US" dirty="0"/>
              <a:t>: herbage dark green, bristly </a:t>
            </a:r>
            <a:r>
              <a:rPr lang="en-US" b="1" dirty="0"/>
              <a:t>Flowers</a:t>
            </a:r>
            <a:r>
              <a:rPr lang="en-US" dirty="0"/>
              <a:t>: flowers pale blue or white in racemes </a:t>
            </a:r>
            <a:r>
              <a:rPr lang="en-US" b="1" dirty="0"/>
              <a:t>Fruit</a:t>
            </a:r>
            <a:r>
              <a:rPr lang="en-US" dirty="0"/>
              <a:t>: a spiny bur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276600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730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Heliomeris</a:t>
            </a:r>
            <a:r>
              <a:rPr lang="en-US" i="1" dirty="0" smtClean="0"/>
              <a:t> </a:t>
            </a:r>
            <a:r>
              <a:rPr lang="en-US" i="1" dirty="0" err="1" smtClean="0"/>
              <a:t>longifolia</a:t>
            </a:r>
            <a:r>
              <a:rPr lang="en-US" i="1" dirty="0" smtClean="0"/>
              <a:t> 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2705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USDA Code: </a:t>
            </a:r>
            <a:r>
              <a:rPr lang="en-US" dirty="0" smtClean="0"/>
              <a:t>HELOA2</a:t>
            </a:r>
          </a:p>
          <a:p>
            <a:r>
              <a:rPr lang="en-US" dirty="0"/>
              <a:t>Common Name</a:t>
            </a:r>
            <a:r>
              <a:rPr lang="en-US" dirty="0" smtClean="0"/>
              <a:t>: Annual Goldeneye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r>
              <a:rPr lang="en-US" dirty="0" smtClean="0"/>
              <a:t>Previous names: </a:t>
            </a:r>
            <a:r>
              <a:rPr lang="en-US" i="1" dirty="0" err="1" smtClean="0"/>
              <a:t>Viguiera</a:t>
            </a:r>
            <a:r>
              <a:rPr lang="en-US" i="1" dirty="0" smtClean="0"/>
              <a:t> </a:t>
            </a:r>
            <a:r>
              <a:rPr lang="en-US" i="1" dirty="0" err="1" smtClean="0"/>
              <a:t>longifolia</a:t>
            </a:r>
            <a:endParaRPr lang="en-US" dirty="0" smtClean="0"/>
          </a:p>
          <a:p>
            <a:r>
              <a:rPr lang="en-US" dirty="0" smtClean="0"/>
              <a:t>Habitat</a:t>
            </a:r>
            <a:r>
              <a:rPr lang="en-US" dirty="0" smtClean="0"/>
              <a:t>: </a:t>
            </a:r>
            <a:r>
              <a:rPr lang="en-US" dirty="0" smtClean="0"/>
              <a:t>Rocky slopes.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b="1" dirty="0"/>
              <a:t>Annuals</a:t>
            </a:r>
            <a:r>
              <a:rPr lang="en-US" dirty="0"/>
              <a:t>, 7-15 cm (</a:t>
            </a:r>
            <a:r>
              <a:rPr lang="en-US" dirty="0" err="1"/>
              <a:t>taprooted</a:t>
            </a:r>
            <a:r>
              <a:rPr lang="en-US" dirty="0"/>
              <a:t>). </a:t>
            </a:r>
            <a:r>
              <a:rPr lang="en-US" b="1" dirty="0"/>
              <a:t>Stems</a:t>
            </a:r>
            <a:r>
              <a:rPr lang="en-US" dirty="0"/>
              <a:t> strigose. </a:t>
            </a:r>
            <a:r>
              <a:rPr lang="en-US" b="1" dirty="0"/>
              <a:t>Leaves</a:t>
            </a:r>
            <a:r>
              <a:rPr lang="en-US" dirty="0"/>
              <a:t> usually opposite proximally, sometimes alternate (distal); blades lance-linear to linear, 10-160 × 1.5-8(-12) mm, margins ciliate to </a:t>
            </a:r>
            <a:r>
              <a:rPr lang="en-US" baseline="30000" dirty="0"/>
              <a:t>1</a:t>
            </a:r>
            <a:r>
              <a:rPr lang="en-US" dirty="0"/>
              <a:t>/4 their lengths, hairs mostly less than 0.5 mm, faces strigose to </a:t>
            </a:r>
            <a:r>
              <a:rPr lang="en-US" dirty="0" err="1"/>
              <a:t>strigillose</a:t>
            </a:r>
            <a:r>
              <a:rPr lang="en-US" dirty="0"/>
              <a:t> (hair bases narrowly tuberculate), </a:t>
            </a:r>
            <a:r>
              <a:rPr lang="en-US" dirty="0" err="1"/>
              <a:t>abaxial</a:t>
            </a:r>
            <a:r>
              <a:rPr lang="en-US" dirty="0"/>
              <a:t> often gland-dotted. </a:t>
            </a:r>
            <a:r>
              <a:rPr lang="en-US" b="1" dirty="0"/>
              <a:t>Heads</a:t>
            </a:r>
            <a:r>
              <a:rPr lang="en-US" dirty="0"/>
              <a:t> 6-25+. </a:t>
            </a:r>
            <a:r>
              <a:rPr lang="en-US" b="1" dirty="0"/>
              <a:t>Peduncles</a:t>
            </a:r>
            <a:r>
              <a:rPr lang="en-US" dirty="0"/>
              <a:t> 0.2-0.5(-2) cm, lengths </a:t>
            </a:r>
            <a:r>
              <a:rPr lang="en-US" baseline="30000" dirty="0"/>
              <a:t>1</a:t>
            </a:r>
            <a:r>
              <a:rPr lang="en-US" dirty="0"/>
              <a:t>/20-</a:t>
            </a:r>
            <a:r>
              <a:rPr lang="en-US" baseline="30000" dirty="0"/>
              <a:t>1</a:t>
            </a:r>
            <a:r>
              <a:rPr lang="en-US" dirty="0"/>
              <a:t>/2 times leafy portions of stems. Involucres 6-14 mm diam. </a:t>
            </a:r>
            <a:r>
              <a:rPr lang="en-US" dirty="0" err="1"/>
              <a:t>Phyllaries</a:t>
            </a:r>
            <a:r>
              <a:rPr lang="en-US" dirty="0"/>
              <a:t> 3-6 mm. </a:t>
            </a:r>
            <a:r>
              <a:rPr lang="en-US" dirty="0" err="1"/>
              <a:t>Paleae</a:t>
            </a:r>
            <a:r>
              <a:rPr lang="en-US" dirty="0"/>
              <a:t> oblong, 4-4.5 mm, acute to cuspidate. Ray florets 12-14; laminae ± elliptic, 5-17 mm (glabrous or </a:t>
            </a:r>
            <a:r>
              <a:rPr lang="en-US" dirty="0" err="1"/>
              <a:t>puberulent</a:t>
            </a:r>
            <a:r>
              <a:rPr lang="en-US" dirty="0"/>
              <a:t>). Disc florets 50+; corollas 2.5-4 mm</a:t>
            </a:r>
            <a:r>
              <a:rPr lang="en-US" dirty="0" smtClean="0"/>
              <a:t>.</a:t>
            </a:r>
          </a:p>
          <a:p>
            <a:r>
              <a:rPr lang="en-US" dirty="0" smtClean="0"/>
              <a:t>Native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590800"/>
            <a:ext cx="3276600" cy="32766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-152400"/>
            <a:ext cx="3535680" cy="4714240"/>
          </a:xfrm>
        </p:spPr>
      </p:pic>
    </p:spTree>
    <p:extLst>
      <p:ext uri="{BB962C8B-B14F-4D97-AF65-F5344CB8AC3E}">
        <p14:creationId xmlns:p14="http://schemas.microsoft.com/office/powerpoint/2010/main" val="18781024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Xanthisma</a:t>
            </a:r>
            <a:r>
              <a:rPr lang="en-US" i="1" dirty="0" smtClean="0"/>
              <a:t> gracile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48" y="76200"/>
            <a:ext cx="3121152" cy="312115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USDA Code: MAGR10</a:t>
            </a:r>
            <a:endParaRPr lang="en-US" dirty="0" smtClean="0"/>
          </a:p>
          <a:p>
            <a:r>
              <a:rPr lang="en-US" dirty="0"/>
              <a:t>Common Name: Slender </a:t>
            </a:r>
            <a:r>
              <a:rPr lang="en-US" dirty="0" smtClean="0"/>
              <a:t>sleep-daisy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r>
              <a:rPr lang="en-US" dirty="0" smtClean="0"/>
              <a:t>Previous names: </a:t>
            </a:r>
            <a:r>
              <a:rPr lang="en-US" i="1" dirty="0" err="1" smtClean="0"/>
              <a:t>Machaeranthera</a:t>
            </a:r>
            <a:r>
              <a:rPr lang="en-US" i="1" dirty="0" smtClean="0"/>
              <a:t> </a:t>
            </a:r>
            <a:r>
              <a:rPr lang="en-US" i="1" dirty="0" err="1" smtClean="0"/>
              <a:t>gracilis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Habitat:</a:t>
            </a:r>
            <a:r>
              <a:rPr lang="en-US" dirty="0" err="1"/>
              <a:t>Rocky</a:t>
            </a:r>
            <a:r>
              <a:rPr lang="en-US" dirty="0"/>
              <a:t> to sandy washes, plains, slopes, roadsides</a:t>
            </a:r>
            <a:endParaRPr lang="en-US" dirty="0" smtClean="0"/>
          </a:p>
          <a:p>
            <a:r>
              <a:rPr lang="en-US" dirty="0" err="1" smtClean="0"/>
              <a:t>Description:</a:t>
            </a:r>
            <a:r>
              <a:rPr lang="en-US" b="1" dirty="0" err="1"/>
              <a:t>Annuals</a:t>
            </a:r>
            <a:r>
              <a:rPr lang="en-US" b="1" dirty="0"/>
              <a:t>,</a:t>
            </a:r>
            <a:r>
              <a:rPr lang="en-US" dirty="0"/>
              <a:t> 5-45 cm; taproots 2-5+ cm. </a:t>
            </a:r>
            <a:r>
              <a:rPr lang="en-US" b="1" dirty="0"/>
              <a:t>Stems</a:t>
            </a:r>
            <a:r>
              <a:rPr lang="en-US" dirty="0"/>
              <a:t> 1-15+, often branched at base or throughout, moderately stout to stout, not wiry, moderately hairy (hairs </a:t>
            </a:r>
            <a:r>
              <a:rPr lang="en-US" dirty="0" err="1"/>
              <a:t>antrorsely</a:t>
            </a:r>
            <a:r>
              <a:rPr lang="en-US" dirty="0"/>
              <a:t> appressed). </a:t>
            </a:r>
            <a:r>
              <a:rPr lang="en-US" b="1" dirty="0"/>
              <a:t>Leaves:</a:t>
            </a:r>
            <a:r>
              <a:rPr lang="en-US" dirty="0"/>
              <a:t> basal often withering by flowering, blades 20-60 × 10-25 mm, </a:t>
            </a:r>
            <a:r>
              <a:rPr lang="en-US" dirty="0" err="1"/>
              <a:t>pinnatifid</a:t>
            </a:r>
            <a:r>
              <a:rPr lang="en-US" dirty="0"/>
              <a:t> to 2-pinnatifid; </a:t>
            </a:r>
            <a:r>
              <a:rPr lang="en-US" dirty="0" err="1"/>
              <a:t>cauline</a:t>
            </a:r>
            <a:r>
              <a:rPr lang="en-US" dirty="0"/>
              <a:t> evenly spaced, blades obovate to oblanceolate (proximal), oblong to linear (distal </a:t>
            </a:r>
            <a:r>
              <a:rPr lang="en-US" baseline="30000" dirty="0"/>
              <a:t>2 </a:t>
            </a:r>
            <a:r>
              <a:rPr lang="en-US" dirty="0"/>
              <a:t>/ 3 +), 4-10(-20) × 1-3 mm, markedly reduced distally, margins evenly serrate to </a:t>
            </a:r>
            <a:r>
              <a:rPr lang="en-US" dirty="0" err="1"/>
              <a:t>serrulate</a:t>
            </a:r>
            <a:r>
              <a:rPr lang="en-US" dirty="0"/>
              <a:t>, teeth 3-6 per side, each tipped with prominent white bristle 1.5-2.5 mm, faces moderately hairy (hairs </a:t>
            </a:r>
            <a:r>
              <a:rPr lang="en-US" dirty="0" err="1"/>
              <a:t>antrorsely</a:t>
            </a:r>
            <a:r>
              <a:rPr lang="en-US" dirty="0"/>
              <a:t> </a:t>
            </a:r>
            <a:r>
              <a:rPr lang="en-US" dirty="0" smtClean="0"/>
              <a:t>appressed</a:t>
            </a:r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048000"/>
            <a:ext cx="39624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595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Hymenoxys</a:t>
            </a:r>
            <a:r>
              <a:rPr lang="en-US" i="1" dirty="0" smtClean="0"/>
              <a:t> </a:t>
            </a:r>
            <a:r>
              <a:rPr lang="en-US" i="1" dirty="0" err="1" smtClean="0"/>
              <a:t>odorata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55" y="22860"/>
            <a:ext cx="2668985" cy="177932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HYOD</a:t>
            </a:r>
            <a:endParaRPr lang="en-US" dirty="0" smtClean="0"/>
          </a:p>
          <a:p>
            <a:r>
              <a:rPr lang="en-US" dirty="0"/>
              <a:t>Common Name</a:t>
            </a:r>
            <a:r>
              <a:rPr lang="en-US" dirty="0" smtClean="0"/>
              <a:t>: Poison </a:t>
            </a:r>
            <a:r>
              <a:rPr lang="en-US" dirty="0" err="1" smtClean="0"/>
              <a:t>rubberweed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/>
              <a:t>Roadsides, open flats, mesquite and creosote-bush flats, ditches and drainage areas, stream banks and bottoms</a:t>
            </a:r>
            <a:endParaRPr lang="en-US" dirty="0" smtClean="0"/>
          </a:p>
          <a:p>
            <a:r>
              <a:rPr lang="en-US" dirty="0" err="1" smtClean="0"/>
              <a:t>Description:</a:t>
            </a:r>
            <a:r>
              <a:rPr lang="en-US" dirty="0" err="1"/>
              <a:t>Annual</a:t>
            </a:r>
            <a:r>
              <a:rPr lang="en-US" dirty="0"/>
              <a:t> 15-60 cm, soft-hairy, ± glabrous in age; stems erect, branched above </a:t>
            </a:r>
            <a:r>
              <a:rPr lang="en-US" b="1" dirty="0"/>
              <a:t>Leaves</a:t>
            </a:r>
            <a:r>
              <a:rPr lang="en-US" dirty="0"/>
              <a:t>: basal generally 0 at time of flower; </a:t>
            </a:r>
            <a:r>
              <a:rPr lang="en-US" dirty="0" err="1"/>
              <a:t>cauline</a:t>
            </a:r>
            <a:r>
              <a:rPr lang="en-US" dirty="0"/>
              <a:t> 1-5 cm, simple, alternate, divided into linear lobes 1 mm or less wide, dotted with sunken resin glands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682240"/>
            <a:ext cx="4572000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t="24542" r="31218"/>
          <a:stretch/>
        </p:blipFill>
        <p:spPr>
          <a:xfrm>
            <a:off x="3657600" y="269100"/>
            <a:ext cx="2499360" cy="24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41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Phacelia </a:t>
            </a:r>
            <a:r>
              <a:rPr lang="en-US" i="1" dirty="0" err="1" smtClean="0"/>
              <a:t>arizonica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2400"/>
            <a:ext cx="3926285" cy="261752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PHAR13</a:t>
            </a:r>
            <a:endParaRPr lang="en-US" dirty="0" smtClean="0"/>
          </a:p>
          <a:p>
            <a:r>
              <a:rPr lang="en-US" dirty="0"/>
              <a:t>Common Name: Arizona </a:t>
            </a:r>
            <a:r>
              <a:rPr lang="en-US" dirty="0" err="1" smtClean="0"/>
              <a:t>Scorpionweed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Boraginaceae</a:t>
            </a:r>
            <a:endParaRPr lang="en-US" dirty="0" smtClean="0"/>
          </a:p>
          <a:p>
            <a:r>
              <a:rPr lang="en-US" dirty="0" smtClean="0"/>
              <a:t>Habitat</a:t>
            </a:r>
            <a:r>
              <a:rPr lang="en-US" dirty="0" smtClean="0"/>
              <a:t>: Low, clayey sites, usually in </a:t>
            </a:r>
            <a:r>
              <a:rPr lang="en-US" dirty="0" err="1" smtClean="0"/>
              <a:t>tobosa</a:t>
            </a:r>
            <a:r>
              <a:rPr lang="en-US" dirty="0" smtClean="0"/>
              <a:t> grassland.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dirty="0"/>
              <a:t>Annual forb to 40 cm; herbage glandular, with stiff hairs </a:t>
            </a:r>
            <a:r>
              <a:rPr lang="en-US" b="1" dirty="0"/>
              <a:t>Leaves</a:t>
            </a:r>
            <a:r>
              <a:rPr lang="en-US" dirty="0"/>
              <a:t>: leaves alternate, entire to </a:t>
            </a:r>
            <a:r>
              <a:rPr lang="en-US" dirty="0" err="1"/>
              <a:t>bipinnate</a:t>
            </a:r>
            <a:r>
              <a:rPr lang="en-US" dirty="0"/>
              <a:t>, larger leaves basal </a:t>
            </a:r>
            <a:r>
              <a:rPr lang="en-US" b="1" dirty="0"/>
              <a:t>Flowers</a:t>
            </a:r>
            <a:r>
              <a:rPr lang="en-US" dirty="0"/>
              <a:t>: inflorescences helicoid (curled at the tip like a scorpion's tail); corolla tubular, light blue, stamens and styles exerted 3-4 mm </a:t>
            </a:r>
            <a:r>
              <a:rPr lang="en-US" b="1" dirty="0"/>
              <a:t>Fruit</a:t>
            </a:r>
            <a:r>
              <a:rPr lang="en-US" dirty="0"/>
              <a:t>: a capsule; central ridge of seeds lacking corrugations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819400"/>
            <a:ext cx="3810000" cy="285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666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Sisymbrium</a:t>
            </a:r>
            <a:r>
              <a:rPr lang="en-US" i="1" dirty="0" smtClean="0"/>
              <a:t> </a:t>
            </a:r>
            <a:r>
              <a:rPr lang="en-US" i="1" dirty="0" err="1" smtClean="0"/>
              <a:t>irio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287" y="76200"/>
            <a:ext cx="3633233" cy="36383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3443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USDA Code: SIIR</a:t>
            </a:r>
          </a:p>
          <a:p>
            <a:r>
              <a:rPr lang="en-US" dirty="0" smtClean="0"/>
              <a:t>Common Name: London Rocket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Brassicaceae</a:t>
            </a:r>
            <a:endParaRPr lang="en-US" dirty="0" smtClean="0"/>
          </a:p>
          <a:p>
            <a:r>
              <a:rPr lang="en-US" dirty="0" smtClean="0"/>
              <a:t>Habitat: Disturbed </a:t>
            </a:r>
            <a:r>
              <a:rPr lang="en-US" dirty="0"/>
              <a:t>areas, orchards, </a:t>
            </a:r>
            <a:r>
              <a:rPr lang="en-US" dirty="0" smtClean="0"/>
              <a:t>roadsides</a:t>
            </a:r>
          </a:p>
          <a:p>
            <a:r>
              <a:rPr lang="en-US" dirty="0" smtClean="0"/>
              <a:t>Description: Annual </a:t>
            </a:r>
            <a:r>
              <a:rPr lang="en-US" dirty="0"/>
              <a:t>forb to 90 cm, branched from near base; hairs 0 or above, few, ± short, thin </a:t>
            </a:r>
            <a:r>
              <a:rPr lang="en-US" b="1" dirty="0"/>
              <a:t>Leaves</a:t>
            </a:r>
            <a:r>
              <a:rPr lang="en-US" dirty="0"/>
              <a:t>: leaves alternate, variable in length; basal not clustered, </a:t>
            </a:r>
            <a:r>
              <a:rPr lang="en-US" dirty="0" err="1"/>
              <a:t>petioled</a:t>
            </a:r>
            <a:r>
              <a:rPr lang="en-US" dirty="0"/>
              <a:t>, pinnately lobed, terminal lobe &gt; lateral, often hastate; upper </a:t>
            </a:r>
            <a:r>
              <a:rPr lang="en-US" dirty="0" err="1"/>
              <a:t>cauline</a:t>
            </a:r>
            <a:r>
              <a:rPr lang="en-US" dirty="0"/>
              <a:t> pinnately lobed to ± entire </a:t>
            </a:r>
            <a:r>
              <a:rPr lang="en-US" b="1" dirty="0"/>
              <a:t>INFLORESCENCE</a:t>
            </a:r>
            <a:r>
              <a:rPr lang="en-US" dirty="0"/>
              <a:t>: racemes, many-flowered; bracts 0 </a:t>
            </a:r>
            <a:r>
              <a:rPr lang="en-US" b="1" dirty="0"/>
              <a:t>Flowers</a:t>
            </a:r>
            <a:r>
              <a:rPr lang="en-US" dirty="0"/>
              <a:t>: bisexual; sepals 4, free, erect to ± spreading; petals (0)4, free, 2.5-4 mm, barely &gt; sepals, narrowly oblong, pale yellow, claws long; stamens generally (2,4)6, generally 4 long, 2 short; ovary 1, superior, chambers generally 2, septum membranous, connecting 2 parietal placentas, style 1, stigma simple or 2-lobed </a:t>
            </a:r>
            <a:endParaRPr lang="en-US" dirty="0" smtClean="0"/>
          </a:p>
          <a:p>
            <a:r>
              <a:rPr lang="en-US" b="1" dirty="0" smtClean="0"/>
              <a:t>Invasive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048000"/>
            <a:ext cx="2945890" cy="36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657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Tribulus</a:t>
            </a:r>
            <a:r>
              <a:rPr lang="en-US" i="1" dirty="0" smtClean="0"/>
              <a:t> </a:t>
            </a:r>
            <a:r>
              <a:rPr lang="en-US" i="1" dirty="0" err="1" smtClean="0"/>
              <a:t>terrestris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717023"/>
            <a:ext cx="4191000" cy="314097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USDA Code: TRTE</a:t>
            </a:r>
          </a:p>
          <a:p>
            <a:r>
              <a:rPr lang="en-US" dirty="0" smtClean="0"/>
              <a:t>Common Name: </a:t>
            </a:r>
            <a:r>
              <a:rPr lang="en-US" dirty="0" err="1" smtClean="0"/>
              <a:t>Goatheads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Zygophyllaceae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Local </a:t>
            </a:r>
            <a:r>
              <a:rPr lang="en-US" dirty="0"/>
              <a:t>along unpaved roads and streets, and in the parking lots of towns with sandy soil. It has also been found along railroads and in sandy cultivated fields.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Description: Prostrate </a:t>
            </a:r>
            <a:r>
              <a:rPr lang="en-US" dirty="0"/>
              <a:t>annual forb, diffusely branched </a:t>
            </a:r>
            <a:r>
              <a:rPr lang="en-US" b="1" dirty="0"/>
              <a:t>Leaves</a:t>
            </a:r>
            <a:r>
              <a:rPr lang="en-US" dirty="0"/>
              <a:t>: leaves compound </a:t>
            </a:r>
            <a:r>
              <a:rPr lang="en-US" b="1" dirty="0"/>
              <a:t>Flowers</a:t>
            </a:r>
            <a:r>
              <a:rPr lang="en-US" dirty="0"/>
              <a:t>: flowers yellow, 5 mm across </a:t>
            </a:r>
            <a:r>
              <a:rPr lang="en-US" b="1" dirty="0"/>
              <a:t>Fruit</a:t>
            </a:r>
            <a:r>
              <a:rPr lang="en-US" dirty="0"/>
              <a:t>: a spiny bur.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Invasive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04800"/>
            <a:ext cx="3352800" cy="314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022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Perennial Forbs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1895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Bahia </a:t>
            </a:r>
            <a:r>
              <a:rPr lang="en-US" i="1" dirty="0" err="1" smtClean="0"/>
              <a:t>absinthifolia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297" y="13088"/>
            <a:ext cx="5111750" cy="383381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BAAB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Hairyseed</a:t>
            </a:r>
            <a:r>
              <a:rPr lang="en-US" dirty="0"/>
              <a:t> </a:t>
            </a:r>
            <a:r>
              <a:rPr lang="en-US" dirty="0" err="1" smtClean="0"/>
              <a:t>bahia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Habitat: </a:t>
            </a:r>
            <a:r>
              <a:rPr lang="en-US" dirty="0" smtClean="0">
                <a:effectLst/>
              </a:rPr>
              <a:t>Sandy soils with mesquite or desert scrubs, calcareous places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Description: </a:t>
            </a:r>
            <a:r>
              <a:rPr lang="en-US" dirty="0" smtClean="0">
                <a:effectLst/>
              </a:rPr>
              <a:t>Perennial forb to 50 cm; herbage white woolly </a:t>
            </a:r>
            <a:r>
              <a:rPr lang="en-US" b="1" dirty="0" smtClean="0">
                <a:effectLst/>
              </a:rPr>
              <a:t>Leaves</a:t>
            </a:r>
            <a:r>
              <a:rPr lang="en-US" dirty="0" smtClean="0">
                <a:effectLst/>
              </a:rPr>
              <a:t>: leaves opposite below, alternate above, dissected 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09785"/>
            <a:ext cx="4572000" cy="29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050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Acourtia</a:t>
            </a:r>
            <a:r>
              <a:rPr lang="en-US" i="1" dirty="0" smtClean="0"/>
              <a:t> nana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48" y="1639029"/>
            <a:ext cx="3887851" cy="388785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ACNA2</a:t>
            </a:r>
            <a:endParaRPr lang="en-US" dirty="0" smtClean="0"/>
          </a:p>
          <a:p>
            <a:r>
              <a:rPr lang="en-US" dirty="0"/>
              <a:t>Common Name: Desert-holly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r>
              <a:rPr lang="en-US" dirty="0" smtClean="0"/>
              <a:t>Previous names: </a:t>
            </a:r>
            <a:r>
              <a:rPr lang="en-US" i="1" dirty="0" err="1" smtClean="0"/>
              <a:t>Perezia</a:t>
            </a:r>
            <a:r>
              <a:rPr lang="en-US" i="1" dirty="0" smtClean="0"/>
              <a:t> nana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Habitat: </a:t>
            </a:r>
            <a:r>
              <a:rPr lang="en-US" dirty="0" smtClean="0">
                <a:effectLst/>
              </a:rPr>
              <a:t>Gravel, sandstone, silty, or caliche soils in desert scrub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Description: </a:t>
            </a:r>
            <a:r>
              <a:rPr lang="en-US" dirty="0" smtClean="0">
                <a:effectLst/>
              </a:rPr>
              <a:t>Perennial forb 5-15 cm; stems woolly at base </a:t>
            </a:r>
            <a:r>
              <a:rPr lang="en-US" b="1" dirty="0" smtClean="0">
                <a:effectLst/>
              </a:rPr>
              <a:t>Leaves</a:t>
            </a:r>
            <a:r>
              <a:rPr lang="en-US" dirty="0" smtClean="0">
                <a:effectLst/>
              </a:rPr>
              <a:t>: leaves alternate, spine-toothed, holly-shaped </a:t>
            </a:r>
            <a:r>
              <a:rPr lang="en-US" b="1" dirty="0" smtClean="0">
                <a:effectLst/>
              </a:rPr>
              <a:t>Flowers</a:t>
            </a:r>
            <a:r>
              <a:rPr lang="en-US" dirty="0" smtClean="0">
                <a:effectLst/>
              </a:rPr>
              <a:t>: flowers all </a:t>
            </a:r>
            <a:r>
              <a:rPr lang="en-US" dirty="0" err="1" smtClean="0">
                <a:effectLst/>
              </a:rPr>
              <a:t>bilabiate</a:t>
            </a:r>
            <a:r>
              <a:rPr lang="en-US" dirty="0" smtClean="0">
                <a:effectLst/>
              </a:rPr>
              <a:t> with scabrous, bristly </a:t>
            </a:r>
            <a:r>
              <a:rPr lang="en-US" dirty="0" err="1" smtClean="0">
                <a:effectLst/>
              </a:rPr>
              <a:t>pappus</a:t>
            </a:r>
            <a:r>
              <a:rPr lang="en-US" dirty="0" smtClean="0">
                <a:effectLst/>
              </a:rPr>
              <a:t>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269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Bromus</a:t>
            </a:r>
            <a:r>
              <a:rPr lang="en-US" i="1" dirty="0" smtClean="0"/>
              <a:t> </a:t>
            </a:r>
            <a:r>
              <a:rPr lang="en-US" i="1" dirty="0" err="1" smtClean="0"/>
              <a:t>rubens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049" y="30480"/>
            <a:ext cx="2833951" cy="391636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3924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USDA Code: BRRU2</a:t>
            </a:r>
          </a:p>
          <a:p>
            <a:r>
              <a:rPr lang="en-US" dirty="0" smtClean="0"/>
              <a:t>Common Name: Red brome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Poaceae</a:t>
            </a:r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/>
              <a:t>It now grows in North America in disturbed ground, waste places, fields, and rocky slopes, from southern Washington to southern California, eastward to Idaho, New Mexico, and western Texas. </a:t>
            </a:r>
            <a:endParaRPr lang="en-US" dirty="0" smtClean="0"/>
          </a:p>
          <a:p>
            <a:r>
              <a:rPr lang="en-US" dirty="0" smtClean="0"/>
              <a:t>Description: Annual. with </a:t>
            </a:r>
            <a:r>
              <a:rPr lang="en-US" dirty="0"/>
              <a:t>fine </a:t>
            </a:r>
            <a:r>
              <a:rPr lang="en-US" dirty="0" err="1"/>
              <a:t>retrorse</a:t>
            </a:r>
            <a:r>
              <a:rPr lang="en-US" dirty="0"/>
              <a:t> pubescence; blades narrow, 1.5-4(-5) mm wide, sometimes involute; ligule 1-2.5(-3) mm; </a:t>
            </a:r>
            <a:r>
              <a:rPr lang="en-US" dirty="0" err="1"/>
              <a:t>infl</a:t>
            </a:r>
            <a:r>
              <a:rPr lang="en-US" dirty="0"/>
              <a:t> contracted, ovoid, short, to 10 cm, often purplish, the short branches and pedicels stout, ascending; </a:t>
            </a:r>
            <a:r>
              <a:rPr lang="en-US" dirty="0" err="1"/>
              <a:t>spikelets</a:t>
            </a:r>
            <a:r>
              <a:rPr lang="en-US" dirty="0"/>
              <a:t> 18-25(-30) mm, 3-8(-10)-</a:t>
            </a:r>
            <a:r>
              <a:rPr lang="en-US" dirty="0" err="1"/>
              <a:t>fld</a:t>
            </a:r>
            <a:r>
              <a:rPr lang="en-US" dirty="0"/>
              <a:t>, </a:t>
            </a:r>
            <a:r>
              <a:rPr lang="en-US" dirty="0" err="1"/>
              <a:t>scaberulous</a:t>
            </a:r>
            <a:r>
              <a:rPr lang="en-US" dirty="0"/>
              <a:t> to finely hirsute; glumes </a:t>
            </a:r>
            <a:r>
              <a:rPr lang="en-US" dirty="0" err="1"/>
              <a:t>subulate</a:t>
            </a:r>
            <a:r>
              <a:rPr lang="en-US" dirty="0"/>
              <a:t>, the first (5-)6.5-10 mm, 1-veined, the second 9-13 mm, 3-veined; lemmas </a:t>
            </a:r>
            <a:r>
              <a:rPr lang="en-US" dirty="0" err="1"/>
              <a:t>subulate</a:t>
            </a:r>
            <a:r>
              <a:rPr lang="en-US" dirty="0"/>
              <a:t>, 12-17 mm, 0.5-1.2 mm wide in side-view, 3- or 5-veined, the slender apical teeth 4-5 mm; awns 12-20(-24) mm, straight or slightly arcuate-spreading</a:t>
            </a:r>
            <a:endParaRPr lang="en-US" dirty="0" smtClean="0"/>
          </a:p>
          <a:p>
            <a:r>
              <a:rPr lang="en-US" b="1" dirty="0" smtClean="0"/>
              <a:t>Invasive</a:t>
            </a:r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309480"/>
            <a:ext cx="3518040" cy="351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094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Croton </a:t>
            </a:r>
            <a:r>
              <a:rPr lang="en-US" i="1" dirty="0" err="1" smtClean="0"/>
              <a:t>pottsii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"/>
            <a:ext cx="5101379" cy="382603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CRPO2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Leatherweed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Euphorbiaceae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Disturbed, rocky/gravelly</a:t>
            </a:r>
          </a:p>
          <a:p>
            <a:r>
              <a:rPr lang="en-US" dirty="0"/>
              <a:t>Description: Plant: Monoecious perennial forb usually &lt; 30 cm; herbage with watery latex, stellate to </a:t>
            </a:r>
            <a:r>
              <a:rPr lang="en-US" dirty="0" err="1"/>
              <a:t>lepidote</a:t>
            </a:r>
            <a:r>
              <a:rPr lang="en-US" dirty="0"/>
              <a:t> pubescence Leaves: leaves alternate, mostly lanceolate, &lt; 2.5 cm wide Flowers: inflorescences terminal and axillary; </a:t>
            </a:r>
            <a:r>
              <a:rPr lang="en-US" dirty="0" err="1"/>
              <a:t>pistillate</a:t>
            </a:r>
            <a:r>
              <a:rPr lang="en-US" dirty="0"/>
              <a:t> flowers proximal and numerous, staminate flowers distal with well-developed corollas Fruit: a 3-seeded capsule.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4675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Baileya</a:t>
            </a:r>
            <a:r>
              <a:rPr lang="en-US" i="1" dirty="0" smtClean="0"/>
              <a:t> </a:t>
            </a:r>
            <a:r>
              <a:rPr lang="en-US" i="1" dirty="0" err="1" smtClean="0"/>
              <a:t>multiradiata</a:t>
            </a:r>
            <a:r>
              <a:rPr lang="en-US" i="1" dirty="0" smtClean="0"/>
              <a:t> 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BAMU</a:t>
            </a:r>
            <a:endParaRPr lang="en-US" dirty="0" smtClean="0"/>
          </a:p>
          <a:p>
            <a:r>
              <a:rPr lang="en-US" dirty="0"/>
              <a:t>Common Name: Desert </a:t>
            </a:r>
            <a:r>
              <a:rPr lang="en-US" dirty="0" smtClean="0"/>
              <a:t>marigold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Habitat: </a:t>
            </a:r>
            <a:r>
              <a:rPr lang="en-US" dirty="0"/>
              <a:t>Stony slopes, mesas, and sandy </a:t>
            </a:r>
            <a:r>
              <a:rPr lang="en-US" dirty="0" smtClean="0"/>
              <a:t>plains</a:t>
            </a:r>
          </a:p>
          <a:p>
            <a:endParaRPr lang="en-US" dirty="0"/>
          </a:p>
          <a:p>
            <a:r>
              <a:rPr lang="en-US" dirty="0" smtClean="0"/>
              <a:t>Description: </a:t>
            </a:r>
            <a:r>
              <a:rPr lang="en-US" dirty="0"/>
              <a:t>Perennial forb 30-50 cm with well-developed taproot; herbage densely white woolly </a:t>
            </a:r>
            <a:r>
              <a:rPr lang="en-US" b="1" dirty="0"/>
              <a:t>Leaves</a:t>
            </a:r>
            <a:r>
              <a:rPr lang="en-US" dirty="0"/>
              <a:t>: leaves in basal rosettes and alternate on stems, </a:t>
            </a:r>
            <a:r>
              <a:rPr lang="en-US" dirty="0" err="1"/>
              <a:t>pinnatifid</a:t>
            </a:r>
            <a:r>
              <a:rPr lang="en-US" dirty="0"/>
              <a:t> below, reduced and entire on stems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Compared with </a:t>
            </a:r>
            <a:r>
              <a:rPr lang="en-US" i="1" dirty="0" smtClean="0"/>
              <a:t>B. </a:t>
            </a:r>
            <a:r>
              <a:rPr lang="en-US" i="1" dirty="0" err="1" smtClean="0"/>
              <a:t>absinthifolia</a:t>
            </a:r>
            <a:r>
              <a:rPr lang="en-US" dirty="0" smtClean="0"/>
              <a:t> has multiple layers of ray florets and more </a:t>
            </a:r>
            <a:r>
              <a:rPr lang="en-US" dirty="0" err="1" smtClean="0"/>
              <a:t>tomentose</a:t>
            </a:r>
            <a:r>
              <a:rPr lang="en-US" dirty="0" smtClean="0"/>
              <a:t> leaves.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447800"/>
            <a:ext cx="3300400" cy="49506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7620"/>
            <a:ext cx="2743200" cy="2743200"/>
          </a:xfrm>
        </p:spPr>
      </p:pic>
    </p:spTree>
    <p:extLst>
      <p:ext uri="{BB962C8B-B14F-4D97-AF65-F5344CB8AC3E}">
        <p14:creationId xmlns:p14="http://schemas.microsoft.com/office/powerpoint/2010/main" val="35606279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Hoffmannseggia</a:t>
            </a:r>
            <a:r>
              <a:rPr lang="en-US" i="1" dirty="0" smtClean="0"/>
              <a:t> </a:t>
            </a:r>
            <a:r>
              <a:rPr lang="en-US" i="1" dirty="0" err="1" smtClean="0"/>
              <a:t>glauca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49" y="152400"/>
            <a:ext cx="5029201" cy="3352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HOGL2</a:t>
            </a:r>
            <a:endParaRPr lang="en-US" dirty="0" smtClean="0"/>
          </a:p>
          <a:p>
            <a:r>
              <a:rPr lang="en-US" dirty="0"/>
              <a:t>Common Name: Waxy </a:t>
            </a:r>
            <a:r>
              <a:rPr lang="en-US" dirty="0" smtClean="0"/>
              <a:t>rush-pea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Fabaceae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</a:t>
            </a:r>
            <a:r>
              <a:rPr lang="en-US" dirty="0"/>
              <a:t>: Dry, alkaline flats in deserts, disturbed areas; up to 5,000 </a:t>
            </a:r>
            <a:r>
              <a:rPr lang="en-US" dirty="0" err="1"/>
              <a:t>ft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b="1" dirty="0"/>
              <a:t>Plant</a:t>
            </a:r>
            <a:r>
              <a:rPr lang="en-US" dirty="0"/>
              <a:t>: Rhizomatous perennial forb 10-20 cm; roots often tuberous </a:t>
            </a:r>
            <a:r>
              <a:rPr lang="en-US" b="1" dirty="0"/>
              <a:t>Leaves</a:t>
            </a:r>
            <a:r>
              <a:rPr lang="en-US" dirty="0"/>
              <a:t>: leaves </a:t>
            </a:r>
            <a:r>
              <a:rPr lang="en-US" dirty="0" err="1"/>
              <a:t>bipinnately</a:t>
            </a:r>
            <a:r>
              <a:rPr lang="en-US" dirty="0"/>
              <a:t> compound, leaflets small </a:t>
            </a:r>
            <a:r>
              <a:rPr lang="en-US" b="1" dirty="0"/>
              <a:t>INFLORESCENCE</a:t>
            </a:r>
            <a:r>
              <a:rPr lang="en-US" dirty="0"/>
              <a:t>: raceme, terminal, </a:t>
            </a:r>
            <a:r>
              <a:rPr lang="en-US" dirty="0" err="1"/>
              <a:t>scapose</a:t>
            </a:r>
            <a:r>
              <a:rPr lang="en-US" dirty="0"/>
              <a:t>, 5-15 cm, often glandular </a:t>
            </a:r>
            <a:r>
              <a:rPr lang="en-US" b="1" dirty="0"/>
              <a:t>Flowers</a:t>
            </a:r>
            <a:r>
              <a:rPr lang="en-US" dirty="0"/>
              <a:t>: yellow, gland-dotted red; slightly bilateral; sepals ± free, equal; petals ± equal, spreading; stamens 10, </a:t>
            </a:r>
            <a:r>
              <a:rPr lang="en-US" dirty="0" err="1"/>
              <a:t>exserted</a:t>
            </a:r>
            <a:r>
              <a:rPr lang="en-US" dirty="0"/>
              <a:t>, free, filaments often glandular </a:t>
            </a:r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3657600"/>
            <a:ext cx="42291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861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Thymophylla</a:t>
            </a:r>
            <a:r>
              <a:rPr lang="en-US" i="1" dirty="0" smtClean="0"/>
              <a:t> </a:t>
            </a:r>
            <a:r>
              <a:rPr lang="en-US" i="1" dirty="0" err="1" smtClean="0"/>
              <a:t>acerosa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276600"/>
            <a:ext cx="2743200" cy="2743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24000"/>
            <a:ext cx="3008313" cy="5118100"/>
          </a:xfrm>
        </p:spPr>
        <p:txBody>
          <a:bodyPr>
            <a:normAutofit/>
          </a:bodyPr>
          <a:lstStyle/>
          <a:p>
            <a:r>
              <a:rPr lang="en-US" dirty="0"/>
              <a:t>USDA Code: THAC</a:t>
            </a:r>
            <a:endParaRPr lang="en-US" dirty="0" smtClean="0"/>
          </a:p>
          <a:p>
            <a:r>
              <a:rPr lang="en-US" dirty="0"/>
              <a:t>Common Name: Prickle-leaf </a:t>
            </a:r>
            <a:r>
              <a:rPr lang="en-US" dirty="0" err="1" smtClean="0"/>
              <a:t>dogweed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Habitat</a:t>
            </a:r>
            <a:r>
              <a:rPr lang="en-US" dirty="0" smtClean="0"/>
              <a:t>: Calcareous </a:t>
            </a:r>
            <a:r>
              <a:rPr lang="en-US" dirty="0"/>
              <a:t>outcrops, </a:t>
            </a:r>
            <a:r>
              <a:rPr lang="en-US" dirty="0" err="1"/>
              <a:t>gypseous</a:t>
            </a:r>
            <a:r>
              <a:rPr lang="en-US" dirty="0"/>
              <a:t> soils;</a:t>
            </a:r>
            <a:endParaRPr lang="en-US" dirty="0" smtClean="0"/>
          </a:p>
          <a:p>
            <a:r>
              <a:rPr lang="en-US" dirty="0"/>
              <a:t>Description: Subshrubs or shrubs, green, to 25 cm, usually </a:t>
            </a:r>
            <a:r>
              <a:rPr lang="en-US" dirty="0" err="1"/>
              <a:t>puberulent</a:t>
            </a:r>
            <a:r>
              <a:rPr lang="en-US" dirty="0"/>
              <a:t>, sometimes glabrescent, rarely glabrous. Stems erect (branched from bases). Leaves mostly opposite; blades not lobed, linear to </a:t>
            </a:r>
            <a:r>
              <a:rPr lang="en-US" dirty="0" err="1"/>
              <a:t>acerose</a:t>
            </a:r>
            <a:r>
              <a:rPr lang="en-US" dirty="0"/>
              <a:t>, 10-18 mm. Peduncles 0-10 mm, </a:t>
            </a:r>
            <a:r>
              <a:rPr lang="en-US" dirty="0" err="1"/>
              <a:t>puberulent</a:t>
            </a:r>
            <a:r>
              <a:rPr lang="en-US" dirty="0"/>
              <a:t> or </a:t>
            </a:r>
            <a:r>
              <a:rPr lang="en-US" dirty="0" smtClean="0"/>
              <a:t>glabrous. Ray </a:t>
            </a:r>
            <a:r>
              <a:rPr lang="en-US" dirty="0"/>
              <a:t>florets 7-8; corollas lemon-yellow, laminae 5-6 × 2-3 mm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err="1" smtClean="0"/>
              <a:t>THPE4</a:t>
            </a:r>
            <a:r>
              <a:rPr lang="en-US" dirty="0" smtClean="0"/>
              <a:t> has deeply lobed leaves and flower heads elevated well above the leaves.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76200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688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Sphaeralcea</a:t>
            </a:r>
            <a:r>
              <a:rPr lang="en-US" i="1" dirty="0" smtClean="0"/>
              <a:t> </a:t>
            </a:r>
            <a:r>
              <a:rPr lang="en-US" i="1" dirty="0" err="1" smtClean="0"/>
              <a:t>hastulata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438400"/>
            <a:ext cx="5111750" cy="34078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2895600" cy="4691063"/>
          </a:xfrm>
        </p:spPr>
        <p:txBody>
          <a:bodyPr/>
          <a:lstStyle/>
          <a:p>
            <a:r>
              <a:rPr lang="en-US" dirty="0"/>
              <a:t>USDA </a:t>
            </a:r>
            <a:r>
              <a:rPr lang="en-US" dirty="0" smtClean="0"/>
              <a:t>Code: SPHA</a:t>
            </a:r>
            <a:endParaRPr lang="en-US" dirty="0"/>
          </a:p>
          <a:p>
            <a:r>
              <a:rPr lang="en-US" dirty="0" smtClean="0"/>
              <a:t> Common </a:t>
            </a:r>
            <a:r>
              <a:rPr lang="en-US" dirty="0" err="1" smtClean="0"/>
              <a:t>Name:</a:t>
            </a:r>
            <a:r>
              <a:rPr lang="en-US" dirty="0" err="1"/>
              <a:t>Wrinkled</a:t>
            </a:r>
            <a:r>
              <a:rPr lang="en-US" dirty="0"/>
              <a:t> </a:t>
            </a:r>
            <a:r>
              <a:rPr lang="en-US" dirty="0" err="1" smtClean="0"/>
              <a:t>globemallow</a:t>
            </a:r>
            <a:endParaRPr lang="en-US" dirty="0"/>
          </a:p>
          <a:p>
            <a:r>
              <a:rPr lang="en-US" dirty="0" smtClean="0"/>
              <a:t>Family: </a:t>
            </a:r>
            <a:r>
              <a:rPr lang="en-US" dirty="0" err="1" smtClean="0"/>
              <a:t>Malvaceae</a:t>
            </a:r>
            <a:endParaRPr lang="en-US" dirty="0" smtClean="0"/>
          </a:p>
          <a:p>
            <a:r>
              <a:rPr lang="en-US" dirty="0" smtClean="0"/>
              <a:t>Habitat:?</a:t>
            </a:r>
          </a:p>
          <a:p>
            <a:r>
              <a:rPr lang="en-US" dirty="0" smtClean="0"/>
              <a:t>Description: </a:t>
            </a:r>
            <a:r>
              <a:rPr lang="en-US" dirty="0" err="1" smtClean="0"/>
              <a:t>Landeolate</a:t>
            </a:r>
            <a:r>
              <a:rPr lang="en-US" dirty="0" smtClean="0"/>
              <a:t>, tri-lobed leaves come to a pointed tip occasionally. Green/ grayish due to hairs on leaf. Lightly serrated. Rather pubescent, </a:t>
            </a:r>
            <a:r>
              <a:rPr lang="en-US" dirty="0" err="1" smtClean="0"/>
              <a:t>tomentose</a:t>
            </a:r>
            <a:r>
              <a:rPr lang="en-US" dirty="0" smtClean="0"/>
              <a:t> and hirsute. 5 orange petals, fuzzy stem. </a:t>
            </a:r>
          </a:p>
          <a:p>
            <a:endParaRPr lang="en-US" dirty="0"/>
          </a:p>
          <a:p>
            <a:r>
              <a:rPr lang="en-US" dirty="0" smtClean="0"/>
              <a:t>Lower-</a:t>
            </a:r>
            <a:r>
              <a:rPr lang="en-US" dirty="0" smtClean="0"/>
              <a:t>growing than most other </a:t>
            </a:r>
            <a:r>
              <a:rPr lang="en-US" i="1" dirty="0" err="1" smtClean="0"/>
              <a:t>Sphaeralcea</a:t>
            </a:r>
            <a:r>
              <a:rPr lang="en-US" dirty="0" smtClean="0"/>
              <a:t>. </a:t>
            </a:r>
            <a:r>
              <a:rPr lang="en-US" dirty="0" smtClean="0"/>
              <a:t>Compared with </a:t>
            </a:r>
            <a:r>
              <a:rPr lang="en-US" dirty="0" err="1" smtClean="0"/>
              <a:t>SPSUP2</a:t>
            </a:r>
            <a:r>
              <a:rPr lang="en-US" dirty="0" smtClean="0"/>
              <a:t>, has </a:t>
            </a:r>
            <a:r>
              <a:rPr lang="en-US" dirty="0" smtClean="0"/>
              <a:t>less lobed leaves.</a:t>
            </a:r>
          </a:p>
          <a:p>
            <a:endParaRPr lang="en-US" i="1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04800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540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Verbesina</a:t>
            </a:r>
            <a:r>
              <a:rPr lang="en-US" i="1" dirty="0" smtClean="0"/>
              <a:t> </a:t>
            </a:r>
            <a:r>
              <a:rPr lang="en-US" i="1" dirty="0" err="1" smtClean="0"/>
              <a:t>encelioides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1"/>
            <a:ext cx="3714749" cy="4953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USDA Code: VEEN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Cowpen</a:t>
            </a:r>
            <a:r>
              <a:rPr lang="en-US" dirty="0"/>
              <a:t> </a:t>
            </a:r>
            <a:r>
              <a:rPr lang="en-US" dirty="0" smtClean="0"/>
              <a:t>daisy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Asteraceae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Fine sandy soil, low elevations.</a:t>
            </a:r>
          </a:p>
          <a:p>
            <a:r>
              <a:rPr lang="en-US" dirty="0" smtClean="0"/>
              <a:t>Description: </a:t>
            </a:r>
            <a:r>
              <a:rPr lang="en-US" b="1" dirty="0"/>
              <a:t>Leaves</a:t>
            </a:r>
            <a:r>
              <a:rPr lang="en-US" dirty="0"/>
              <a:t> all or mostly alternate (proximal usually opposite); blades </a:t>
            </a:r>
            <a:r>
              <a:rPr lang="en-US" dirty="0" err="1"/>
              <a:t>deltate</a:t>
            </a:r>
            <a:r>
              <a:rPr lang="en-US" dirty="0"/>
              <a:t>-ovate or rhombic to lanceolate, 3-8(-12+) × 2-4(-6+) cm, bases broadly cuneate to ± truncate, margins coarsely toothed to </a:t>
            </a:r>
            <a:r>
              <a:rPr lang="en-US" dirty="0" err="1"/>
              <a:t>subentire</a:t>
            </a:r>
            <a:r>
              <a:rPr lang="en-US" dirty="0"/>
              <a:t>, apices acute to attenuate, faces </a:t>
            </a:r>
            <a:r>
              <a:rPr lang="en-US" dirty="0" err="1"/>
              <a:t>strigoso-scabrellous</a:t>
            </a:r>
            <a:r>
              <a:rPr lang="en-US" dirty="0"/>
              <a:t> to </a:t>
            </a:r>
            <a:r>
              <a:rPr lang="en-US" dirty="0" err="1"/>
              <a:t>sericeous</a:t>
            </a:r>
            <a:r>
              <a:rPr lang="en-US" dirty="0"/>
              <a:t>. </a:t>
            </a:r>
            <a:r>
              <a:rPr lang="en-US" b="1" dirty="0" smtClean="0"/>
              <a:t>Involucres</a:t>
            </a:r>
            <a:r>
              <a:rPr lang="en-US" dirty="0" smtClean="0"/>
              <a:t> </a:t>
            </a:r>
            <a:r>
              <a:rPr lang="en-US" dirty="0"/>
              <a:t>± hemispheric to </a:t>
            </a:r>
            <a:r>
              <a:rPr lang="en-US" dirty="0" err="1"/>
              <a:t>saucerlike</a:t>
            </a:r>
            <a:r>
              <a:rPr lang="en-US" dirty="0"/>
              <a:t>, 10-20+ mm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b="1" dirty="0"/>
              <a:t>Ray florets</a:t>
            </a:r>
            <a:r>
              <a:rPr lang="en-US" dirty="0"/>
              <a:t> (8-)12-15+; laminae 8-10(-20+) mm</a:t>
            </a:r>
            <a:r>
              <a:rPr lang="en-US" dirty="0" smtClean="0"/>
              <a:t>. Heart-shaped seeds.</a:t>
            </a:r>
          </a:p>
          <a:p>
            <a:r>
              <a:rPr lang="en-US" dirty="0" smtClean="0"/>
              <a:t>The winged fruits differentiate this from most of our other asters. S</a:t>
            </a:r>
            <a:r>
              <a:rPr lang="en-US" dirty="0" smtClean="0"/>
              <a:t>mells acrid.</a:t>
            </a:r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251" y="4952238"/>
            <a:ext cx="2857749" cy="190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7046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Chamaesaracha</a:t>
            </a:r>
            <a:r>
              <a:rPr lang="en-US" i="1" dirty="0" smtClean="0"/>
              <a:t> </a:t>
            </a:r>
            <a:r>
              <a:rPr lang="en-US" i="1" dirty="0" err="1" smtClean="0"/>
              <a:t>sordida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04800"/>
            <a:ext cx="3962400" cy="2971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CHSO</a:t>
            </a:r>
            <a:endParaRPr lang="en-US" dirty="0" smtClean="0"/>
          </a:p>
          <a:p>
            <a:r>
              <a:rPr lang="en-US" dirty="0"/>
              <a:t>Common Name: Hairy </a:t>
            </a:r>
            <a:r>
              <a:rPr lang="en-US" dirty="0" smtClean="0"/>
              <a:t>five-eyes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Solanaceae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Habitat: </a:t>
            </a:r>
            <a:r>
              <a:rPr lang="en-US" dirty="0"/>
              <a:t>Found in disturbed areas and deserts</a:t>
            </a:r>
            <a:endParaRPr lang="en-US" dirty="0" smtClean="0"/>
          </a:p>
          <a:p>
            <a:r>
              <a:rPr lang="en-US" dirty="0" smtClean="0"/>
              <a:t>Description: </a:t>
            </a:r>
            <a:r>
              <a:rPr lang="en-US" dirty="0"/>
              <a:t>Perennial forb, usually low and spreading, from deep roots; herbage glandular with stellate hairs </a:t>
            </a:r>
            <a:r>
              <a:rPr lang="en-US" b="1" dirty="0"/>
              <a:t>Leaves</a:t>
            </a:r>
            <a:r>
              <a:rPr lang="en-US" dirty="0"/>
              <a:t>: leaves alternate, 3-10 cm long, narrowly elliptic, the margins pinnately lobed or wavy </a:t>
            </a:r>
            <a:r>
              <a:rPr lang="en-US" b="1" dirty="0"/>
              <a:t>Flowers</a:t>
            </a:r>
            <a:r>
              <a:rPr lang="en-US" dirty="0"/>
              <a:t>: flowers in axils on slender pedicels, corolla rotate, 2-4 cm, cream-yellow with a dark center </a:t>
            </a:r>
            <a:r>
              <a:rPr lang="en-US" b="1" dirty="0"/>
              <a:t>Fruit</a:t>
            </a:r>
            <a:r>
              <a:rPr lang="en-US" dirty="0"/>
              <a:t>: globose berry.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1242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7618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Astragalus</a:t>
            </a:r>
            <a:r>
              <a:rPr lang="en-US" i="1" dirty="0" smtClean="0"/>
              <a:t> </a:t>
            </a:r>
            <a:r>
              <a:rPr lang="en-US" i="1" dirty="0" err="1" smtClean="0"/>
              <a:t>allochrous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04800"/>
            <a:ext cx="3429000" cy="2286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ASAL6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Halfmoon</a:t>
            </a:r>
            <a:r>
              <a:rPr lang="en-US" dirty="0"/>
              <a:t> </a:t>
            </a:r>
            <a:r>
              <a:rPr lang="en-US" dirty="0" smtClean="0"/>
              <a:t>locoweed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Fabaceae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Habitat: </a:t>
            </a:r>
          </a:p>
          <a:p>
            <a:endParaRPr lang="en-US" dirty="0"/>
          </a:p>
          <a:p>
            <a:r>
              <a:rPr lang="en-US" dirty="0" smtClean="0"/>
              <a:t>Description: Short-lived </a:t>
            </a:r>
            <a:r>
              <a:rPr lang="en-US" dirty="0"/>
              <a:t>perennial </a:t>
            </a:r>
            <a:r>
              <a:rPr lang="en-US" dirty="0" err="1"/>
              <a:t>acaulescent</a:t>
            </a:r>
            <a:r>
              <a:rPr lang="en-US" dirty="0"/>
              <a:t> forb to 30 cm </a:t>
            </a:r>
            <a:r>
              <a:rPr lang="en-US" b="1" dirty="0"/>
              <a:t>Leaves</a:t>
            </a:r>
            <a:r>
              <a:rPr lang="en-US" dirty="0"/>
              <a:t>: leaves compound, leaflets linear-lanceolate about 1 cm long, strigose on both sides </a:t>
            </a:r>
            <a:r>
              <a:rPr lang="en-US" b="1" dirty="0"/>
              <a:t>Flowers</a:t>
            </a:r>
            <a:r>
              <a:rPr lang="en-US" dirty="0"/>
              <a:t>: flowers purple in many-flowered racemes; pods inflated 15-25 mm </a:t>
            </a:r>
            <a:r>
              <a:rPr lang="en-US" dirty="0" smtClean="0"/>
              <a:t>long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</a:p>
          <a:p>
            <a:r>
              <a:rPr lang="en-US" dirty="0" smtClean="0"/>
              <a:t>Unlike </a:t>
            </a:r>
            <a:r>
              <a:rPr lang="en-US" i="1" dirty="0" smtClean="0"/>
              <a:t>A. </a:t>
            </a:r>
            <a:r>
              <a:rPr lang="en-US" i="1" dirty="0" err="1" smtClean="0"/>
              <a:t>nuttallianus</a:t>
            </a:r>
            <a:r>
              <a:rPr lang="en-US" i="1" dirty="0" smtClean="0"/>
              <a:t>, </a:t>
            </a:r>
            <a:r>
              <a:rPr lang="en-US" dirty="0" smtClean="0"/>
              <a:t>has inflated fruits and is glabrous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0"/>
            <a:ext cx="370522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741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Allionia</a:t>
            </a:r>
            <a:r>
              <a:rPr lang="en-US" i="1" dirty="0" smtClean="0"/>
              <a:t> </a:t>
            </a:r>
            <a:r>
              <a:rPr lang="en-US" i="1" dirty="0" err="1" smtClean="0"/>
              <a:t>incarnata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50" y="171167"/>
            <a:ext cx="5111750" cy="34078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ALIN</a:t>
            </a:r>
            <a:endParaRPr lang="en-US" dirty="0" smtClean="0"/>
          </a:p>
          <a:p>
            <a:r>
              <a:rPr lang="en-US" dirty="0"/>
              <a:t>Common Name: Trailing </a:t>
            </a:r>
            <a:r>
              <a:rPr lang="en-US" dirty="0" smtClean="0"/>
              <a:t>windmills</a:t>
            </a:r>
          </a:p>
          <a:p>
            <a:r>
              <a:rPr lang="en-US" dirty="0" smtClean="0"/>
              <a:t>Family: </a:t>
            </a:r>
            <a:r>
              <a:rPr lang="en-US" dirty="0" err="1" smtClean="0"/>
              <a:t>Nyctaginaceae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Habitat</a:t>
            </a:r>
            <a:r>
              <a:rPr lang="en-US" dirty="0" smtClean="0"/>
              <a:t>: Widespread </a:t>
            </a:r>
            <a:r>
              <a:rPr lang="en-US" dirty="0"/>
              <a:t>on open dry, silty to rocky soils in desert scrub and grasslands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Description: Prostrate </a:t>
            </a:r>
            <a:r>
              <a:rPr lang="en-US" dirty="0"/>
              <a:t>perennial forb herbage glandular pubescent </a:t>
            </a:r>
            <a:r>
              <a:rPr lang="en-US" b="1" dirty="0"/>
              <a:t>Leaves</a:t>
            </a:r>
            <a:r>
              <a:rPr lang="en-US" dirty="0"/>
              <a:t>: leaves opposite, unequal in pair, oblong to ovate, 1-2 cm </a:t>
            </a:r>
            <a:r>
              <a:rPr lang="en-US" b="1" dirty="0"/>
              <a:t>Flowers</a:t>
            </a:r>
            <a:r>
              <a:rPr lang="en-US" dirty="0"/>
              <a:t>: flowers, grouped in threes in axils, subtended by rose-purple bracts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Native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905000"/>
            <a:ext cx="3429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810000"/>
            <a:ext cx="2278800" cy="22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4578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Sphaeralcea</a:t>
            </a:r>
            <a:r>
              <a:rPr lang="en-US" i="1" dirty="0" smtClean="0"/>
              <a:t> </a:t>
            </a:r>
            <a:r>
              <a:rPr lang="en-US" i="1" dirty="0" err="1" smtClean="0"/>
              <a:t>pumila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643731"/>
            <a:ext cx="5111750" cy="51117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USDA Code: SPSUP2</a:t>
            </a:r>
            <a:endParaRPr lang="en-US" dirty="0" smtClean="0"/>
          </a:p>
          <a:p>
            <a:r>
              <a:rPr lang="en-US" dirty="0"/>
              <a:t>Common Name: </a:t>
            </a:r>
            <a:r>
              <a:rPr lang="en-US" dirty="0" err="1"/>
              <a:t>Globemallow</a:t>
            </a:r>
            <a:endParaRPr lang="en-US" dirty="0" smtClean="0"/>
          </a:p>
          <a:p>
            <a:r>
              <a:rPr lang="en-US" dirty="0" smtClean="0"/>
              <a:t>Family: </a:t>
            </a:r>
            <a:r>
              <a:rPr lang="en-US" dirty="0" err="1" smtClean="0"/>
              <a:t>Malvaceae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More lobed leaf than </a:t>
            </a:r>
            <a:r>
              <a:rPr lang="en-US" i="1" dirty="0" smtClean="0"/>
              <a:t>S. </a:t>
            </a:r>
            <a:r>
              <a:rPr lang="en-US" i="1" dirty="0" err="1" smtClean="0"/>
              <a:t>Hastulata</a:t>
            </a:r>
            <a:endParaRPr lang="en-US" i="1" dirty="0" smtClean="0"/>
          </a:p>
          <a:p>
            <a:endParaRPr lang="en-US" dirty="0"/>
          </a:p>
          <a:p>
            <a:r>
              <a:rPr lang="en-US" dirty="0" smtClean="0"/>
              <a:t>Native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9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2299</TotalTime>
  <Words>16163</Words>
  <Application>Microsoft Office PowerPoint</Application>
  <PresentationFormat>On-screen Show (4:3)</PresentationFormat>
  <Paragraphs>1526</Paragraphs>
  <Slides>170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170</vt:i4>
      </vt:variant>
    </vt:vector>
  </HeadingPairs>
  <TitlesOfParts>
    <vt:vector size="171" baseType="lpstr">
      <vt:lpstr>Office Theme</vt:lpstr>
      <vt:lpstr>FLORA NEOMEXICAIMA</vt:lpstr>
      <vt:lpstr>PowerPoint Presentation</vt:lpstr>
      <vt:lpstr>Grass</vt:lpstr>
      <vt:lpstr>Aristida adscensionis</vt:lpstr>
      <vt:lpstr>Bouteloua barbata</vt:lpstr>
      <vt:lpstr>Dasyochloa pulchella</vt:lpstr>
      <vt:lpstr>Muhlenbergia porteri </vt:lpstr>
      <vt:lpstr>Pleuraphis mutica</vt:lpstr>
      <vt:lpstr>Bromus rubens</vt:lpstr>
      <vt:lpstr>Bromus tectorum</vt:lpstr>
      <vt:lpstr>Bouteloua aristidoides</vt:lpstr>
      <vt:lpstr>Bouteloua eriopoda</vt:lpstr>
      <vt:lpstr>Aristida purpurea</vt:lpstr>
      <vt:lpstr>Sporobolus flexuosus</vt:lpstr>
      <vt:lpstr>Scleropogon brevifolius</vt:lpstr>
      <vt:lpstr>Enneapogon desvauxii</vt:lpstr>
      <vt:lpstr>Bouteloua curtipendula</vt:lpstr>
      <vt:lpstr>Seteria leucopila</vt:lpstr>
      <vt:lpstr>Bouteloua gracilis</vt:lpstr>
      <vt:lpstr>Sporobolus cryptandrus</vt:lpstr>
      <vt:lpstr>Sporobolus contractus </vt:lpstr>
      <vt:lpstr>Panicum hirticaule</vt:lpstr>
      <vt:lpstr>Muhlenbergia arenacea</vt:lpstr>
      <vt:lpstr>Panicum hallii</vt:lpstr>
      <vt:lpstr>Sporobolus airoides</vt:lpstr>
      <vt:lpstr>Muhlenbergia arenicola</vt:lpstr>
      <vt:lpstr>Panicum obstusum</vt:lpstr>
      <vt:lpstr>Chloris virgata</vt:lpstr>
      <vt:lpstr>Bouteloua hirsuta</vt:lpstr>
      <vt:lpstr>Eragrostis lehmanniana</vt:lpstr>
      <vt:lpstr>Eragrostis pectinacea</vt:lpstr>
      <vt:lpstr>Tridens muticus</vt:lpstr>
      <vt:lpstr>Bouteloua warnockii</vt:lpstr>
      <vt:lpstr>Bothriochloa barbinodis</vt:lpstr>
      <vt:lpstr>Lycurus sp.</vt:lpstr>
      <vt:lpstr>Aristida ternipes</vt:lpstr>
      <vt:lpstr>Leptochola dubia</vt:lpstr>
      <vt:lpstr>Annual Forbs</vt:lpstr>
      <vt:lpstr>Eriogonum abertianum</vt:lpstr>
      <vt:lpstr>Solanum elaeagnifolium</vt:lpstr>
      <vt:lpstr>Descurainia pinnata subsp. ochroleuca </vt:lpstr>
      <vt:lpstr>Salsola tragus</vt:lpstr>
      <vt:lpstr>Tidestromia lanuginosa</vt:lpstr>
      <vt:lpstr>Physaria gordonii</vt:lpstr>
      <vt:lpstr>Astragalus nuttallianus</vt:lpstr>
      <vt:lpstr>Plantago patagonica</vt:lpstr>
      <vt:lpstr>Dimorphocarpa wislizeni</vt:lpstr>
      <vt:lpstr>Erodium cicutarium</vt:lpstr>
      <vt:lpstr>Senna bauhinioides</vt:lpstr>
      <vt:lpstr>Eriogonum trichopes</vt:lpstr>
      <vt:lpstr>Oenothera primiveris</vt:lpstr>
      <vt:lpstr>Boerhavia triquetra </vt:lpstr>
      <vt:lpstr>Cryptantha crassisepala</vt:lpstr>
      <vt:lpstr>Laënnecia coulteri</vt:lpstr>
      <vt:lpstr>Aphanostephus ramosissimus</vt:lpstr>
      <vt:lpstr>Chamaesyce serpyllifolia</vt:lpstr>
      <vt:lpstr>Chamaesyce micromera </vt:lpstr>
      <vt:lpstr>Chamaesyce serrula</vt:lpstr>
      <vt:lpstr>Portulaca pilosa</vt:lpstr>
      <vt:lpstr>Mollugo cerviana</vt:lpstr>
      <vt:lpstr>Amaranthus palmeri</vt:lpstr>
      <vt:lpstr>Chenopodium sp.</vt:lpstr>
      <vt:lpstr>Machaeranthera tanacetifolia</vt:lpstr>
      <vt:lpstr>Boerhavia torreyana</vt:lpstr>
      <vt:lpstr>Nama hispidum</vt:lpstr>
      <vt:lpstr>Kalistroemia parviflora</vt:lpstr>
      <vt:lpstr>Pectis papposa</vt:lpstr>
      <vt:lpstr>Eriastrum diffusum</vt:lpstr>
      <vt:lpstr>Ipomopsis longiflora</vt:lpstr>
      <vt:lpstr>Sanvitalia abertii</vt:lpstr>
      <vt:lpstr>Bahia pedata</vt:lpstr>
      <vt:lpstr>Lepidium lasiocarpum</vt:lpstr>
      <vt:lpstr>Gutierrezia sphaerocephala</vt:lpstr>
      <vt:lpstr>Lappula occidentalis</vt:lpstr>
      <vt:lpstr>Hedosyne ambrosiifolia</vt:lpstr>
      <vt:lpstr>Amaranthus acanthochiton </vt:lpstr>
      <vt:lpstr>Proboscidea parviflora</vt:lpstr>
      <vt:lpstr>Rafinesquia neomexicana</vt:lpstr>
      <vt:lpstr>Malacothrix fendleri</vt:lpstr>
      <vt:lpstr>Lappula occidentalis var. cupulata</vt:lpstr>
      <vt:lpstr>Heliomeris longifolia </vt:lpstr>
      <vt:lpstr>Xanthisma gracile</vt:lpstr>
      <vt:lpstr>Hymenoxys odorata</vt:lpstr>
      <vt:lpstr>Phacelia arizonica</vt:lpstr>
      <vt:lpstr>Sisymbrium irio</vt:lpstr>
      <vt:lpstr>Tribulus terrestris</vt:lpstr>
      <vt:lpstr>Perennial Forbs</vt:lpstr>
      <vt:lpstr>Bahia absinthifolia</vt:lpstr>
      <vt:lpstr>Acourtia nana</vt:lpstr>
      <vt:lpstr>Croton pottsii</vt:lpstr>
      <vt:lpstr>Baileya multiradiata </vt:lpstr>
      <vt:lpstr>Hoffmannseggia glauca</vt:lpstr>
      <vt:lpstr>Thymophylla acerosa</vt:lpstr>
      <vt:lpstr>Sphaeralcea hastulata</vt:lpstr>
      <vt:lpstr>Verbesina encelioides</vt:lpstr>
      <vt:lpstr>Chamaesaracha sordida</vt:lpstr>
      <vt:lpstr>Astragalus allochrous</vt:lpstr>
      <vt:lpstr>Allionia incarnata</vt:lpstr>
      <vt:lpstr>Sphaeralcea pumila</vt:lpstr>
      <vt:lpstr>Chaetopappa ericoides</vt:lpstr>
      <vt:lpstr>Chamaesyce albomarginata</vt:lpstr>
      <vt:lpstr>Physaria fendleri</vt:lpstr>
      <vt:lpstr>Thymophylla pentachaeta</vt:lpstr>
      <vt:lpstr>Pectis angustifolia</vt:lpstr>
      <vt:lpstr>Tiquilia canescens</vt:lpstr>
      <vt:lpstr>Sida abutifolia</vt:lpstr>
      <vt:lpstr>Sphaeralcea emoryi</vt:lpstr>
      <vt:lpstr>Mentzelia multiflora</vt:lpstr>
      <vt:lpstr>Lepidium sp.</vt:lpstr>
      <vt:lpstr>Sphaeralcea sp.</vt:lpstr>
      <vt:lpstr>Melampodium leucanthum</vt:lpstr>
      <vt:lpstr>Talinum aurantiacum</vt:lpstr>
      <vt:lpstr>Xanthisma spinulosum</vt:lpstr>
      <vt:lpstr>Acleisanthes chenopodioides</vt:lpstr>
      <vt:lpstr>Boerhavia sp.</vt:lpstr>
      <vt:lpstr>Rumex hymenosepalus</vt:lpstr>
      <vt:lpstr>Lepidium montanum</vt:lpstr>
      <vt:lpstr>Peganum harmala</vt:lpstr>
      <vt:lpstr>Talinum polygaloides</vt:lpstr>
      <vt:lpstr>Shrubs and Subshrubs</vt:lpstr>
      <vt:lpstr>Larrea tridentata</vt:lpstr>
      <vt:lpstr>Prosopis glandulosa</vt:lpstr>
      <vt:lpstr>Gutierrezia sarothrae</vt:lpstr>
      <vt:lpstr>Parthenium incanum</vt:lpstr>
      <vt:lpstr>Yucca elata</vt:lpstr>
      <vt:lpstr>Ephedra trifurca</vt:lpstr>
      <vt:lpstr>Flourensia cernua</vt:lpstr>
      <vt:lpstr>Gutierrezia microcephala</vt:lpstr>
      <vt:lpstr>Cylindropuntia leptocaulis</vt:lpstr>
      <vt:lpstr>Opuntia macrocentra</vt:lpstr>
      <vt:lpstr>Zinnia acerosa</vt:lpstr>
      <vt:lpstr>Opuntia phaeacantha</vt:lpstr>
      <vt:lpstr>Atriplex canescens</vt:lpstr>
      <vt:lpstr>Dalea formosa</vt:lpstr>
      <vt:lpstr>Yucca baccata</vt:lpstr>
      <vt:lpstr>Lycium berlandieri</vt:lpstr>
      <vt:lpstr>Menodora scabra</vt:lpstr>
      <vt:lpstr>Zinnia grandiflora</vt:lpstr>
      <vt:lpstr>Fouquieria splendens</vt:lpstr>
      <vt:lpstr>Rhus microphylla</vt:lpstr>
      <vt:lpstr>Isocoma tenuisecta</vt:lpstr>
      <vt:lpstr>Koeberlinia spinosa</vt:lpstr>
      <vt:lpstr>Eriogonum wrightii</vt:lpstr>
      <vt:lpstr>Opuntia engelmannii</vt:lpstr>
      <vt:lpstr>Aloysia wrightii</vt:lpstr>
      <vt:lpstr>Dasylirion wheeleri</vt:lpstr>
      <vt:lpstr>Artemisia filifolia</vt:lpstr>
      <vt:lpstr>Ephedra torreyana</vt:lpstr>
      <vt:lpstr>Nolina texana</vt:lpstr>
      <vt:lpstr>Artemisia ludoviciana</vt:lpstr>
      <vt:lpstr>Krascheninnikovia lanata</vt:lpstr>
      <vt:lpstr>Mimosa biuncifera</vt:lpstr>
      <vt:lpstr>Vachellia vernicosa</vt:lpstr>
      <vt:lpstr>Vachellia constricta</vt:lpstr>
      <vt:lpstr>Opuntia tortispina</vt:lpstr>
      <vt:lpstr>Peniocereus greggii subsp. greggii</vt:lpstr>
      <vt:lpstr>Krameria erecta</vt:lpstr>
      <vt:lpstr>Fallugia paradoxa</vt:lpstr>
      <vt:lpstr>Lepidium alyssoides</vt:lpstr>
      <vt:lpstr>Ferocactus wislizeni</vt:lpstr>
      <vt:lpstr>Ziziphus obtusifolia</vt:lpstr>
      <vt:lpstr>Cercocarpus breviflorus</vt:lpstr>
      <vt:lpstr>Viguiera stenoloba</vt:lpstr>
      <vt:lpstr>Trees</vt:lpstr>
      <vt:lpstr>Cylindropuntia imbricata</vt:lpstr>
      <vt:lpstr>Cylindropuntia spinosior</vt:lpstr>
      <vt:lpstr>Juniperus monosperma</vt:lpstr>
      <vt:lpstr>Tamarix ramosissima</vt:lpstr>
      <vt:lpstr>Ulmus pumila</vt:lpstr>
      <vt:lpstr>Juniperus deppeana</vt:lpstr>
    </vt:vector>
  </TitlesOfParts>
  <Company>Bureau of Land Management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Creosote</dc:title>
  <dc:creator>Price, Lauren J</dc:creator>
  <cp:lastModifiedBy>Alexander, Patrick J</cp:lastModifiedBy>
  <cp:revision>187</cp:revision>
  <dcterms:created xsi:type="dcterms:W3CDTF">2016-07-25T16:21:44Z</dcterms:created>
  <dcterms:modified xsi:type="dcterms:W3CDTF">2016-12-12T23:37:22Z</dcterms:modified>
</cp:coreProperties>
</file>